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15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27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81E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4" name="Image 0" descr="/mnt/data/strategic_growth_and_leadership_vision.png"/>
          <p:cNvPicPr>
            <a:picLocks noChangeAspect="1"/>
          </p:cNvPicPr>
          <p:nvPr/>
        </p:nvPicPr>
        <p:blipFill>
          <a:blip r:embed="rId3"/>
          <a:srcRect t="2711" b="2711"/>
          <a:stretch/>
        </p:blipFill>
        <p:spPr>
          <a:xfrm>
            <a:off x="6812280" y="320040"/>
            <a:ext cx="4617720" cy="6172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1051560"/>
            <a:ext cx="5715000" cy="2011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2D78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2D78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Pengembangan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2D78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Organisasi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713232" y="3337560"/>
            <a:ext cx="5212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Ringkasan artikel/makalah dalam 10 slide sederhana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731520" y="3858768"/>
            <a:ext cx="210312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4160520"/>
            <a:ext cx="43891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 C Tarumingkeng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31520" y="626364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8C7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RudyCT Academic Series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INTI GAGASAN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Mengapa Pengembangan Organisasi Penting?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828800"/>
            <a:ext cx="5669280" cy="3200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Organisasi menghadapi perubahan teknologi, pasar, regulasi, dan ekspektasi SDM.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OD membantu menjembatani strategi dengan eksekusi nyata di lapangan.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Fokusnya bukan hanya efisiensi, tetapi juga adaptasi, kolaborasi, dan pembelajaran.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Perubahan yang berhasil membutuhkan sistem, budaya, kepemimpinan, dan manusia yang selaras.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6766560" y="1828800"/>
            <a:ext cx="4480560" cy="2148840"/>
          </a:xfrm>
          <a:prstGeom prst="roundRect">
            <a:avLst>
              <a:gd name="adj" fmla="val 3404"/>
            </a:avLst>
          </a:prstGeom>
          <a:solidFill>
            <a:srgbClr val="0D2B52">
              <a:alpha val="90000"/>
            </a:srgbClr>
          </a:solidFill>
          <a:ln w="15240">
            <a:solidFill>
              <a:srgbClr val="D9B65D">
                <a:alpha val="75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995160" y="2057400"/>
            <a:ext cx="4023360" cy="1691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Organisasi yang kuat bukan organisasi yang tidak berubah, melainkan organisasi yang mampu belajar dan beradaptasi secara terarah.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995160" y="4572000"/>
            <a:ext cx="960120" cy="960120"/>
          </a:xfrm>
          <a:prstGeom prst="ellipse">
            <a:avLst>
              <a:gd name="adj" fmla="val 11429"/>
            </a:avLst>
          </a:prstGeom>
          <a:solidFill>
            <a:srgbClr val="0B315E"/>
          </a:solidFill>
          <a:ln w="17780">
            <a:solidFill>
              <a:srgbClr val="D9B65D"/>
            </a:solidFill>
            <a:prstDash val="solid"/>
          </a:ln>
          <a:effectLst>
            <a:outerShdw blurRad="19050" dist="12700" dir="2700000" algn="bl" rotWithShape="0">
              <a:srgbClr val="000000">
                <a:alpha val="14000"/>
              </a:srgbClr>
            </a:outerShdw>
          </a:effectLst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KERANGKA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Konsep Dasar Organization Development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828800"/>
            <a:ext cx="5394960" cy="3383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OD adalah usaha terencana, sistemik, partisipatif, dan jangka panjang.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Berakar pada ilmu perilaku: motivasi, kepemimpinan, kelompok, dan budaya.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Menekankan nilai humanistik: manusia sebagai subjek pembelajar, bukan sekadar sumber daya.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Tujuan akhirnya adalah meningkatkan efektivitas dan kapasitas perubahan organisasi.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675120" y="1783080"/>
            <a:ext cx="201168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84848" y="189280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84848" y="194767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205472" y="192024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Terencana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915400" y="1783080"/>
            <a:ext cx="201168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25128" y="189280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025128" y="194767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445752" y="192024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Sistemik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675120" y="2743200"/>
            <a:ext cx="201168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84848" y="285292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4848" y="290779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205472" y="288036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Partisipatif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8915400" y="2743200"/>
            <a:ext cx="201168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025128" y="285292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025128" y="290779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445752" y="288036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Pembelajaran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675120" y="3703320"/>
            <a:ext cx="201168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784848" y="381304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784848" y="386791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205472" y="384048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Humanistik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8915400" y="3703320"/>
            <a:ext cx="201168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025128" y="381304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025128" y="386791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9445752" y="3840480"/>
            <a:ext cx="13716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Adaptif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6675120" y="4736592"/>
            <a:ext cx="4480560" cy="960120"/>
          </a:xfrm>
          <a:prstGeom prst="roundRect">
            <a:avLst>
              <a:gd name="adj" fmla="val 7619"/>
            </a:avLst>
          </a:prstGeom>
          <a:solidFill>
            <a:srgbClr val="0D2B52">
              <a:alpha val="90000"/>
            </a:srgbClr>
          </a:solidFill>
          <a:ln w="15240">
            <a:solidFill>
              <a:srgbClr val="D9B65D">
                <a:alpha val="75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6903720" y="4965192"/>
            <a:ext cx="4023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 berbeda dari proyek perubahan biasa karena membangun kemampuan organisasi untuk terus berubah.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PERSPEKTIF SISTEM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Organisasi sebagai Sistem Terbuka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828800"/>
            <a:ext cx="5212080" cy="2286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Organisasi menerima input dari lingkungan, mengolahnya, menghasilkan output, lalu belajar dari umpan balik.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Masalah kinerja sering muncul karena ketidakselarasan antar-elemen sistem.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Pertanyaan kunci: sistem apa yang menghasilkan perilaku seperti ini?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22960" y="4434840"/>
            <a:ext cx="1325880" cy="658368"/>
          </a:xfrm>
          <a:prstGeom prst="roundRect">
            <a:avLst>
              <a:gd name="adj" fmla="val 1666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4636008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240280" y="4599432"/>
            <a:ext cx="640080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80360" y="4434840"/>
            <a:ext cx="1325880" cy="658368"/>
          </a:xfrm>
          <a:prstGeom prst="roundRect">
            <a:avLst>
              <a:gd name="adj" fmla="val 1666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71800" y="4636008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297680" y="4599432"/>
            <a:ext cx="640080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37760" y="4434840"/>
            <a:ext cx="1325880" cy="658368"/>
          </a:xfrm>
          <a:prstGeom prst="roundRect">
            <a:avLst>
              <a:gd name="adj" fmla="val 1666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0" y="4636008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355080" y="4599432"/>
            <a:ext cx="640080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995160" y="4434840"/>
            <a:ext cx="1325880" cy="658368"/>
          </a:xfrm>
          <a:prstGeom prst="roundRect">
            <a:avLst>
              <a:gd name="adj" fmla="val 1666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086600" y="4636008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Feedback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412480" y="4599432"/>
            <a:ext cx="640080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52560" y="4434840"/>
            <a:ext cx="1325880" cy="658368"/>
          </a:xfrm>
          <a:prstGeom prst="roundRect">
            <a:avLst>
              <a:gd name="adj" fmla="val 1666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0" y="4636008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Adaptasi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965960" y="5806440"/>
            <a:ext cx="80467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Lingkungan: ekonomi, teknologi, sosial, regulasi, budaya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METODE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Diagnosis Organisasi sebagai Fondasi Strategi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828800"/>
            <a:ext cx="5120640" cy="2468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Diagnosis membedakan gejala permukaan dan akar masalah.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Data dapat diperoleh dari survei, wawancara, observasi, dokumen, dan analisis proses.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Hasil diagnosis menjadi peta prioritas intervensi.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492240" y="1783080"/>
            <a:ext cx="1874520" cy="685800"/>
          </a:xfrm>
          <a:prstGeom prst="roundRect">
            <a:avLst>
              <a:gd name="adj" fmla="val 16000"/>
            </a:avLst>
          </a:prstGeom>
          <a:solidFill>
            <a:srgbClr val="123F73"/>
          </a:solidFill>
          <a:ln w="15240">
            <a:solidFill>
              <a:srgbClr val="D9B65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01968" y="1956816"/>
            <a:ext cx="1664208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Kumpulkan Data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778240" y="1783080"/>
            <a:ext cx="1874520" cy="685800"/>
          </a:xfrm>
          <a:prstGeom prst="roundRect">
            <a:avLst>
              <a:gd name="adj" fmla="val 16000"/>
            </a:avLst>
          </a:prstGeom>
          <a:solidFill>
            <a:srgbClr val="123F73"/>
          </a:solidFill>
          <a:ln w="15240">
            <a:solidFill>
              <a:srgbClr val="D9B65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87968" y="1956816"/>
            <a:ext cx="1664208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Temukan Pola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778240" y="3703320"/>
            <a:ext cx="1874520" cy="685800"/>
          </a:xfrm>
          <a:prstGeom prst="roundRect">
            <a:avLst>
              <a:gd name="adj" fmla="val 16000"/>
            </a:avLst>
          </a:prstGeom>
          <a:solidFill>
            <a:srgbClr val="123F73"/>
          </a:solidFill>
          <a:ln w="15240">
            <a:solidFill>
              <a:srgbClr val="D9B65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87968" y="3877056"/>
            <a:ext cx="1664208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Akar Masalah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92240" y="3703320"/>
            <a:ext cx="1874520" cy="685800"/>
          </a:xfrm>
          <a:prstGeom prst="roundRect">
            <a:avLst>
              <a:gd name="adj" fmla="val 16000"/>
            </a:avLst>
          </a:prstGeom>
          <a:solidFill>
            <a:srgbClr val="123F73"/>
          </a:solidFill>
          <a:ln w="15240">
            <a:solidFill>
              <a:srgbClr val="D9B65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01968" y="3877056"/>
            <a:ext cx="1664208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Peta Intervensi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" y="4709160"/>
            <a:ext cx="4846320" cy="841248"/>
          </a:xfrm>
          <a:prstGeom prst="roundRect">
            <a:avLst>
              <a:gd name="adj" fmla="val 8696"/>
            </a:avLst>
          </a:prstGeom>
          <a:solidFill>
            <a:srgbClr val="0D2B52">
              <a:alpha val="90000"/>
            </a:srgbClr>
          </a:solidFill>
          <a:ln w="15240">
            <a:solidFill>
              <a:srgbClr val="D9B65D">
                <a:alpha val="75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1051560" y="4937760"/>
            <a:ext cx="43891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Diagnosis yang baik tidak mencari kambing hitam; ia membaca sistem.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 Perubahan: Dari Kesadaran ke Pelembagaan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828800"/>
            <a:ext cx="534924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Perubahan membutuhkan rasa urgensi, visi, koalisi, komunikasi, dan kemenangan kecil.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Resistensi perlu dipahami sebagai informasi, bukan sekadar hambatan.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Komunikasi perubahan harus menjelaskan alasan, dampak, manfaat, dan dukungan yang tersedia.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400800" y="2148840"/>
            <a:ext cx="1417320" cy="1005840"/>
          </a:xfrm>
          <a:prstGeom prst="chevron">
            <a:avLst/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10528" y="2395728"/>
            <a:ext cx="1170432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Unfreeze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37960" y="2761488"/>
            <a:ext cx="111556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Kesadaran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8092440" y="2148840"/>
            <a:ext cx="1417320" cy="1005840"/>
          </a:xfrm>
          <a:prstGeom prst="chevron">
            <a:avLst/>
          </a:prstGeom>
          <a:solidFill>
            <a:srgbClr val="D9B65D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02168" y="2395728"/>
            <a:ext cx="1170432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229600" y="2761488"/>
            <a:ext cx="111556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Perilaku Baru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9784080" y="2148840"/>
            <a:ext cx="1417320" cy="1005840"/>
          </a:xfrm>
          <a:prstGeom prst="chevron">
            <a:avLst/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893808" y="2395728"/>
            <a:ext cx="1170432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Refreeze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921240" y="2761488"/>
            <a:ext cx="111556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Pelembagaan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6400800" y="4114800"/>
            <a:ext cx="4572000" cy="1051560"/>
          </a:xfrm>
          <a:prstGeom prst="roundRect">
            <a:avLst>
              <a:gd name="adj" fmla="val 6957"/>
            </a:avLst>
          </a:prstGeom>
          <a:solidFill>
            <a:srgbClr val="0D2B52">
              <a:alpha val="90000"/>
            </a:srgbClr>
          </a:solidFill>
          <a:ln w="15240">
            <a:solidFill>
              <a:srgbClr val="D9B65D">
                <a:alpha val="75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629400" y="4343400"/>
            <a:ext cx="41148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Perubahan bukan hanya memindahkan struktur, tetapi mengubah cara berpikir dan bekerja.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PENGGERAK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Kepemimpinan dan Budaya Organisasi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828800"/>
            <a:ext cx="5532120" cy="288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Pemimpin menjadi arsitek arah, makna, kepercayaan, dan komitmen perubahan.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Budaya organisasi membentuk perilaku kolektif: apa yang dihargai, dihindari, dan dianggap benar.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Konsistensi antara ucapan, sistem, insentif, dan tindakan pemimpin menentukan kredibilitas OD.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949440" y="2148840"/>
            <a:ext cx="1325880" cy="2514600"/>
          </a:xfrm>
          <a:prstGeom prst="rect">
            <a:avLst/>
          </a:prstGeom>
          <a:solidFill>
            <a:srgbClr val="123F73"/>
          </a:solidFill>
          <a:ln w="15240">
            <a:solidFill>
              <a:srgbClr val="D9B65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0" y="2148840"/>
            <a:ext cx="1325880" cy="2514600"/>
          </a:xfrm>
          <a:prstGeom prst="rect">
            <a:avLst/>
          </a:prstGeom>
          <a:solidFill>
            <a:srgbClr val="123F73"/>
          </a:solidFill>
          <a:ln w="15240">
            <a:solidFill>
              <a:srgbClr val="D9B65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93408" y="4892040"/>
            <a:ext cx="18288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Kepemimpinan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897112" y="4892040"/>
            <a:ext cx="182880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Budaya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83680" y="1517904"/>
            <a:ext cx="4206240" cy="411480"/>
          </a:xfrm>
          <a:prstGeom prst="roundRect">
            <a:avLst>
              <a:gd name="adj" fmla="val 17778"/>
            </a:avLst>
          </a:prstGeom>
          <a:solidFill>
            <a:srgbClr val="0D2B52">
              <a:alpha val="90000"/>
            </a:srgbClr>
          </a:solidFill>
          <a:ln w="15240">
            <a:solidFill>
              <a:srgbClr val="D9B65D">
                <a:alpha val="75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812280" y="1746504"/>
            <a:ext cx="374904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Pemimpin membentuk budaya; budaya meneguhkan perilaku.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KAPABILITAS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SDM, Pembelajaran, dan Inovasi Berkelanjutan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828800"/>
            <a:ext cx="5715000" cy="3429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SDM adalah inti OD: kompetensi, motivasi, keterlibatan, dan makna kerja.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Pelatihan perlu dikaitkan dengan sistem kerja dan kebutuhan strategis.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Organisasi pembelajar mengubah pengalaman menjadi pengetahuan, lalu menjadi sistem.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Psychological safety memungkinkan ide, pertanyaan, dan pembelajaran dari kesalahan.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6903720" y="1783080"/>
            <a:ext cx="228600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13448" y="189280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013448" y="194767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434072" y="1920240"/>
            <a:ext cx="16459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Kompetensi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9006840" y="2514600"/>
            <a:ext cx="228600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16568" y="262432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16568" y="267919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537192" y="2651760"/>
            <a:ext cx="16459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Engagement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903720" y="3246120"/>
            <a:ext cx="228600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13448" y="335584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013448" y="341071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434072" y="3383280"/>
            <a:ext cx="16459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Knowledge Sharing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006840" y="3977640"/>
            <a:ext cx="2286000" cy="548640"/>
          </a:xfrm>
          <a:prstGeom prst="roundRect">
            <a:avLst>
              <a:gd name="adj" fmla="val 20000"/>
            </a:avLst>
          </a:prstGeom>
          <a:solidFill>
            <a:srgbClr val="123F73"/>
          </a:solidFill>
          <a:ln w="1270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16568" y="4087368"/>
            <a:ext cx="329184" cy="329184"/>
          </a:xfrm>
          <a:prstGeom prst="ellipse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16568" y="4142232"/>
            <a:ext cx="329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537192" y="4114800"/>
            <a:ext cx="16459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Inovasi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IMPLEMENTASI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Intervensi OD: Memilih Tindakan yang Tepat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1828800"/>
            <a:ext cx="5303520" cy="2743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Intervensi dipilih berdasarkan diagnosis, bukan tren sesaat.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Level intervensi dapat menyasar individu, tim, antarunit, struktur, strategi, atau teknologi.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Keberhasilan OD terlihat dari perubahan perilaku, proses, budaya, dan hasil kinerja.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400800" y="1627632"/>
            <a:ext cx="1965960" cy="841248"/>
          </a:xfrm>
          <a:prstGeom prst="roundRect">
            <a:avLst>
              <a:gd name="adj" fmla="val 1195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10528" y="1773936"/>
            <a:ext cx="17373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65392" y="2066544"/>
            <a:ext cx="1627632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coaching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kompetensi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8732520" y="1627632"/>
            <a:ext cx="1965960" cy="841248"/>
          </a:xfrm>
          <a:prstGeom prst="roundRect">
            <a:avLst>
              <a:gd name="adj" fmla="val 1195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842248" y="1773936"/>
            <a:ext cx="17373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897112" y="2066544"/>
            <a:ext cx="1627632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building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komunikasi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6400800" y="2926080"/>
            <a:ext cx="1965960" cy="841248"/>
          </a:xfrm>
          <a:prstGeom prst="roundRect">
            <a:avLst>
              <a:gd name="adj" fmla="val 1195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10528" y="3072384"/>
            <a:ext cx="17373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Struktur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65392" y="3364992"/>
            <a:ext cx="1627632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proses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8732520" y="2926080"/>
            <a:ext cx="1965960" cy="841248"/>
          </a:xfrm>
          <a:prstGeom prst="roundRect">
            <a:avLst>
              <a:gd name="adj" fmla="val 1195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842248" y="3072384"/>
            <a:ext cx="17373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897112" y="3364992"/>
            <a:ext cx="1627632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operasi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400800" y="4224528"/>
            <a:ext cx="1965960" cy="841248"/>
          </a:xfrm>
          <a:prstGeom prst="roundRect">
            <a:avLst>
              <a:gd name="adj" fmla="val 11957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10528" y="4370832"/>
            <a:ext cx="173736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565392" y="4663440"/>
            <a:ext cx="1627632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teknologi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6400800" y="5559552"/>
            <a:ext cx="4297680" cy="685800"/>
          </a:xfrm>
          <a:prstGeom prst="roundRect">
            <a:avLst>
              <a:gd name="adj" fmla="val 10667"/>
            </a:avLst>
          </a:prstGeom>
          <a:solidFill>
            <a:srgbClr val="0D2B52">
              <a:alpha val="90000"/>
            </a:srgbClr>
          </a:solidFill>
          <a:ln w="15240">
            <a:solidFill>
              <a:srgbClr val="D9B65D">
                <a:alpha val="75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629400" y="5788152"/>
            <a:ext cx="38404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Solusi yang tepat dimulai dari pertanyaan yang tepat.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A33"/>
          </a:solidFill>
          <a:ln w="12700">
            <a:solidFill>
              <a:srgbClr val="061A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" y="6565392"/>
            <a:ext cx="2560320" cy="27432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0" y="6473952"/>
            <a:ext cx="3200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C8D7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85800" y="47548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B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ROADMAP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58368" y="822960"/>
            <a:ext cx="10698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5F8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Penutup: Peta Implementasi OD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1463040" cy="36576"/>
          </a:xfrm>
          <a:prstGeom prst="rect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1920240"/>
            <a:ext cx="1417320" cy="777240"/>
          </a:xfrm>
          <a:prstGeom prst="roundRect">
            <a:avLst>
              <a:gd name="adj" fmla="val 11765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2167128"/>
            <a:ext cx="126187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Diagnosis</a:t>
            </a:r>
            <a:endParaRPr lang="en-US" sz="1060" dirty="0"/>
          </a:p>
        </p:txBody>
      </p:sp>
      <p:sp>
        <p:nvSpPr>
          <p:cNvPr id="11" name="Shape 9"/>
          <p:cNvSpPr/>
          <p:nvPr/>
        </p:nvSpPr>
        <p:spPr>
          <a:xfrm>
            <a:off x="2258568" y="2148840"/>
            <a:ext cx="301752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33472" y="1920240"/>
            <a:ext cx="1417320" cy="777240"/>
          </a:xfrm>
          <a:prstGeom prst="roundRect">
            <a:avLst>
              <a:gd name="adj" fmla="val 11765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06624" y="2167128"/>
            <a:ext cx="126187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Prioritas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4114800" y="2148840"/>
            <a:ext cx="301752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89704" y="1920240"/>
            <a:ext cx="1417320" cy="777240"/>
          </a:xfrm>
          <a:prstGeom prst="roundRect">
            <a:avLst>
              <a:gd name="adj" fmla="val 11765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62856" y="2167128"/>
            <a:ext cx="126187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Desain Intervensi</a:t>
            </a:r>
            <a:endParaRPr lang="en-US" sz="1060" dirty="0"/>
          </a:p>
        </p:txBody>
      </p:sp>
      <p:sp>
        <p:nvSpPr>
          <p:cNvPr id="17" name="Shape 15"/>
          <p:cNvSpPr/>
          <p:nvPr/>
        </p:nvSpPr>
        <p:spPr>
          <a:xfrm>
            <a:off x="5971032" y="2148840"/>
            <a:ext cx="301752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45936" y="1920240"/>
            <a:ext cx="1417320" cy="777240"/>
          </a:xfrm>
          <a:prstGeom prst="roundRect">
            <a:avLst>
              <a:gd name="adj" fmla="val 11765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19088" y="2167128"/>
            <a:ext cx="126187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Implementasi</a:t>
            </a:r>
            <a:endParaRPr lang="en-US" sz="1060" dirty="0"/>
          </a:p>
        </p:txBody>
      </p:sp>
      <p:sp>
        <p:nvSpPr>
          <p:cNvPr id="20" name="Shape 18"/>
          <p:cNvSpPr/>
          <p:nvPr/>
        </p:nvSpPr>
        <p:spPr>
          <a:xfrm>
            <a:off x="7827264" y="2148840"/>
            <a:ext cx="301752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02168" y="1920240"/>
            <a:ext cx="1417320" cy="777240"/>
          </a:xfrm>
          <a:prstGeom prst="roundRect">
            <a:avLst>
              <a:gd name="adj" fmla="val 11765"/>
            </a:avLst>
          </a:prstGeom>
          <a:solidFill>
            <a:srgbClr val="123F73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75320" y="2167128"/>
            <a:ext cx="126187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Evaluasi</a:t>
            </a:r>
            <a:endParaRPr lang="en-US" sz="1060" dirty="0"/>
          </a:p>
        </p:txBody>
      </p:sp>
      <p:sp>
        <p:nvSpPr>
          <p:cNvPr id="23" name="Shape 21"/>
          <p:cNvSpPr/>
          <p:nvPr/>
        </p:nvSpPr>
        <p:spPr>
          <a:xfrm>
            <a:off x="9683496" y="2148840"/>
            <a:ext cx="301752" cy="329184"/>
          </a:xfrm>
          <a:prstGeom prst="rightArrow">
            <a:avLst/>
          </a:prstGeom>
          <a:solidFill>
            <a:srgbClr val="D9B65D"/>
          </a:solidFill>
          <a:ln w="12700">
            <a:solidFill>
              <a:srgbClr val="D9B65D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058400" y="1920240"/>
            <a:ext cx="1417320" cy="777240"/>
          </a:xfrm>
          <a:prstGeom prst="roundRect">
            <a:avLst>
              <a:gd name="adj" fmla="val 11765"/>
            </a:avLst>
          </a:prstGeom>
          <a:solidFill>
            <a:srgbClr val="D9B65D"/>
          </a:solidFill>
          <a:ln w="13970">
            <a:solidFill>
              <a:srgbClr val="D9B65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131552" y="2167128"/>
            <a:ext cx="126187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60" b="1" dirty="0">
                <a:solidFill>
                  <a:srgbClr val="061A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Pembelajaran</a:t>
            </a:r>
            <a:endParaRPr lang="en-US" sz="1060" dirty="0"/>
          </a:p>
        </p:txBody>
      </p:sp>
      <p:sp>
        <p:nvSpPr>
          <p:cNvPr id="26" name="Text 24"/>
          <p:cNvSpPr/>
          <p:nvPr/>
        </p:nvSpPr>
        <p:spPr>
          <a:xfrm>
            <a:off x="868680" y="3337560"/>
            <a:ext cx="6400800" cy="1965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OD adalah proses berkelanjutan: membaca sistem, menyelaraskan manusia, struktur, budaya, dan teknologi.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Ukuran keberhasilan bukan hanya output kegiatan, tetapi outcome dan dampak organisasi.</a:t>
            </a:r>
            <a:endParaRPr lang="en-US" sz="1750" dirty="0"/>
          </a:p>
          <a:p>
            <a:pPr marL="0" indent="0">
              <a:buNone/>
            </a:pPr>
            <a:r>
              <a:rPr lang="en-US" sz="175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Strategi OD yang baik selalu menjaga keseimbangan antara efektivitas, kemanusiaan, etika, dan keberlanjutan.</a:t>
            </a:r>
            <a:endParaRPr lang="en-US" sz="1750" dirty="0"/>
          </a:p>
        </p:txBody>
      </p:sp>
      <p:sp>
        <p:nvSpPr>
          <p:cNvPr id="27" name="Shape 25"/>
          <p:cNvSpPr/>
          <p:nvPr/>
        </p:nvSpPr>
        <p:spPr>
          <a:xfrm>
            <a:off x="7818120" y="3319272"/>
            <a:ext cx="3520440" cy="1984248"/>
          </a:xfrm>
          <a:prstGeom prst="roundRect">
            <a:avLst>
              <a:gd name="adj" fmla="val 4608"/>
            </a:avLst>
          </a:prstGeom>
          <a:solidFill>
            <a:srgbClr val="0D2B52"/>
          </a:solidFill>
          <a:ln w="13970">
            <a:solidFill>
              <a:srgbClr val="D9B65D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46720" y="3566160"/>
            <a:ext cx="310896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2D7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Referensi inti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38160" y="4069080"/>
            <a:ext cx="29260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D5E1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Cummings &amp; Worley; Kotter; Lewin; Schein; Senge; Edmondson.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138160" y="4800600"/>
            <a:ext cx="292608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F5F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Rudy C Tarumingkeng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727</Words>
  <Application>Microsoft Office PowerPoint</Application>
  <PresentationFormat>Widescreen</PresentationFormat>
  <Paragraphs>141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RudyCT Academic Series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Pengembangan Organisasi</dc:title>
  <dc:subject>Strategi Pengembangan Organisasi</dc:subject>
  <dc:creator>Rudy C Tarumingkeng</dc:creator>
  <cp:lastModifiedBy>Rudy Tarumingkeng</cp:lastModifiedBy>
  <cp:revision>5</cp:revision>
  <dcterms:created xsi:type="dcterms:W3CDTF">2026-04-26T05:09:18Z</dcterms:created>
  <dcterms:modified xsi:type="dcterms:W3CDTF">2026-04-26T09:50:13Z</dcterms:modified>
</cp:coreProperties>
</file>