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55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062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ver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177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17720" y="0"/>
            <a:ext cx="757397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617720" y="0"/>
            <a:ext cx="54864" cy="6858000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20640" y="1051560"/>
            <a:ext cx="63550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Reskilling dan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Upskilling bagi Dosen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5166360" y="2487168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2D48C"/>
                </a:solidFill>
              </a:rPr>
              <a:t>Bagaimana dan apa saja materinya?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166360" y="3035808"/>
            <a:ext cx="3749040" cy="0"/>
          </a:xfrm>
          <a:prstGeom prst="line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166360" y="3429000"/>
            <a:ext cx="73152" cy="1051560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67528" y="3483864"/>
            <a:ext cx="589788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Dosen masa depan bukan hanya pengguna teknologi, tetapi perancang pengalaman belajar dan pembentuk manusia.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166360" y="56235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Oleh: Rudy C Tarumingkeng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166360" y="59893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7EA"/>
                </a:solidFill>
              </a:rPr>
              <a:t>PPT 12 slides - ringkasan makalah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4634" y="678293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Mengapa Reskilling &amp; Upskilling Mendesak?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548640" y="1051560"/>
            <a:ext cx="6766560" cy="0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143000"/>
            <a:ext cx="9114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9D7EA"/>
                </a:solidFill>
              </a:rPr>
              <a:t>Perubahan kompetensi dosen adalah respons terhadap transformasi pendidikan tinggi.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822960" y="1691640"/>
            <a:ext cx="6492240" cy="2926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800" dirty="0">
                <a:solidFill>
                  <a:srgbClr val="EEF5FF"/>
                </a:solidFill>
              </a:rPr>
              <a:t>Mahasiswa hidup dalam ekosistem digital dan AI; akses informasi tidak lagi terbatas pada ruang kuliah.</a:t>
            </a:r>
            <a:endParaRPr lang="en-US" sz="1800" dirty="0"/>
          </a:p>
          <a:p>
            <a:r>
              <a:rPr lang="en-US" sz="1800" dirty="0">
                <a:solidFill>
                  <a:srgbClr val="EEF5FF"/>
                </a:solidFill>
              </a:rPr>
              <a:t>Dunia kerja menuntut lulusan adaptif: kritis, kreatif, kolaboratif, etis, dan melek data.</a:t>
            </a:r>
            <a:endParaRPr lang="en-US" sz="1800" dirty="0"/>
          </a:p>
          <a:p>
            <a:r>
              <a:rPr lang="en-US" sz="1800" dirty="0">
                <a:solidFill>
                  <a:srgbClr val="EEF5FF"/>
                </a:solidFill>
              </a:rPr>
              <a:t>Perguruan tinggi perlu membuktikan mutu melalui capaian pembelajaran, riset, dan dampak sosial.</a:t>
            </a:r>
            <a:endParaRPr lang="en-US" sz="1800" dirty="0"/>
          </a:p>
          <a:p>
            <a:r>
              <a:rPr lang="en-US" sz="1800" dirty="0">
                <a:solidFill>
                  <a:srgbClr val="EEF5FF"/>
                </a:solidFill>
              </a:rPr>
              <a:t>Dosen perlu bergerak dari pengajar konten menjadi fasilitator pembelajaran bermakna.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22960" y="4640580"/>
            <a:ext cx="1005840" cy="320040"/>
          </a:xfrm>
          <a:prstGeom prst="roundRect">
            <a:avLst>
              <a:gd name="adj" fmla="val 22857"/>
            </a:avLst>
          </a:prstGeom>
          <a:solidFill>
            <a:srgbClr val="0B2E5E"/>
          </a:solidFill>
          <a:ln w="9525">
            <a:solidFill>
              <a:srgbClr val="D6A94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2688" y="4718304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D48C"/>
                </a:solidFill>
              </a:rPr>
              <a:t>Digital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932585" y="4928616"/>
            <a:ext cx="640080" cy="466344"/>
          </a:xfrm>
          <a:prstGeom prst="roundRect">
            <a:avLst>
              <a:gd name="adj" fmla="val 22857"/>
            </a:avLst>
          </a:prstGeom>
          <a:solidFill>
            <a:srgbClr val="0B2E5E"/>
          </a:solidFill>
          <a:ln w="9525">
            <a:solidFill>
              <a:srgbClr val="D6A94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42313" y="5033772"/>
            <a:ext cx="420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D48C"/>
                </a:solidFill>
              </a:rPr>
              <a:t>AI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2694512" y="5306116"/>
            <a:ext cx="777240" cy="320040"/>
          </a:xfrm>
          <a:prstGeom prst="roundRect">
            <a:avLst>
              <a:gd name="adj" fmla="val 22857"/>
            </a:avLst>
          </a:prstGeom>
          <a:solidFill>
            <a:srgbClr val="0B2E5E"/>
          </a:solidFill>
          <a:ln w="9525">
            <a:solidFill>
              <a:srgbClr val="D6A94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816352" y="5414377"/>
            <a:ext cx="557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D48C"/>
                </a:solidFill>
              </a:rPr>
              <a:t>OBE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597939" y="5534039"/>
            <a:ext cx="868680" cy="320040"/>
          </a:xfrm>
          <a:prstGeom prst="roundRect">
            <a:avLst>
              <a:gd name="adj" fmla="val 22857"/>
            </a:avLst>
          </a:prstGeom>
          <a:solidFill>
            <a:srgbClr val="0B2E5E"/>
          </a:solidFill>
          <a:ln w="9525">
            <a:solidFill>
              <a:srgbClr val="D6A94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707667" y="5655677"/>
            <a:ext cx="649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D48C"/>
                </a:solidFill>
              </a:rPr>
              <a:t>Riset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701032" y="5756261"/>
            <a:ext cx="868680" cy="320040"/>
          </a:xfrm>
          <a:prstGeom prst="roundRect">
            <a:avLst>
              <a:gd name="adj" fmla="val 22857"/>
            </a:avLst>
          </a:prstGeom>
          <a:solidFill>
            <a:srgbClr val="0B2E5E"/>
          </a:solidFill>
          <a:ln w="9525">
            <a:solidFill>
              <a:srgbClr val="D6A94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766542" y="5832235"/>
            <a:ext cx="649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D48C"/>
                </a:solidFill>
              </a:rPr>
              <a:t>Etika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452360" y="1965960"/>
            <a:ext cx="73152" cy="2011680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653527" y="2020824"/>
            <a:ext cx="2009761" cy="1938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Perubahan tidak cukup dijawab dengan aplikasi baru; perubahan harus menyentuh cara berpikir akademik.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8044" y="70866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Reskilling vs Upskilling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548640" y="1051560"/>
            <a:ext cx="4983480" cy="36576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356924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9D7EA"/>
                </a:solidFill>
              </a:rPr>
              <a:t>Dua proses berbeda, tetapi saling melengkapi</a:t>
            </a:r>
            <a:r>
              <a:rPr lang="en-US" sz="1400" dirty="0">
                <a:solidFill>
                  <a:srgbClr val="C9D7EA"/>
                </a:solidFill>
              </a:rPr>
              <a:t>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931920" y="2926080"/>
            <a:ext cx="1463040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3931920" y="4160520"/>
            <a:ext cx="1463040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777240" y="2331720"/>
            <a:ext cx="2971800" cy="1143000"/>
          </a:xfrm>
          <a:prstGeom prst="roundRect">
            <a:avLst>
              <a:gd name="adj" fmla="val 6400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86968" y="2432304"/>
            <a:ext cx="275234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Reskilling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Keterampilan baru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5532120" y="2331720"/>
            <a:ext cx="3611880" cy="1143000"/>
          </a:xfrm>
          <a:prstGeom prst="roundRect">
            <a:avLst>
              <a:gd name="adj" fmla="val 6400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641848" y="2432304"/>
            <a:ext cx="339242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Peran akademik berubah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AI, digital learning, analytics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777240" y="3566160"/>
            <a:ext cx="2971800" cy="1143000"/>
          </a:xfrm>
          <a:prstGeom prst="roundRect">
            <a:avLst>
              <a:gd name="adj" fmla="val 6400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6968" y="3666744"/>
            <a:ext cx="275234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Upskilling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Keterampilan yang diperdalam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5532120" y="3566160"/>
            <a:ext cx="3611880" cy="1143000"/>
          </a:xfrm>
          <a:prstGeom prst="roundRect">
            <a:avLst>
              <a:gd name="adj" fmla="val 6400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41848" y="3666744"/>
            <a:ext cx="339242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Mutu akademik meningkat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pedagogi, riset, publikasi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821600" y="5436728"/>
            <a:ext cx="191474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D48C"/>
                </a:solidFill>
              </a:rPr>
              <a:t>Contoh naratif: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3007771" y="5436728"/>
            <a:ext cx="6492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EEF5FF"/>
                </a:solidFill>
              </a:rPr>
              <a:t>Dosen yang belajar menggunakan AI untuk merancang kasus sedang melakukan reskilling; ketika ia memperbaiki rubrik dan metode diskusi, ia melakukan upskilling.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24084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Pergeseran Peran Dosen</a:t>
            </a:r>
            <a:endParaRPr lang="en-US" sz="4800" dirty="0"/>
          </a:p>
        </p:txBody>
      </p:sp>
      <p:sp>
        <p:nvSpPr>
          <p:cNvPr id="8" name="Shape 5"/>
          <p:cNvSpPr/>
          <p:nvPr/>
        </p:nvSpPr>
        <p:spPr>
          <a:xfrm flipV="1">
            <a:off x="548639" y="1202380"/>
            <a:ext cx="6563361" cy="18513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435607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D7EA"/>
                </a:solidFill>
              </a:rPr>
              <a:t>Dari pusat informasi menuju arsitek pengalaman belajar</a:t>
            </a:r>
            <a:r>
              <a:rPr lang="en-US" sz="1400" dirty="0">
                <a:solidFill>
                  <a:srgbClr val="C9D7EA"/>
                </a:solidFill>
              </a:rPr>
              <a:t>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2514600" y="3063240"/>
            <a:ext cx="822960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4892040" y="3063240"/>
            <a:ext cx="822960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7269480" y="3063240"/>
            <a:ext cx="548640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777240" y="2560320"/>
            <a:ext cx="1691640" cy="1005840"/>
          </a:xfrm>
          <a:prstGeom prst="roundRect">
            <a:avLst>
              <a:gd name="adj" fmla="val 7273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86968" y="2660904"/>
            <a:ext cx="14721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Penyampai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Materi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3429000" y="2560320"/>
            <a:ext cx="1508760" cy="1005840"/>
          </a:xfrm>
          <a:prstGeom prst="roundRect">
            <a:avLst>
              <a:gd name="adj" fmla="val 7273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538728" y="2660904"/>
            <a:ext cx="128930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Fasilitator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Dialog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5806440" y="256032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16168" y="2660904"/>
            <a:ext cx="138074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Perancang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Pengalaman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7909560" y="256032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19288" y="2660904"/>
            <a:ext cx="165506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Pembimbing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Transformasi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1051560" y="4251960"/>
            <a:ext cx="75438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en-US" sz="2000" dirty="0">
                <a:solidFill>
                  <a:srgbClr val="EEF5FF"/>
                </a:solidFill>
              </a:rPr>
              <a:t>Mengarahkan mahasiswa memilah informasi, bukan sekadar menghafal informasi.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Membangun nalar kritis, integritas akademik, dan kemampuan memecahkan masalah.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Menghubungkan teori, riset, praktik profesional, dan kebutuhan masyarakat.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Kerangka Kompetensi Dosen Masa Depan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 flipV="1">
            <a:off x="548640" y="1024128"/>
            <a:ext cx="6556248" cy="27432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71500" y="1230263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9D7EA"/>
                </a:solidFill>
              </a:rPr>
              <a:t>Delapan dimensi yang perlu dikembangkan secara seimbang.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1188720" y="169164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61872" y="174650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1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1005840" y="205740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15568" y="215798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Keilmuan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3063240" y="169164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136392" y="174650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2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2880360" y="205740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990088" y="215798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Pedagogik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4937760" y="169164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10912" y="174650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3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4754880" y="205740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864608" y="215798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Digital &amp; AI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6812280" y="169164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885432" y="174650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4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6629400" y="205740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739128" y="215798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Riset</a:t>
            </a:r>
            <a:endParaRPr lang="en-US" dirty="0"/>
          </a:p>
        </p:txBody>
      </p:sp>
      <p:sp>
        <p:nvSpPr>
          <p:cNvPr id="26" name="Shape 23"/>
          <p:cNvSpPr/>
          <p:nvPr/>
        </p:nvSpPr>
        <p:spPr>
          <a:xfrm>
            <a:off x="1188720" y="301752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261872" y="307238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5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1005840" y="338328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115568" y="348386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Asesmen</a:t>
            </a:r>
            <a:endParaRPr lang="en-US" dirty="0"/>
          </a:p>
        </p:txBody>
      </p:sp>
      <p:sp>
        <p:nvSpPr>
          <p:cNvPr id="30" name="Shape 27"/>
          <p:cNvSpPr/>
          <p:nvPr/>
        </p:nvSpPr>
        <p:spPr>
          <a:xfrm>
            <a:off x="3063240" y="301752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136392" y="307238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6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2880360" y="338328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990088" y="348386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Kolaborasi</a:t>
            </a:r>
            <a:endParaRPr lang="en-US" dirty="0"/>
          </a:p>
        </p:txBody>
      </p:sp>
      <p:sp>
        <p:nvSpPr>
          <p:cNvPr id="34" name="Shape 31"/>
          <p:cNvSpPr/>
          <p:nvPr/>
        </p:nvSpPr>
        <p:spPr>
          <a:xfrm>
            <a:off x="4937760" y="301752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010912" y="307238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7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4754880" y="338328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864608" y="348386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Kepemimpinan</a:t>
            </a:r>
            <a:endParaRPr lang="en-US" dirty="0"/>
          </a:p>
        </p:txBody>
      </p:sp>
      <p:sp>
        <p:nvSpPr>
          <p:cNvPr id="38" name="Shape 35"/>
          <p:cNvSpPr/>
          <p:nvPr/>
        </p:nvSpPr>
        <p:spPr>
          <a:xfrm>
            <a:off x="6812280" y="3017520"/>
            <a:ext cx="365760" cy="365760"/>
          </a:xfrm>
          <a:prstGeom prst="arc">
            <a:avLst/>
          </a:prstGeom>
          <a:noFill/>
          <a:ln w="25400">
            <a:solidFill>
              <a:srgbClr val="D6A94D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885432" y="307238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6A94D"/>
                </a:solidFill>
              </a:rPr>
              <a:t>8</a:t>
            </a:r>
            <a:endParaRPr lang="en-US" sz="950" dirty="0"/>
          </a:p>
        </p:txBody>
      </p:sp>
      <p:sp>
        <p:nvSpPr>
          <p:cNvPr id="40" name="Shape 37"/>
          <p:cNvSpPr/>
          <p:nvPr/>
        </p:nvSpPr>
        <p:spPr>
          <a:xfrm>
            <a:off x="6629400" y="338328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739128" y="3483864"/>
            <a:ext cx="11978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Etika &amp; Wellbeing</a:t>
            </a: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1005840" y="4983480"/>
            <a:ext cx="75438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EEF5FF"/>
                </a:solidFill>
              </a:rPr>
              <a:t>Kompetensi dosen tidak berdiri sendiri. Ia menjadi ekosistem: ilmu, pedagogi, teknologi, riset, etika, dan kontribusi sosial saling menguatkan.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 1-3: Fondasi Pembelajaran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548639" y="1051560"/>
            <a:ext cx="5208693" cy="0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14300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D7EA"/>
                </a:solidFill>
              </a:rPr>
              <a:t>Pedagogi, OBE, dan desain pembelajaran digital.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77240" y="173736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0392" y="182880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901952" y="175564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Pedagogi Transformatif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057400" y="2221992"/>
            <a:ext cx="283464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200" dirty="0">
                <a:solidFill>
                  <a:srgbClr val="EEF5FF"/>
                </a:solidFill>
              </a:rPr>
              <a:t>Active learning</a:t>
            </a:r>
            <a:endParaRPr lang="en-US" sz="1200" dirty="0"/>
          </a:p>
          <a:p>
            <a:r>
              <a:rPr lang="en-US" sz="1200" dirty="0">
                <a:solidFill>
                  <a:srgbClr val="EEF5FF"/>
                </a:solidFill>
              </a:rPr>
              <a:t>Case method</a:t>
            </a:r>
            <a:endParaRPr lang="en-US" sz="1200" dirty="0"/>
          </a:p>
          <a:p>
            <a:r>
              <a:rPr lang="en-US" sz="1200" dirty="0">
                <a:solidFill>
                  <a:srgbClr val="EEF5FF"/>
                </a:solidFill>
              </a:rPr>
              <a:t>Project/problem-based learning</a:t>
            </a:r>
            <a:endParaRPr lang="en-US" sz="1200" dirty="0"/>
          </a:p>
          <a:p>
            <a:r>
              <a:rPr lang="en-US" sz="1200" dirty="0">
                <a:solidFill>
                  <a:srgbClr val="EEF5FF"/>
                </a:solidFill>
              </a:rPr>
              <a:t>Reflective learning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77240" y="347472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50392" y="356616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901952" y="349300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Outcome-Based Education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057400" y="3950208"/>
            <a:ext cx="292608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200" dirty="0">
                <a:solidFill>
                  <a:srgbClr val="EEF5FF"/>
                </a:solidFill>
              </a:rPr>
              <a:t>Profil lulusan</a:t>
            </a:r>
            <a:endParaRPr lang="en-US" sz="1200" dirty="0"/>
          </a:p>
          <a:p>
            <a:r>
              <a:rPr lang="en-US" sz="1200" dirty="0">
                <a:solidFill>
                  <a:srgbClr val="EEF5FF"/>
                </a:solidFill>
              </a:rPr>
              <a:t>CPL - CPMK - Sub-CPMK</a:t>
            </a:r>
            <a:endParaRPr lang="en-US" sz="1200" dirty="0"/>
          </a:p>
          <a:p>
            <a:r>
              <a:rPr lang="en-US" sz="1200" dirty="0">
                <a:solidFill>
                  <a:srgbClr val="EEF5FF"/>
                </a:solidFill>
              </a:rPr>
              <a:t>Constructive alignment</a:t>
            </a:r>
            <a:endParaRPr lang="en-US" sz="1200" dirty="0"/>
          </a:p>
          <a:p>
            <a:r>
              <a:rPr lang="en-US" sz="1200" dirty="0">
                <a:solidFill>
                  <a:srgbClr val="EEF5FF"/>
                </a:solidFill>
              </a:rPr>
              <a:t>Rubrik penilaian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349240" y="233172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22392" y="242316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473952" y="235000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Pembelajaran Digital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629400" y="2798064"/>
            <a:ext cx="2514600" cy="1417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00" dirty="0">
                <a:solidFill>
                  <a:srgbClr val="EEF5FF"/>
                </a:solidFill>
              </a:rPr>
              <a:t>LMS dan blended learning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Video dan modul digital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Forum diskusi daring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Kuis formatif interaktif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 4-6: AI, Asesmen, dan Riset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548640" y="1051560"/>
            <a:ext cx="5389316" cy="0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14300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9D7EA"/>
                </a:solidFill>
              </a:rPr>
              <a:t>Keterampilan inti untuk akademisi di era digital.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77240" y="169164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0392" y="178308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901952" y="170992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Literasi AI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057400" y="2176272"/>
            <a:ext cx="2423160" cy="1325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250" dirty="0">
                <a:solidFill>
                  <a:srgbClr val="EEF5FF"/>
                </a:solidFill>
              </a:rPr>
              <a:t>Konsep AI generatif</a:t>
            </a:r>
            <a:endParaRPr lang="en-US" sz="1250" dirty="0"/>
          </a:p>
          <a:p>
            <a:r>
              <a:rPr lang="en-US" sz="1250" dirty="0">
                <a:solidFill>
                  <a:srgbClr val="EEF5FF"/>
                </a:solidFill>
              </a:rPr>
              <a:t>Prompt akademik</a:t>
            </a:r>
            <a:endParaRPr lang="en-US" sz="1250" dirty="0"/>
          </a:p>
          <a:p>
            <a:r>
              <a:rPr lang="en-US" sz="1250" dirty="0">
                <a:solidFill>
                  <a:srgbClr val="EEF5FF"/>
                </a:solidFill>
              </a:rPr>
              <a:t>Bias, halusinasi, privasi</a:t>
            </a:r>
            <a:endParaRPr lang="en-US" sz="1250" dirty="0"/>
          </a:p>
          <a:p>
            <a:r>
              <a:rPr lang="en-US" sz="1250" dirty="0">
                <a:solidFill>
                  <a:srgbClr val="EEF5FF"/>
                </a:solidFill>
              </a:rPr>
              <a:t>Kebijakan AI di kelas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486400" y="169164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559552" y="178308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611112" y="170992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Asesmen Autentik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766560" y="2176272"/>
            <a:ext cx="2103120" cy="1325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250" dirty="0">
                <a:solidFill>
                  <a:srgbClr val="EEF5FF"/>
                </a:solidFill>
              </a:rPr>
              <a:t>Proyek dan portofolio</a:t>
            </a:r>
            <a:endParaRPr lang="en-US" sz="1250" dirty="0"/>
          </a:p>
          <a:p>
            <a:r>
              <a:rPr lang="en-US" sz="1250" dirty="0">
                <a:solidFill>
                  <a:srgbClr val="EEF5FF"/>
                </a:solidFill>
              </a:rPr>
              <a:t>Rubrik analitik</a:t>
            </a:r>
            <a:endParaRPr lang="en-US" sz="1250" dirty="0"/>
          </a:p>
          <a:p>
            <a:r>
              <a:rPr lang="en-US" sz="1250" dirty="0">
                <a:solidFill>
                  <a:srgbClr val="EEF5FF"/>
                </a:solidFill>
              </a:rPr>
              <a:t>Peer &amp; self assessment</a:t>
            </a:r>
            <a:endParaRPr lang="en-US" sz="1250" dirty="0"/>
          </a:p>
          <a:p>
            <a:r>
              <a:rPr lang="en-US" sz="1250" dirty="0">
                <a:solidFill>
                  <a:srgbClr val="EEF5FF"/>
                </a:solidFill>
              </a:rPr>
              <a:t>Feedback for learning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2560320" y="420624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633472" y="429768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685032" y="422452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Riset &amp; Publikasi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3840480" y="4663440"/>
            <a:ext cx="402336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00" dirty="0">
                <a:solidFill>
                  <a:srgbClr val="EEF5FF"/>
                </a:solidFill>
              </a:rPr>
              <a:t>Metode kuantitatif/kualitatif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Systematic review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Bibliometrik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Strategi publikasi bereputasi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 7-9: Data, Jejaring, dan Dampak Sosial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548640" y="1051560"/>
            <a:ext cx="7805138" cy="0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14300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D7EA"/>
                </a:solidFill>
              </a:rPr>
              <a:t>Dosen sebagai pembaca data dan penghubung kampus dengan masyarakat.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68680" y="187452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78408" y="1975104"/>
            <a:ext cx="21579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/>
                </a:solidFill>
              </a:rPr>
              <a:t>7.</a:t>
            </a:r>
            <a:r>
              <a:rPr lang="en-US" b="1" dirty="0">
                <a:solidFill>
                  <a:srgbClr val="FFFFFF"/>
                </a:solidFill>
              </a:rPr>
              <a:t> Data Literacy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&amp; Learning Analytics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3703320" y="187452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0F4C81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813048" y="1975104"/>
            <a:ext cx="234086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/>
                </a:solidFill>
              </a:rPr>
              <a:t>8.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Kolaborasi</a:t>
            </a:r>
            <a:r>
              <a:rPr lang="en-US" b="1" dirty="0">
                <a:solidFill>
                  <a:srgbClr val="FFFFFF"/>
                </a:solidFill>
              </a:rPr>
              <a:t> Industri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DUDI - UMKM - Pemerintah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6720840" y="1874520"/>
            <a:ext cx="2194560" cy="868680"/>
          </a:xfrm>
          <a:prstGeom prst="roundRect">
            <a:avLst>
              <a:gd name="adj" fmla="val 8421"/>
            </a:avLst>
          </a:prstGeom>
          <a:solidFill>
            <a:srgbClr val="0B2E5E"/>
          </a:solidFill>
          <a:ln w="1397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30568" y="1975104"/>
            <a:ext cx="197510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/>
                </a:solidFill>
              </a:rPr>
              <a:t>9.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Pengabdian</a:t>
            </a:r>
            <a:r>
              <a:rPr lang="en-US" b="1" dirty="0">
                <a:solidFill>
                  <a:srgbClr val="FFFFFF"/>
                </a:solidFill>
              </a:rPr>
              <a:t> Berbasis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Dampak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3246120" y="2304288"/>
            <a:ext cx="429768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6263640" y="2304288"/>
            <a:ext cx="429768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8" name="Text 15"/>
          <p:cNvSpPr/>
          <p:nvPr/>
        </p:nvSpPr>
        <p:spPr>
          <a:xfrm>
            <a:off x="914400" y="3703320"/>
            <a:ext cx="7863840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en-US" sz="2000" dirty="0">
                <a:solidFill>
                  <a:srgbClr val="EEF5FF"/>
                </a:solidFill>
              </a:rPr>
              <a:t>Menggunakan data untuk membaca pola belajar, bukan untuk mengawasi secara berlebihan.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Merancang proyek kelas bersama mitra nyata agar mahasiswa belajar dari masalah konkret.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Menyusun pengabdian dengan baseline, indikator, intervensi, evaluasi, dan keberlanjutan.</a:t>
            </a: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407E22-AD6B-5B44-5CF2-8025C1C1F7E9}"/>
              </a:ext>
            </a:extLst>
          </p:cNvPr>
          <p:cNvSpPr txBox="1"/>
          <p:nvPr/>
        </p:nvSpPr>
        <p:spPr>
          <a:xfrm>
            <a:off x="2530211" y="3038594"/>
            <a:ext cx="4449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DUDI  - Dunia Usaha dan Dunia Industri</a:t>
            </a:r>
            <a:r>
              <a:rPr lang="it-IT" dirty="0">
                <a:solidFill>
                  <a:schemeClr val="accent4"/>
                </a:solidFill>
              </a:rPr>
              <a:t>.</a:t>
            </a:r>
            <a:endParaRPr lang="en-ID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 10-12: Kepemimpinan, Etika, dan Wellbeing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548640" y="1051560"/>
            <a:ext cx="7906738" cy="36576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39" y="1143000"/>
            <a:ext cx="9171093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9D7EA"/>
                </a:solidFill>
              </a:rPr>
              <a:t>Transformasi akademik memerlukan manusia yang kuat, jernih, dan berintegritas.</a:t>
            </a:r>
            <a:endParaRPr lang="en-US" b="1" dirty="0"/>
          </a:p>
        </p:txBody>
      </p:sp>
      <p:sp>
        <p:nvSpPr>
          <p:cNvPr id="10" name="Shape 7"/>
          <p:cNvSpPr/>
          <p:nvPr/>
        </p:nvSpPr>
        <p:spPr>
          <a:xfrm>
            <a:off x="777240" y="187452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0392" y="196596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901952" y="189280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Kepemimpinan Akademik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057400" y="2340864"/>
            <a:ext cx="292608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00" dirty="0">
                <a:solidFill>
                  <a:srgbClr val="EEF5FF"/>
                </a:solidFill>
              </a:rPr>
              <a:t>Manajemen perubahan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Budaya mutu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Mentoring dosen muda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77240" y="3401568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50392" y="3493008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901952" y="3419856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Etika Akademik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057400" y="3867912"/>
            <a:ext cx="310896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00" dirty="0">
                <a:solidFill>
                  <a:srgbClr val="EEF5FF"/>
                </a:solidFill>
              </a:rPr>
              <a:t>Plagiarisme dan authorship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Etika AI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Privasi dan data mahasiswa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074920" y="2651760"/>
            <a:ext cx="960120" cy="438912"/>
          </a:xfrm>
          <a:prstGeom prst="roundRect">
            <a:avLst>
              <a:gd name="adj" fmla="val 16667"/>
            </a:avLst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148072" y="2743200"/>
            <a:ext cx="8138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F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199632" y="2670048"/>
            <a:ext cx="3383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Kesejahteraan Akademik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355080" y="3136392"/>
            <a:ext cx="265176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00" dirty="0">
                <a:solidFill>
                  <a:srgbClr val="EEF5FF"/>
                </a:solidFill>
              </a:rPr>
              <a:t>Manajemen beban kerja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Digital wellbeing</a:t>
            </a:r>
            <a:endParaRPr lang="en-US" sz="1300" dirty="0"/>
          </a:p>
          <a:p>
            <a:r>
              <a:rPr lang="en-US" sz="1300" dirty="0">
                <a:solidFill>
                  <a:srgbClr val="EEF5FF"/>
                </a:solidFill>
              </a:rPr>
              <a:t>Kolaborasi dan prioritas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486400" y="4800600"/>
            <a:ext cx="73152" cy="731520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687568" y="4855464"/>
            <a:ext cx="3063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Teknologi memperkuat profesi dosen hanya ketika dipandu oleh integritas dan martabat manusia.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 Implementasi Program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548640" y="1051559"/>
            <a:ext cx="5795716" cy="35447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242455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D7EA"/>
                </a:solidFill>
              </a:rPr>
              <a:t>Dari pemetaan kebutuhan sampai evaluasi dampak.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920240" y="2880360"/>
            <a:ext cx="210312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3474720" y="2880360"/>
            <a:ext cx="210312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5029200" y="2880360"/>
            <a:ext cx="210312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6583680" y="2880360"/>
            <a:ext cx="210312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8138160" y="2880360"/>
            <a:ext cx="118872" cy="0"/>
          </a:xfrm>
          <a:prstGeom prst="line">
            <a:avLst/>
          </a:prstGeom>
          <a:noFill/>
          <a:ln w="19050">
            <a:solidFill>
              <a:srgbClr val="F2D48C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685800" y="2194560"/>
            <a:ext cx="1234440" cy="1234440"/>
          </a:xfrm>
          <a:prstGeom prst="ellipse">
            <a:avLst/>
          </a:prstGeom>
          <a:solidFill>
            <a:srgbClr val="0B2E5E"/>
          </a:solidFill>
          <a:ln w="15240">
            <a:solidFill>
              <a:srgbClr val="D6A94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88136" y="248716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A94D"/>
                </a:solidFill>
              </a:rPr>
              <a:t>1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612648" y="35844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Pemetaan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kompetensi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2240280" y="2194560"/>
            <a:ext cx="1234440" cy="1234440"/>
          </a:xfrm>
          <a:prstGeom prst="ellipse">
            <a:avLst/>
          </a:prstGeom>
          <a:solidFill>
            <a:srgbClr val="0F4C81"/>
          </a:solidFill>
          <a:ln w="15240">
            <a:solidFill>
              <a:srgbClr val="D6A9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642616" y="248716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A94D"/>
                </a:solidFill>
              </a:rPr>
              <a:t>2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2167128" y="35844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Modul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bertahap</a:t>
            </a:r>
            <a:endParaRPr lang="en-US" dirty="0"/>
          </a:p>
        </p:txBody>
      </p:sp>
      <p:sp>
        <p:nvSpPr>
          <p:cNvPr id="21" name="Shape 18"/>
          <p:cNvSpPr/>
          <p:nvPr/>
        </p:nvSpPr>
        <p:spPr>
          <a:xfrm>
            <a:off x="3794760" y="2194560"/>
            <a:ext cx="1234440" cy="1234440"/>
          </a:xfrm>
          <a:prstGeom prst="ellipse">
            <a:avLst/>
          </a:prstGeom>
          <a:solidFill>
            <a:srgbClr val="0B2E5E"/>
          </a:solidFill>
          <a:ln w="15240">
            <a:solidFill>
              <a:srgbClr val="D6A94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197096" y="248716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A94D"/>
                </a:solidFill>
              </a:rPr>
              <a:t>3</a:t>
            </a:r>
            <a:endParaRPr lang="en-US" sz="3200" dirty="0"/>
          </a:p>
        </p:txBody>
      </p:sp>
      <p:sp>
        <p:nvSpPr>
          <p:cNvPr id="23" name="Text 20"/>
          <p:cNvSpPr/>
          <p:nvPr/>
        </p:nvSpPr>
        <p:spPr>
          <a:xfrm>
            <a:off x="3721608" y="35844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Pelatihan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berbasis produk</a:t>
            </a:r>
            <a:endParaRPr lang="en-US" dirty="0"/>
          </a:p>
        </p:txBody>
      </p:sp>
      <p:sp>
        <p:nvSpPr>
          <p:cNvPr id="24" name="Shape 21"/>
          <p:cNvSpPr/>
          <p:nvPr/>
        </p:nvSpPr>
        <p:spPr>
          <a:xfrm>
            <a:off x="5349240" y="2194560"/>
            <a:ext cx="1234440" cy="1234440"/>
          </a:xfrm>
          <a:prstGeom prst="ellipse">
            <a:avLst/>
          </a:prstGeom>
          <a:solidFill>
            <a:srgbClr val="0F4C81"/>
          </a:solidFill>
          <a:ln w="15240">
            <a:solidFill>
              <a:srgbClr val="D6A94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751576" y="248716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A94D"/>
                </a:solidFill>
              </a:rPr>
              <a:t>4</a:t>
            </a:r>
            <a:endParaRPr lang="en-US" sz="3200" dirty="0"/>
          </a:p>
        </p:txBody>
      </p:sp>
      <p:sp>
        <p:nvSpPr>
          <p:cNvPr id="26" name="Text 23"/>
          <p:cNvSpPr/>
          <p:nvPr/>
        </p:nvSpPr>
        <p:spPr>
          <a:xfrm>
            <a:off x="5329897" y="3574175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Mentoring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&amp; coaching</a:t>
            </a:r>
            <a:endParaRPr lang="en-US" dirty="0"/>
          </a:p>
        </p:txBody>
      </p:sp>
      <p:sp>
        <p:nvSpPr>
          <p:cNvPr id="27" name="Shape 24"/>
          <p:cNvSpPr/>
          <p:nvPr/>
        </p:nvSpPr>
        <p:spPr>
          <a:xfrm>
            <a:off x="6903720" y="2194560"/>
            <a:ext cx="1234440" cy="1234440"/>
          </a:xfrm>
          <a:prstGeom prst="ellipse">
            <a:avLst/>
          </a:prstGeom>
          <a:solidFill>
            <a:srgbClr val="0B2E5E"/>
          </a:solidFill>
          <a:ln w="15240">
            <a:solidFill>
              <a:srgbClr val="D6A94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306056" y="248716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A94D"/>
                </a:solidFill>
              </a:rPr>
              <a:t>5</a:t>
            </a:r>
            <a:endParaRPr lang="en-US" sz="3200" dirty="0"/>
          </a:p>
        </p:txBody>
      </p:sp>
      <p:sp>
        <p:nvSpPr>
          <p:cNvPr id="29" name="Text 26"/>
          <p:cNvSpPr/>
          <p:nvPr/>
        </p:nvSpPr>
        <p:spPr>
          <a:xfrm>
            <a:off x="6830568" y="35844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Komunitas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praktik</a:t>
            </a:r>
            <a:endParaRPr lang="en-US" dirty="0"/>
          </a:p>
        </p:txBody>
      </p:sp>
      <p:sp>
        <p:nvSpPr>
          <p:cNvPr id="30" name="Shape 27"/>
          <p:cNvSpPr/>
          <p:nvPr/>
        </p:nvSpPr>
        <p:spPr>
          <a:xfrm>
            <a:off x="8366760" y="2194560"/>
            <a:ext cx="1234440" cy="1234440"/>
          </a:xfrm>
          <a:prstGeom prst="ellipse">
            <a:avLst/>
          </a:prstGeom>
          <a:solidFill>
            <a:srgbClr val="0F4C81"/>
          </a:solidFill>
          <a:ln w="15240">
            <a:solidFill>
              <a:srgbClr val="D6A94D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769096" y="248716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A94D"/>
                </a:solidFill>
              </a:rPr>
              <a:t>6</a:t>
            </a:r>
            <a:endParaRPr lang="en-US" sz="3200" dirty="0"/>
          </a:p>
        </p:txBody>
      </p:sp>
      <p:sp>
        <p:nvSpPr>
          <p:cNvPr id="32" name="Text 29"/>
          <p:cNvSpPr/>
          <p:nvPr/>
        </p:nvSpPr>
        <p:spPr>
          <a:xfrm>
            <a:off x="8293608" y="35844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Evaluasi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dampak</a:t>
            </a: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960120" y="4983480"/>
            <a:ext cx="8046720" cy="7132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EEF5FF"/>
                </a:solidFill>
              </a:rPr>
              <a:t>Prinsip penting: program tidak berhenti pada sertifikat; setiap pelatihan perlu menghasilkan produk nyata seperti RPS, rubrik, modul digital, draft artikel, atau panduan AI mata kuliah.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868680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8912" y="6446520"/>
            <a:ext cx="2377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2D4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Tantangan dan Rekomendasi Strategis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548640" y="1051560"/>
            <a:ext cx="5836922" cy="0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52400" y="1348740"/>
            <a:ext cx="95447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D7EA"/>
                </a:solidFill>
              </a:rPr>
              <a:t>Keberhasilan bergantung pada dukungan sistemik, bukan semangat individu semata.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50842" y="2019695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2D48C"/>
                </a:solidFill>
              </a:rPr>
              <a:t>Tantangan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739642" y="2071511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2D48C"/>
                </a:solidFill>
              </a:rPr>
              <a:t>Rekomendasi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868680" y="2286000"/>
            <a:ext cx="3291840" cy="2011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2000" dirty="0">
                <a:solidFill>
                  <a:srgbClr val="EEF5FF"/>
                </a:solidFill>
              </a:rPr>
              <a:t>Resistensi budaya akademik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Kesenjangan literasi digital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Beban kerja dosen tinggi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Pelatihan seremonial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Insentif kurang jelas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800600" y="2286000"/>
            <a:ext cx="3794760" cy="2011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2000" dirty="0">
                <a:solidFill>
                  <a:srgbClr val="EEF5FF"/>
                </a:solidFill>
              </a:rPr>
              <a:t>Peta kompetensi per prodi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Pelatihan modular dan fleksibel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Mentoring lintas generasi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Produk nyata sebagai luaran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Rekognisi dan insentif akademik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1097280" y="5074920"/>
            <a:ext cx="73152" cy="71323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298448" y="5129784"/>
            <a:ext cx="70866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Perubahan dosen harus didukung oleh kebijakan kampus: waktu, infrastruktur, pendampingan, dan penghargaan.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329184"/>
            <a:ext cx="12191695" cy="6858000"/>
          </a:xfrm>
          <a:prstGeom prst="rect">
            <a:avLst/>
          </a:prstGeom>
          <a:solidFill>
            <a:srgbClr val="071F3C"/>
          </a:solidFill>
          <a:ln w="12700">
            <a:solidFill>
              <a:srgbClr val="071F3C"/>
            </a:solidFill>
            <a:prstDash val="solid"/>
          </a:ln>
        </p:spPr>
      </p:sp>
      <p:pic>
        <p:nvPicPr>
          <p:cNvPr id="3" name="Image 0" descr="/mnt/data/sid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164592"/>
            <a:ext cx="2148840" cy="654710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D6A94D"/>
          </a:solidFill>
          <a:ln w="12700">
            <a:solidFill>
              <a:srgbClr val="D6A9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475488"/>
            <a:ext cx="8869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Kesimpulan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548640" y="1051560"/>
            <a:ext cx="2743200" cy="0"/>
          </a:xfrm>
          <a:prstGeom prst="line">
            <a:avLst/>
          </a:prstGeom>
          <a:noFill/>
          <a:ln w="19050">
            <a:solidFill>
              <a:srgbClr val="D6A94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1143000"/>
            <a:ext cx="8869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9D7EA"/>
                </a:solidFill>
              </a:rPr>
              <a:t>Reskilling dan upskilling adalah panggilan akademik untuk menjaga relevansi dan mutu.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68680" y="1645920"/>
            <a:ext cx="7955280" cy="2286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en-US" sz="2000" dirty="0">
                <a:solidFill>
                  <a:srgbClr val="EEF5FF"/>
                </a:solidFill>
              </a:rPr>
              <a:t>Reskilling membangun keterampilan baru; upskilling memperdalam kompetensi yang sudah dimiliki.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Materi inti mencakup pedagogi, OBE, digital-AI, asesmen, riset, data, kolaborasi, etika, dan wellbeing.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Program terbaik bersifat berkelanjutan, berbasis produk, didampingi, dan diukur dampaknya.</a:t>
            </a:r>
            <a:endParaRPr lang="en-US" sz="2000" dirty="0"/>
          </a:p>
          <a:p>
            <a:r>
              <a:rPr lang="en-US" sz="2000" dirty="0">
                <a:solidFill>
                  <a:srgbClr val="EEF5FF"/>
                </a:solidFill>
              </a:rPr>
              <a:t>Tujuan akhirnya adalah dosen yang mampu membentuk lulusan adaptif, kritis, etis, dan berdaya saing.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68680" y="4251960"/>
            <a:ext cx="6858000" cy="0"/>
          </a:xfrm>
          <a:prstGeom prst="line">
            <a:avLst/>
          </a:prstGeom>
          <a:noFill/>
          <a:ln w="17780">
            <a:solidFill>
              <a:srgbClr val="D6A94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452628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D48C"/>
                </a:solidFill>
              </a:rPr>
              <a:t>Referensi ringkas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68680" y="4864608"/>
            <a:ext cx="75895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9D7EA"/>
                </a:solidFill>
              </a:rPr>
              <a:t>UNESCO (2024) AI Competency Framework for Teachers; World Economic Forum (2025) Future of Jobs Report; OECD (2023) Skills Outlook; Permendikti Saintek No. 39 Tahun 2025.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68680" y="5806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Oleh: Rudy C Tarumingkeng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880</Words>
  <Application>Microsoft Office PowerPoint</Application>
  <PresentationFormat>Widescreen</PresentationFormat>
  <Paragraphs>199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RudyCT Academic Series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Reskilling dan Upskilling bagi Dosen</dc:title>
  <dc:subject>Reskilling dan Upskilling bagi Dosen</dc:subject>
  <dc:creator>Rudy C Tarumingkeng</dc:creator>
  <cp:lastModifiedBy>Rudy Tarumingkeng</cp:lastModifiedBy>
  <cp:revision>4</cp:revision>
  <dcterms:created xsi:type="dcterms:W3CDTF">2026-05-09T02:32:39Z</dcterms:created>
  <dcterms:modified xsi:type="dcterms:W3CDTF">2026-05-09T15:26:25Z</dcterms:modified>
</cp:coreProperties>
</file>