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5240">
            <a:solidFill>
              <a:srgbClr val="D9A73B">
                <a:alpha val="78000"/>
              </a:srgbClr>
            </a:solidFill>
            <a:prstDash val="solid"/>
          </a:ln>
        </p:spPr>
      </p:sp>
      <p:pic>
        <p:nvPicPr>
          <p:cNvPr id="4" name="Image 0" descr="/mnt/data/strategic_hr_for_sustainable_organizatio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660015"/>
            <a:ext cx="3886200" cy="54922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800600" y="1143000"/>
            <a:ext cx="6492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3D37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PERAN SDM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4800600" y="187452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dalam Pengembangan Organisasi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4800600" y="3063240"/>
            <a:ext cx="5303520" cy="0"/>
          </a:xfrm>
          <a:prstGeom prst="line">
            <a:avLst/>
          </a:prstGeom>
          <a:noFill/>
          <a:ln w="27940">
            <a:solidFill>
              <a:srgbClr val="D9A73B">
                <a:alpha val="9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800600" y="333756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7D2E5"/>
                </a:solidFill>
              </a:rPr>
              <a:t>Ringkasan makalah menjadi PPT 10 slide sederhana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800600" y="49834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7D2E5"/>
                </a:solidFill>
              </a:rPr>
              <a:t>Oleh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800600" y="534924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D37A"/>
                </a:solidFill>
              </a:rPr>
              <a:t>Rudy C Tarumingkeng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4800600" y="598932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SDM sebagai jembatan antara strategi, manusia, proses, dan kinerja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Inti gagasan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Dalam OD, SDM bukan hanya fungsi administratif, tetapi penggerak kapasitas organisasi.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02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1520" y="1417320"/>
            <a:ext cx="64008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SDM menghubungkan strategi organisasi dengan perilaku manusia sehari-hari.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822960" y="2788920"/>
            <a:ext cx="5760720" cy="2286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• Menerjemahkan agenda perubahan ke kompetensi dan sistem kerja.
</a:t>
            </a:r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• Membangun kesiapan berubah dan keterlibatan karyawan.
</a:t>
            </a:r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• Menyelaraskan budaya, talenta, reward, dan kinerja.
</a:t>
            </a:r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• Menjaga agar perubahan berjalan manusiawi dan berkelanjutan.
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498080" y="15087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3D37A"/>
                </a:solidFill>
              </a:rPr>
              <a:t>STRATEGI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641080" y="21488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D9A73B"/>
                </a:solidFill>
              </a:rPr>
              <a:t>↓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995160" y="2697480"/>
            <a:ext cx="4114800" cy="96012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SDM STRATEGIS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menyusun sistem manusia yang mendukung perubahan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641080" y="37947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D9A73B"/>
                </a:solidFill>
              </a:rPr>
              <a:t>↓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995160" y="4343400"/>
            <a:ext cx="4114800" cy="96012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HASIL OD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adaptasi · kinerja · budaya · keberlanjutan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Evolusi peran SDM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Dari personalia administratif menuju mitra strategis dan agen perubahan.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03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17320"/>
            <a:ext cx="64922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SDM berubah karena organisasi membutuhkan kapasitas manusia untuk berubah.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868680" y="2331720"/>
            <a:ext cx="5440680" cy="2514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00" dirty="0">
                <a:solidFill>
                  <a:srgbClr val="FFFFFF"/>
                </a:solidFill>
              </a:rPr>
              <a:t>• Personalia: administrasi pegawai, absensi, penggajian, kepatuhan.
</a:t>
            </a:r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• HRM: rekrutmen, pelatihan, kinerja, hubungan kerja.
</a:t>
            </a:r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• Strategic HRM: sistem SDM diselaraskan dengan strategi organisasi.
</a:t>
            </a:r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• OD partner: SDM membantu diagnosis, intervensi, dan pembelajaran organisasi.
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446520" y="2377440"/>
            <a:ext cx="1078992" cy="914400"/>
          </a:xfrm>
          <a:prstGeom prst="rect">
            <a:avLst/>
          </a:prstGeom>
          <a:solidFill>
            <a:srgbClr val="0E3A70"/>
          </a:solidFill>
          <a:ln w="12700">
            <a:solidFill>
              <a:srgbClr val="D9A73B">
                <a:alpha val="80000"/>
              </a:srgbClr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Personalia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administrasi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543800" y="2834640"/>
            <a:ext cx="301752" cy="0"/>
          </a:xfrm>
          <a:prstGeom prst="line">
            <a:avLst/>
          </a:prstGeom>
          <a:noFill/>
          <a:ln w="25400">
            <a:solidFill>
              <a:srgbClr val="D9A7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818120" y="2377440"/>
            <a:ext cx="1078992" cy="914400"/>
          </a:xfrm>
          <a:prstGeom prst="rect">
            <a:avLst/>
          </a:prstGeom>
          <a:solidFill>
            <a:srgbClr val="0E3A70"/>
          </a:solidFill>
          <a:ln w="12700">
            <a:solidFill>
              <a:srgbClr val="D9A73B">
                <a:alpha val="80000"/>
              </a:srgbClr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HRM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praktik SDM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915400" y="2834640"/>
            <a:ext cx="301752" cy="0"/>
          </a:xfrm>
          <a:prstGeom prst="line">
            <a:avLst/>
          </a:prstGeom>
          <a:noFill/>
          <a:ln w="25400">
            <a:solidFill>
              <a:srgbClr val="D9A7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89720" y="2377440"/>
            <a:ext cx="1078992" cy="914400"/>
          </a:xfrm>
          <a:prstGeom prst="rect">
            <a:avLst/>
          </a:prstGeom>
          <a:solidFill>
            <a:srgbClr val="0E3A70"/>
          </a:solidFill>
          <a:ln w="12700">
            <a:solidFill>
              <a:srgbClr val="D9A73B">
                <a:alpha val="80000"/>
              </a:srgbClr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SHRM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strategi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0287000" y="2834640"/>
            <a:ext cx="301752" cy="0"/>
          </a:xfrm>
          <a:prstGeom prst="line">
            <a:avLst/>
          </a:prstGeom>
          <a:noFill/>
          <a:ln w="25400">
            <a:solidFill>
              <a:srgbClr val="D9A7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561320" y="2377440"/>
            <a:ext cx="1078992" cy="914400"/>
          </a:xfrm>
          <a:prstGeom prst="rect">
            <a:avLst/>
          </a:prstGeom>
          <a:solidFill>
            <a:srgbClr val="1B5A98"/>
          </a:solidFill>
          <a:ln w="12700">
            <a:solidFill>
              <a:srgbClr val="D9A73B">
                <a:alpha val="80000"/>
              </a:srgbClr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OD Partner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transformasi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675120" y="4251960"/>
            <a:ext cx="4709160" cy="7132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Intinya: SDM bergerak dari transaksi menuju transformasi.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SDM sebagai agen perubahan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Perubahan tidak hanya bersifat struktural; ia harus dipahami, dipercaya, dan dapat dijalankan.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04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81328"/>
            <a:ext cx="576072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SDM membantu membangun readiness to change.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868680" y="2240280"/>
            <a:ext cx="5532120" cy="23317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50" dirty="0">
                <a:solidFill>
                  <a:srgbClr val="FFFFFF"/>
                </a:solidFill>
              </a:rPr>
              <a:t>• Memetakan pihak terdampak dan sumber resistensi.
</a:t>
            </a:r>
            <a:pPr indent="0" marL="0">
              <a:buNone/>
            </a:pPr>
            <a:r>
              <a:rPr lang="en-US" sz="1950" dirty="0">
                <a:solidFill>
                  <a:srgbClr val="FFFFFF"/>
                </a:solidFill>
              </a:rPr>
              <a:t>• Menjelaskan alasan, arah, dan dampak perubahan.
</a:t>
            </a:r>
            <a:pPr indent="0" marL="0">
              <a:buNone/>
            </a:pPr>
            <a:r>
              <a:rPr lang="en-US" sz="1950" dirty="0">
                <a:solidFill>
                  <a:srgbClr val="FFFFFF"/>
                </a:solidFill>
              </a:rPr>
              <a:t>• Menyiapkan pelatihan, coaching, dan dukungan transisi.
</a:t>
            </a:r>
            <a:pPr indent="0" marL="0">
              <a:buNone/>
            </a:pPr>
            <a:r>
              <a:rPr lang="en-US" sz="1950" dirty="0">
                <a:solidFill>
                  <a:srgbClr val="FFFFFF"/>
                </a:solidFill>
              </a:rPr>
              <a:t>• Mengubah resistensi menjadi data diagnosis organisasi.
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6629400" y="1783080"/>
            <a:ext cx="4343400" cy="77724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Kognitif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orang mengerti mengapa perubahan perlu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629400" y="2788920"/>
            <a:ext cx="4343400" cy="77724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Afektif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orang merasa dihargai dan tidak ditinggalkan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29400" y="3794760"/>
            <a:ext cx="4343400" cy="77724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Perilaku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orang mampu menjalankan cara kerja baru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766560" y="5257800"/>
            <a:ext cx="406908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Perubahan berjalan bila makna, emosi, dan kapabilitas bertemu.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SDM sebagai arsitek budaya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Budaya berubah ketika sistem SDM menguatkan perilaku yang diinginkan.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05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44752"/>
            <a:ext cx="534924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Nilai organisasi harus diterjemahkan menjadi praktik nyata.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868680" y="2194560"/>
            <a:ext cx="5577840" cy="24688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00" dirty="0">
                <a:solidFill>
                  <a:srgbClr val="FFFFFF"/>
                </a:solidFill>
              </a:rPr>
              <a:t>• Rekrutmen memilih orang yang cocok dengan nilai perubahan.
</a:t>
            </a:r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• Orientasi pegawai baru menanamkan norma kerja.
</a:t>
            </a:r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• Pelatihan membangun perilaku budaya baru.
</a:t>
            </a:r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• Promosi dan reward memberi sinyal apa yang sungguh dihargai.
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537960" y="1828800"/>
            <a:ext cx="2057400" cy="105156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Rekrutmen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memilih talenta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869680" y="1828800"/>
            <a:ext cx="2057400" cy="1051560"/>
          </a:xfrm>
          <a:prstGeom prst="rect">
            <a:avLst/>
          </a:prstGeom>
          <a:solidFill>
            <a:srgbClr val="0B2F5B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Pelatihan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membentuk perilaku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537960" y="3337560"/>
            <a:ext cx="2057400" cy="105156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Promosi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memberi sinyal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869680" y="3337560"/>
            <a:ext cx="2057400" cy="1051560"/>
          </a:xfrm>
          <a:prstGeom prst="rect">
            <a:avLst/>
          </a:prstGeom>
          <a:solidFill>
            <a:srgbClr val="0B2F5B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Reward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menguatkan budaya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543800" y="510235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3D37A"/>
                </a:solidFill>
              </a:rPr>
              <a:t>BUDAYA BARU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SDM membangun talenta dan kapasitas organisasi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OD membutuhkan kemampuan baru, bukan hanya struktur baru.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06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17320"/>
            <a:ext cx="55321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Tanpa kompetensi yang tepat, perubahan menjadi beban tambahan.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868680" y="2240280"/>
            <a:ext cx="5486400" cy="2423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40" dirty="0">
                <a:solidFill>
                  <a:srgbClr val="FFFFFF"/>
                </a:solidFill>
              </a:rPr>
              <a:t>• Workforce planning membaca kebutuhan masa depan.
</a:t>
            </a:r>
            <a:pPr indent="0" marL="0">
              <a:buNone/>
            </a:pPr>
            <a:r>
              <a:rPr lang="en-US" sz="1940" dirty="0">
                <a:solidFill>
                  <a:srgbClr val="FFFFFF"/>
                </a:solidFill>
              </a:rPr>
              <a:t>• Talent management menarik dan mempertahankan talenta kunci.
</a:t>
            </a:r>
            <a:pPr indent="0" marL="0">
              <a:buNone/>
            </a:pPr>
            <a:r>
              <a:rPr lang="en-US" sz="1940" dirty="0">
                <a:solidFill>
                  <a:srgbClr val="FFFFFF"/>
                </a:solidFill>
              </a:rPr>
              <a:t>• Learning &amp; development membangun keterampilan baru.
</a:t>
            </a:r>
            <a:pPr indent="0" marL="0">
              <a:buNone/>
            </a:pPr>
            <a:r>
              <a:rPr lang="en-US" sz="1940" dirty="0">
                <a:solidFill>
                  <a:srgbClr val="FFFFFF"/>
                </a:solidFill>
              </a:rPr>
              <a:t>• Succession planning menyiapkan pemimpin perubahan berikutnya.
</a:t>
            </a:r>
            <a:endParaRPr lang="en-US" sz="1940" dirty="0"/>
          </a:p>
        </p:txBody>
      </p:sp>
      <p:sp>
        <p:nvSpPr>
          <p:cNvPr id="13" name="Text 11"/>
          <p:cNvSpPr/>
          <p:nvPr/>
        </p:nvSpPr>
        <p:spPr>
          <a:xfrm>
            <a:off x="6537960" y="1965960"/>
            <a:ext cx="1920240" cy="502920"/>
          </a:xfrm>
          <a:prstGeom prst="rect">
            <a:avLst/>
          </a:prstGeom>
          <a:solidFill>
            <a:srgbClr val="0B2F5B"/>
          </a:solidFill>
          <a:ln w="1270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Kebutuhan OD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458200" y="2221992"/>
            <a:ext cx="777240" cy="0"/>
          </a:xfrm>
          <a:prstGeom prst="line">
            <a:avLst/>
          </a:prstGeom>
          <a:noFill/>
          <a:ln w="25400">
            <a:solidFill>
              <a:srgbClr val="D9A7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35440" y="1965960"/>
            <a:ext cx="1920240" cy="502920"/>
          </a:xfrm>
          <a:prstGeom prst="rect">
            <a:avLst/>
          </a:prstGeom>
          <a:solidFill>
            <a:srgbClr val="0B2F5B"/>
          </a:solidFill>
          <a:ln w="1270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Kompetensi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366760" y="2468880"/>
            <a:ext cx="0" cy="2148840"/>
          </a:xfrm>
          <a:prstGeom prst="line">
            <a:avLst/>
          </a:prstGeom>
          <a:noFill/>
          <a:ln w="25400">
            <a:solidFill>
              <a:srgbClr val="D9A73B">
                <a:alpha val="8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95560" y="2468880"/>
            <a:ext cx="0" cy="2148840"/>
          </a:xfrm>
          <a:prstGeom prst="line">
            <a:avLst/>
          </a:prstGeom>
          <a:noFill/>
          <a:ln w="25400">
            <a:solidFill>
              <a:srgbClr val="D9A73B">
                <a:alpha val="8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52360" y="4526280"/>
            <a:ext cx="3611880" cy="502920"/>
          </a:xfrm>
          <a:prstGeom prst="rect">
            <a:avLst/>
          </a:prstGeom>
          <a:solidFill>
            <a:srgbClr val="092A52"/>
          </a:solidFill>
          <a:ln w="1397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3D37A"/>
                </a:solidFill>
              </a:rPr>
              <a:t>Jembatan SDM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583680" y="5394960"/>
            <a:ext cx="44805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C7D2E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SDM memastikan organisasi punya orang, kemampuan, dan pola belajar yang sesuai masa depan.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SDM menyelaraskan kinerja dan penghargaan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Organisasi sering gagal berubah karena mengatakan satu hal, tetapi mengukur hal lain.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07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63040"/>
            <a:ext cx="54406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Sistem kinerja adalah alat penguat perilaku perubahan.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868680" y="2240280"/>
            <a:ext cx="5532120" cy="2377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30" dirty="0">
                <a:solidFill>
                  <a:srgbClr val="FFFFFF"/>
                </a:solidFill>
              </a:rPr>
              <a:t>• KPI harus mencerminkan tujuan OD, bukan hanya target lama.
</a:t>
            </a:r>
            <a:pPr indent="0" marL="0">
              <a:buNone/>
            </a:pPr>
            <a:r>
              <a:rPr lang="en-US" sz="1930" dirty="0">
                <a:solidFill>
                  <a:srgbClr val="FFFFFF"/>
                </a:solidFill>
              </a:rPr>
              <a:t>• Umpan balik membantu orang belajar selama transisi.
</a:t>
            </a:r>
            <a:pPr indent="0" marL="0">
              <a:buNone/>
            </a:pPr>
            <a:r>
              <a:rPr lang="en-US" sz="1930" dirty="0">
                <a:solidFill>
                  <a:srgbClr val="FFFFFF"/>
                </a:solidFill>
              </a:rPr>
              <a:t>• Reward perlu menghargai kolaborasi, inovasi, dan layanan.
</a:t>
            </a:r>
            <a:pPr indent="0" marL="0">
              <a:buNone/>
            </a:pPr>
            <a:r>
              <a:rPr lang="en-US" sz="1930" dirty="0">
                <a:solidFill>
                  <a:srgbClr val="FFFFFF"/>
                </a:solidFill>
              </a:rPr>
              <a:t>• Keadilan evaluasi menjaga legitimasi perubahan.
</a:t>
            </a:r>
            <a:endParaRPr lang="en-US" sz="1930" dirty="0"/>
          </a:p>
        </p:txBody>
      </p:sp>
      <p:sp>
        <p:nvSpPr>
          <p:cNvPr id="13" name="Text 11"/>
          <p:cNvSpPr/>
          <p:nvPr/>
        </p:nvSpPr>
        <p:spPr>
          <a:xfrm>
            <a:off x="6629400" y="1737360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3D37A"/>
                </a:solidFill>
              </a:rPr>
              <a:t>VISI OD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549640" y="2286000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D9A73B"/>
                </a:solidFill>
              </a:rPr>
              <a:t>↓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903720" y="2788920"/>
            <a:ext cx="3749040" cy="86868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KPI &amp; Umpan Balik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mengukur perilaku yang diharapkan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549640" y="3794760"/>
            <a:ext cx="594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D9A73B"/>
                </a:solidFill>
              </a:rPr>
              <a:t>↓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903720" y="4297680"/>
            <a:ext cx="3749040" cy="86868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Reward &amp; Promosi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menguatkan tindakan yang selaras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SDM memperkuat engagement, voice, dan psychological safety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Perubahan hidup ketika karyawan merasa didengar, aman, dan bermakna.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08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44752"/>
            <a:ext cx="54406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 membutuhkan energi sosial, bukan hanya instruksi formal.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868680" y="2240280"/>
            <a:ext cx="5577840" cy="2377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10" dirty="0">
                <a:solidFill>
                  <a:srgbClr val="FFFFFF"/>
                </a:solidFill>
              </a:rPr>
              <a:t>• Employee engagement menumbuhkan keterikatan pada agenda perubahan.
</a:t>
            </a:r>
            <a:pPr indent="0" marL="0">
              <a:buNone/>
            </a:pPr>
            <a:r>
              <a:rPr lang="en-US" sz="1910" dirty="0">
                <a:solidFill>
                  <a:srgbClr val="FFFFFF"/>
                </a:solidFill>
              </a:rPr>
              <a:t>• Employee voice membuka ide, kritik, dan peringatan dini.
</a:t>
            </a:r>
            <a:pPr indent="0" marL="0">
              <a:buNone/>
            </a:pPr>
            <a:r>
              <a:rPr lang="en-US" sz="1910" dirty="0">
                <a:solidFill>
                  <a:srgbClr val="FFFFFF"/>
                </a:solidFill>
              </a:rPr>
              <a:t>• Psychological safety membuat orang berani bertanya dan belajar.
</a:t>
            </a:r>
            <a:pPr indent="0" marL="0">
              <a:buNone/>
            </a:pPr>
            <a:r>
              <a:rPr lang="en-US" sz="1910" dirty="0">
                <a:solidFill>
                  <a:srgbClr val="FFFFFF"/>
                </a:solidFill>
              </a:rPr>
              <a:t>• Forum dialog mengurangi rumor dan resistensi pasif.
</a:t>
            </a:r>
            <a:endParaRPr lang="en-US" sz="1910" dirty="0"/>
          </a:p>
        </p:txBody>
      </p:sp>
      <p:sp>
        <p:nvSpPr>
          <p:cNvPr id="13" name="Text 11"/>
          <p:cNvSpPr/>
          <p:nvPr/>
        </p:nvSpPr>
        <p:spPr>
          <a:xfrm>
            <a:off x="6629400" y="1737360"/>
            <a:ext cx="4206240" cy="73152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Engagement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komitmen dan energi kerja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629400" y="2743200"/>
            <a:ext cx="4206240" cy="73152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Voice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masukan, kritik, dan ide perbaikan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29400" y="3749040"/>
            <a:ext cx="4206240" cy="73152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Psychological Safety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aman untuk bertanya dan mengakui kesulitan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675120" y="5074920"/>
            <a:ext cx="416052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Tugas SDM: membangun kanal suara dan budaya belajar yang tidak menghukum.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8. Etika, kesejahteraan, dan transformasi digital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SDM menjaga agar perubahan tetap efektif, adil, dan manusiawi.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09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17320"/>
            <a:ext cx="553212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 yang baik tidak hanya bertanya “cepat atau tidak”, tetapi juga “adil atau tidak”.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868680" y="2331720"/>
            <a:ext cx="5943600" cy="25146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870" dirty="0">
                <a:solidFill>
                  <a:srgbClr val="FFFFFF"/>
                </a:solidFill>
              </a:rPr>
              <a:t>• Keadilan prosedural: proses perubahan jelas dan dapat dijelaskan.
</a:t>
            </a:r>
            <a:pPr indent="0" marL="0">
              <a:buNone/>
            </a:pPr>
            <a:r>
              <a:rPr lang="en-US" sz="1870" dirty="0">
                <a:solidFill>
                  <a:srgbClr val="FFFFFF"/>
                </a:solidFill>
              </a:rPr>
              <a:t>• Kesejahteraan: beban perubahan tidak merusak kesehatan kerja.
</a:t>
            </a:r>
            <a:pPr indent="0" marL="0">
              <a:buNone/>
            </a:pPr>
            <a:r>
              <a:rPr lang="en-US" sz="1870" dirty="0">
                <a:solidFill>
                  <a:srgbClr val="FFFFFF"/>
                </a:solidFill>
              </a:rPr>
              <a:t>• Data HR: analytics dipakai untuk diagnosis, bukan kontrol berlebihan.
</a:t>
            </a:r>
            <a:pPr indent="0" marL="0">
              <a:buNone/>
            </a:pPr>
            <a:r>
              <a:rPr lang="en-US" sz="1870" dirty="0">
                <a:solidFill>
                  <a:srgbClr val="FFFFFF"/>
                </a:solidFill>
              </a:rPr>
              <a:t>• Digitalisasi: teknologi harus memperkuat manusia, bukan sekadar menggantikan proses.
</a:t>
            </a:r>
            <a:endParaRPr lang="en-US" sz="1870" dirty="0"/>
          </a:p>
        </p:txBody>
      </p:sp>
      <p:sp>
        <p:nvSpPr>
          <p:cNvPr id="13" name="Text 11"/>
          <p:cNvSpPr/>
          <p:nvPr/>
        </p:nvSpPr>
        <p:spPr>
          <a:xfrm>
            <a:off x="6903720" y="1874520"/>
            <a:ext cx="3840480" cy="86868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Etika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transparansi, martabat, dan keadilan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6903720" y="3063240"/>
            <a:ext cx="3840480" cy="86868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Well-being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energi kerja dan kesehatan psikologis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903720" y="4251960"/>
            <a:ext cx="3840480" cy="868680"/>
          </a:xfrm>
          <a:prstGeom prst="rect">
            <a:avLst/>
          </a:prstGeom>
          <a:solidFill>
            <a:srgbClr val="0E3A70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D37A"/>
                </a:solidFill>
              </a:rPr>
              <a:t>Digital HR
</a:t>
            </a:r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data, platform, dan pembelajaran adaptif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9. Kesimpulan dan rujukan inti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C7D2E5"/>
                </a:solidFill>
              </a:rPr>
              <a:t>SDM adalah pengelola manusia sekaligus pembentuk kapasitas organisasi.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77240" y="1444752"/>
            <a:ext cx="3657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Pesan utama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68680" y="1965960"/>
            <a:ext cx="5669280" cy="2606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30" dirty="0">
                <a:solidFill>
                  <a:srgbClr val="FFFFFF"/>
                </a:solidFill>
              </a:rPr>
              <a:t>• OD membutuhkan sistem SDM yang selaras dengan strategi.
</a:t>
            </a:r>
            <a:pPr indent="0" marL="0">
              <a:buNone/>
            </a:pPr>
            <a:r>
              <a:rPr lang="en-US" sz="1930" dirty="0">
                <a:solidFill>
                  <a:srgbClr val="FFFFFF"/>
                </a:solidFill>
              </a:rPr>
              <a:t>• SDM berperan sebagai mitra strategis, agen perubahan, dan arsitek budaya.
</a:t>
            </a:r>
            <a:pPr indent="0" marL="0">
              <a:buNone/>
            </a:pPr>
            <a:r>
              <a:rPr lang="en-US" sz="1930" dirty="0">
                <a:solidFill>
                  <a:srgbClr val="FFFFFF"/>
                </a:solidFill>
              </a:rPr>
              <a:t>• Talenta, kinerja, engagement, dan fairness menentukan keberhasilan perubahan.
</a:t>
            </a:r>
            <a:pPr indent="0" marL="0">
              <a:buNone/>
            </a:pPr>
            <a:r>
              <a:rPr lang="en-US" sz="1930" dirty="0">
                <a:solidFill>
                  <a:srgbClr val="FFFFFF"/>
                </a:solidFill>
              </a:rPr>
              <a:t>• SDM yang matang membantu organisasi lebih adaptif dan berkelanjutan.
</a:t>
            </a:r>
            <a:endParaRPr lang="en-US" sz="1930" dirty="0"/>
          </a:p>
        </p:txBody>
      </p:sp>
      <p:sp>
        <p:nvSpPr>
          <p:cNvPr id="11" name="Text 9"/>
          <p:cNvSpPr/>
          <p:nvPr/>
        </p:nvSpPr>
        <p:spPr>
          <a:xfrm>
            <a:off x="6903720" y="1417320"/>
            <a:ext cx="39319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Rujukan inti (APA 7)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903720" y="2057400"/>
            <a:ext cx="4526280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FFFFFF"/>
                </a:solidFill>
              </a:rPr>
              <a:t>Armenakis, A. A., Harris, S. G., &amp; Mossholder, K. W. (1993). Creating readiness for organizational change. Human Relations, 46(6), 681–703.</a:t>
            </a:r>
            <a:endParaRPr lang="en-US" sz="1110" dirty="0"/>
          </a:p>
          <a:p>
            <a:pPr indent="0" marL="0">
              <a:buNone/>
            </a:pPr>
            <a:r>
              <a:rPr lang="en-US" sz="1110" dirty="0">
                <a:solidFill>
                  <a:srgbClr val="FFFFFF"/>
                </a:solidFill>
              </a:rPr>
              <a:t>Boon, C., Den Hartog, D. N., &amp; Lepak, D. P. (2019). A systematic review of HRM systems and their measurement. Journal of Management, 45(6), 2498–2537.</a:t>
            </a:r>
            <a:endParaRPr lang="en-US" sz="1110" dirty="0"/>
          </a:p>
          <a:p>
            <a:pPr indent="0" marL="0">
              <a:buNone/>
            </a:pPr>
            <a:r>
              <a:rPr lang="en-US" sz="1110" dirty="0">
                <a:solidFill>
                  <a:srgbClr val="FFFFFF"/>
                </a:solidFill>
              </a:rPr>
              <a:t>Cummings, T. G., &amp; Worley, C. G. (2025). Organization development and change (12th ed.). Cengage.</a:t>
            </a:r>
            <a:endParaRPr lang="en-US" sz="1110" dirty="0"/>
          </a:p>
          <a:p>
            <a:pPr indent="0" marL="0">
              <a:buNone/>
            </a:pPr>
            <a:r>
              <a:rPr lang="en-US" sz="1110" dirty="0">
                <a:solidFill>
                  <a:srgbClr val="FFFFFF"/>
                </a:solidFill>
              </a:rPr>
              <a:t>Edmondson, A. C. (1999). Psychological safety and learning behavior in work teams. Administrative Science Quarterly, 44(2), 350–383.</a:t>
            </a:r>
            <a:endParaRPr lang="en-US" sz="1110" dirty="0"/>
          </a:p>
          <a:p>
            <a:pPr indent="0" marL="0">
              <a:buNone/>
            </a:pPr>
            <a:r>
              <a:rPr lang="en-US" sz="1110" dirty="0">
                <a:solidFill>
                  <a:srgbClr val="FFFFFF"/>
                </a:solidFill>
              </a:rPr>
              <a:t>Wright, P. M., &amp; Ulrich, M. D. (2017). Strategic human resource management. Annual Review of Organizational Psychology and Organizational Behavior, 4, 45–65.</a:t>
            </a:r>
            <a:endParaRPr lang="en-US" sz="1110" dirty="0"/>
          </a:p>
        </p:txBody>
      </p:sp>
      <p:sp>
        <p:nvSpPr>
          <p:cNvPr id="13" name="Text 11"/>
          <p:cNvSpPr/>
          <p:nvPr/>
        </p:nvSpPr>
        <p:spPr>
          <a:xfrm>
            <a:off x="777240" y="58064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3D37A"/>
                </a:solidFill>
              </a:rPr>
              <a:t>Oleh Rudy C Tarumingkeng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FA9C8"/>
                </a:solidFill>
              </a:rPr>
              <a:t>Peran SDM dalam Pengembangan Organisasi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D9A73B"/>
                </a:solidFill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 SDM dalam Pengembangan Organisasi</dc:title>
  <dc:subject>Peran SDM dalam Pengembangan Organisasi</dc:subject>
  <dc:creator>Rudy C Tarumingkeng</dc:creator>
  <cp:lastModifiedBy>Rudy C Tarumingkeng</cp:lastModifiedBy>
  <cp:revision>1</cp:revision>
  <dcterms:created xsi:type="dcterms:W3CDTF">2026-04-25T14:40:01Z</dcterms:created>
  <dcterms:modified xsi:type="dcterms:W3CDTF">2026-04-25T14:40:01Z</dcterms:modified>
</cp:coreProperties>
</file>