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10"/>
  </p:normalViewPr>
  <p:slideViewPr>
    <p:cSldViewPr snapToGrid="0" snapToObjects="1">
      <p:cViewPr>
        <p:scale>
          <a:sx n="102" d="100"/>
          <a:sy n="102" d="100"/>
        </p:scale>
        <p:origin x="666" y="-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5485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_GOLD">
    <p:bg>
      <p:bgPr>
        <a:solidFill>
          <a:srgbClr val="06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254A"/>
          </a:solidFill>
          <a:ln w="12700">
            <a:solidFill>
              <a:srgbClr val="0625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5448" y="155448"/>
            <a:ext cx="11880799" cy="6547104"/>
          </a:xfrm>
          <a:prstGeom prst="rect">
            <a:avLst/>
          </a:prstGeom>
          <a:solidFill>
            <a:srgbClr val="06254A">
              <a:alpha val="0"/>
            </a:srgbClr>
          </a:solidFill>
          <a:ln w="12700">
            <a:solidFill>
              <a:srgbClr val="D9A72E">
                <a:alpha val="8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3970">
            <a:solidFill>
              <a:srgbClr val="D9A72E">
                <a:alpha val="7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437376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8B7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Peran Pemimpin dalam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11292840" y="636422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4D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100" dirty="0"/>
          </a:p>
        </p:txBody>
      </p:sp>
      <p:pic>
        <p:nvPicPr>
          <p:cNvPr id="7" name="Image 0" descr="/mnt/data/leadership_and_organizational_growth_bluepri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72" y="493603"/>
            <a:ext cx="4160520" cy="587993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892040" y="1143000"/>
            <a:ext cx="6675120" cy="21488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4D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Peran Pemimpin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4D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dalam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4D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Pengembangan Organisasi</a:t>
            </a:r>
            <a:endParaRPr lang="en-US" sz="3400" dirty="0"/>
          </a:p>
        </p:txBody>
      </p:sp>
      <p:sp>
        <p:nvSpPr>
          <p:cNvPr id="9" name="Shape 6"/>
          <p:cNvSpPr/>
          <p:nvPr/>
        </p:nvSpPr>
        <p:spPr>
          <a:xfrm>
            <a:off x="4956048" y="3621024"/>
            <a:ext cx="5303520" cy="0"/>
          </a:xfrm>
          <a:prstGeom prst="line">
            <a:avLst/>
          </a:prstGeom>
          <a:noFill/>
          <a:ln w="25400">
            <a:solidFill>
              <a:srgbClr val="D9A72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956048" y="397764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CE8F6"/>
                </a:solidFill>
              </a:rPr>
              <a:t>Makalah / Artikel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4956048" y="493776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CE8F6"/>
                </a:solidFill>
              </a:rPr>
              <a:t>Oleh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956048" y="5321808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8FB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Rudy C Tarumingkeng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254A"/>
          </a:solidFill>
          <a:ln w="12700">
            <a:solidFill>
              <a:srgbClr val="0625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5448" y="155448"/>
            <a:ext cx="11880799" cy="6547104"/>
          </a:xfrm>
          <a:prstGeom prst="rect">
            <a:avLst/>
          </a:prstGeom>
          <a:solidFill>
            <a:srgbClr val="06254A">
              <a:alpha val="0"/>
            </a:srgbClr>
          </a:solidFill>
          <a:ln w="12700">
            <a:solidFill>
              <a:srgbClr val="D9A72E">
                <a:alpha val="8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3970">
            <a:solidFill>
              <a:srgbClr val="D9A72E">
                <a:alpha val="7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437376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8B7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Peran Pemimpin dalam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11292840" y="636422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4D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85800" y="502920"/>
            <a:ext cx="987552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8FB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Mengapa OD memerlukan kepemimpinan?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713232" y="1097280"/>
            <a:ext cx="1920240" cy="0"/>
          </a:xfrm>
          <a:prstGeom prst="line">
            <a:avLst/>
          </a:prstGeom>
          <a:noFill/>
          <a:ln w="25400">
            <a:solidFill>
              <a:srgbClr val="D9A7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234440"/>
            <a:ext cx="9966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CE8F6"/>
                </a:solidFill>
              </a:rPr>
              <a:t>OD bukan sekadar program teknis; ia adalah proses mengubah makna, perilaku, dan sistem kerja.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1005840" y="3246120"/>
            <a:ext cx="10149840" cy="0"/>
          </a:xfrm>
          <a:prstGeom prst="line">
            <a:avLst/>
          </a:prstGeom>
          <a:noFill/>
          <a:ln w="27940">
            <a:solidFill>
              <a:srgbClr val="D9A72E"/>
            </a:solidFill>
            <a:prstDash val="solid"/>
            <a:headEnd type="none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914400" y="2907792"/>
            <a:ext cx="685800" cy="685800"/>
          </a:xfrm>
          <a:prstGeom prst="ellipse">
            <a:avLst/>
          </a:prstGeom>
          <a:solidFill>
            <a:srgbClr val="D9A72E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88136" y="3035808"/>
            <a:ext cx="329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254A"/>
                </a:solidFill>
              </a:rPr>
              <a:t>1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79476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4D27A"/>
                </a:solidFill>
              </a:rPr>
              <a:t>Tekanan perubahan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384048" y="4160520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DCE8F6"/>
                </a:solidFill>
              </a:rPr>
              <a:t>digitalisasi, kompetisi, mutu</a:t>
            </a:r>
            <a:endParaRPr lang="en-US" sz="1020" dirty="0"/>
          </a:p>
        </p:txBody>
      </p:sp>
      <p:sp>
        <p:nvSpPr>
          <p:cNvPr id="15" name="Shape 13"/>
          <p:cNvSpPr/>
          <p:nvPr/>
        </p:nvSpPr>
        <p:spPr>
          <a:xfrm>
            <a:off x="3291840" y="2907792"/>
            <a:ext cx="685800" cy="685800"/>
          </a:xfrm>
          <a:prstGeom prst="ellipse">
            <a:avLst/>
          </a:prstGeom>
          <a:solidFill>
            <a:srgbClr val="D9A72E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65576" y="3035808"/>
            <a:ext cx="329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254A"/>
                </a:solidFill>
              </a:rPr>
              <a:t>2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2834640" y="379476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4D27A"/>
                </a:solidFill>
              </a:rPr>
              <a:t>Arah bersama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2761488" y="4160520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DCE8F6"/>
                </a:solidFill>
              </a:rPr>
              <a:t>visi &amp; prioritas strategis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5715000" y="2907792"/>
            <a:ext cx="685800" cy="685800"/>
          </a:xfrm>
          <a:prstGeom prst="ellipse">
            <a:avLst/>
          </a:prstGeom>
          <a:solidFill>
            <a:srgbClr val="D9A72E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888736" y="3035808"/>
            <a:ext cx="329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254A"/>
                </a:solidFill>
              </a:rPr>
              <a:t>3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257800" y="379476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4D27A"/>
                </a:solidFill>
              </a:rPr>
              <a:t>Keterlibatan manusia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5184648" y="4160520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DCE8F6"/>
                </a:solidFill>
              </a:rPr>
              <a:t>komitmen, emosi, relasi</a:t>
            </a:r>
            <a:endParaRPr lang="en-US" sz="1020" dirty="0"/>
          </a:p>
        </p:txBody>
      </p:sp>
      <p:sp>
        <p:nvSpPr>
          <p:cNvPr id="23" name="Shape 21"/>
          <p:cNvSpPr/>
          <p:nvPr/>
        </p:nvSpPr>
        <p:spPr>
          <a:xfrm>
            <a:off x="8138160" y="2907792"/>
            <a:ext cx="685800" cy="685800"/>
          </a:xfrm>
          <a:prstGeom prst="ellipse">
            <a:avLst/>
          </a:prstGeom>
          <a:solidFill>
            <a:srgbClr val="D9A72E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311896" y="3035808"/>
            <a:ext cx="329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254A"/>
                </a:solidFill>
              </a:rPr>
              <a:t>4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7680960" y="379476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4D27A"/>
                </a:solidFill>
              </a:rPr>
              <a:t>Implementasi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7607808" y="4160520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DCE8F6"/>
                </a:solidFill>
              </a:rPr>
              <a:t>proses, struktur, budaya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10104120" y="2907792"/>
            <a:ext cx="685800" cy="685800"/>
          </a:xfrm>
          <a:prstGeom prst="ellipse">
            <a:avLst/>
          </a:prstGeom>
          <a:solidFill>
            <a:srgbClr val="D9A72E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277856" y="3035808"/>
            <a:ext cx="3291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6254A"/>
                </a:solidFill>
              </a:rPr>
              <a:t>5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9646920" y="379476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4D27A"/>
                </a:solidFill>
              </a:rPr>
              <a:t>Pembelajaran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9573768" y="4160520"/>
            <a:ext cx="1737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DCE8F6"/>
                </a:solidFill>
              </a:rPr>
              <a:t>adaptasi &amp; keberlanjutan</a:t>
            </a:r>
            <a:endParaRPr lang="en-US" sz="10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254A"/>
          </a:solidFill>
          <a:ln w="12700">
            <a:solidFill>
              <a:srgbClr val="0625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5448" y="155448"/>
            <a:ext cx="11880799" cy="6547104"/>
          </a:xfrm>
          <a:prstGeom prst="rect">
            <a:avLst/>
          </a:prstGeom>
          <a:solidFill>
            <a:srgbClr val="06254A">
              <a:alpha val="0"/>
            </a:srgbClr>
          </a:solidFill>
          <a:ln w="12700">
            <a:solidFill>
              <a:srgbClr val="D9A72E">
                <a:alpha val="8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3970">
            <a:solidFill>
              <a:srgbClr val="D9A72E">
                <a:alpha val="7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437376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8B7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Peran Pemimpin dalam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11292840" y="636422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4D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85800" y="502920"/>
            <a:ext cx="987552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8FB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OD: perubahan terencana berbasis manusia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713232" y="1097280"/>
            <a:ext cx="1920240" cy="0"/>
          </a:xfrm>
          <a:prstGeom prst="line">
            <a:avLst/>
          </a:prstGeom>
          <a:noFill/>
          <a:ln w="25400">
            <a:solidFill>
              <a:srgbClr val="D9A7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234440"/>
            <a:ext cx="9966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CE8F6"/>
                </a:solidFill>
              </a:rPr>
              <a:t>Pemimpin menghubungkan strategi organisasi dengan kapasitas sosial dan psikologis anggota organisasi.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892040" y="2240280"/>
            <a:ext cx="2377440" cy="2377440"/>
          </a:xfrm>
          <a:prstGeom prst="ellipse">
            <a:avLst/>
          </a:prstGeom>
          <a:solidFill>
            <a:srgbClr val="0B376C"/>
          </a:solidFill>
          <a:ln w="20320">
            <a:solidFill>
              <a:srgbClr val="D9A7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166360" y="28346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4D27A"/>
                </a:solidFill>
              </a:rPr>
              <a:t>PEMIMPIN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5166360" y="32461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CE8F6"/>
                </a:solidFill>
              </a:rPr>
              <a:t>penghubung sistem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1828800" y="1828800"/>
            <a:ext cx="1645920" cy="822960"/>
          </a:xfrm>
          <a:prstGeom prst="rect">
            <a:avLst/>
          </a:prstGeom>
          <a:solidFill>
            <a:srgbClr val="0B315F"/>
          </a:solidFill>
          <a:ln w="12700">
            <a:solidFill>
              <a:srgbClr val="D9A72E">
                <a:alpha val="9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938528" y="1975104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4D27A"/>
                </a:solidFill>
              </a:rPr>
              <a:t>Strategi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938528" y="2286000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dirty="0">
                <a:solidFill>
                  <a:srgbClr val="DCE8F6"/>
                </a:solidFill>
              </a:rPr>
              <a:t>arah &amp; prioritas</a:t>
            </a:r>
            <a:endParaRPr lang="en-US" sz="980" dirty="0"/>
          </a:p>
        </p:txBody>
      </p:sp>
      <p:sp>
        <p:nvSpPr>
          <p:cNvPr id="16" name="Shape 14"/>
          <p:cNvSpPr/>
          <p:nvPr/>
        </p:nvSpPr>
        <p:spPr>
          <a:xfrm>
            <a:off x="8366760" y="1828800"/>
            <a:ext cx="1645920" cy="822960"/>
          </a:xfrm>
          <a:prstGeom prst="rect">
            <a:avLst/>
          </a:prstGeom>
          <a:solidFill>
            <a:srgbClr val="0B315F"/>
          </a:solidFill>
          <a:ln w="12700">
            <a:solidFill>
              <a:srgbClr val="D9A72E">
                <a:alpha val="9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476488" y="1975104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4D27A"/>
                </a:solidFill>
              </a:rPr>
              <a:t>Struktur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476488" y="2286000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dirty="0">
                <a:solidFill>
                  <a:srgbClr val="DCE8F6"/>
                </a:solidFill>
              </a:rPr>
              <a:t>peran &amp; kewenangan</a:t>
            </a:r>
            <a:endParaRPr lang="en-US" sz="980" dirty="0"/>
          </a:p>
        </p:txBody>
      </p:sp>
      <p:sp>
        <p:nvSpPr>
          <p:cNvPr id="19" name="Shape 17"/>
          <p:cNvSpPr/>
          <p:nvPr/>
        </p:nvSpPr>
        <p:spPr>
          <a:xfrm>
            <a:off x="1828800" y="4343400"/>
            <a:ext cx="1645920" cy="822960"/>
          </a:xfrm>
          <a:prstGeom prst="rect">
            <a:avLst/>
          </a:prstGeom>
          <a:solidFill>
            <a:srgbClr val="0B315F"/>
          </a:solidFill>
          <a:ln w="12700">
            <a:solidFill>
              <a:srgbClr val="D9A72E">
                <a:alpha val="9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938528" y="4489704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4D27A"/>
                </a:solidFill>
              </a:rPr>
              <a:t>Proses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1938528" y="4800600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dirty="0">
                <a:solidFill>
                  <a:srgbClr val="DCE8F6"/>
                </a:solidFill>
              </a:rPr>
              <a:t>alur kerja &amp; SOP</a:t>
            </a:r>
            <a:endParaRPr lang="en-US" sz="980" dirty="0"/>
          </a:p>
        </p:txBody>
      </p:sp>
      <p:sp>
        <p:nvSpPr>
          <p:cNvPr id="22" name="Shape 20"/>
          <p:cNvSpPr/>
          <p:nvPr/>
        </p:nvSpPr>
        <p:spPr>
          <a:xfrm>
            <a:off x="8366760" y="4343400"/>
            <a:ext cx="1645920" cy="822960"/>
          </a:xfrm>
          <a:prstGeom prst="rect">
            <a:avLst/>
          </a:prstGeom>
          <a:solidFill>
            <a:srgbClr val="0B315F"/>
          </a:solidFill>
          <a:ln w="12700">
            <a:solidFill>
              <a:srgbClr val="D9A72E">
                <a:alpha val="9000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76488" y="4489704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4D27A"/>
                </a:solidFill>
              </a:rPr>
              <a:t>Budaya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476488" y="4800600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dirty="0">
                <a:solidFill>
                  <a:srgbClr val="DCE8F6"/>
                </a:solidFill>
              </a:rPr>
              <a:t>nilai &amp; kebiasaan</a:t>
            </a:r>
            <a:endParaRPr lang="en-US" sz="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254A"/>
          </a:solidFill>
          <a:ln w="12700">
            <a:solidFill>
              <a:srgbClr val="0625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5448" y="155448"/>
            <a:ext cx="11880799" cy="6547104"/>
          </a:xfrm>
          <a:prstGeom prst="rect">
            <a:avLst/>
          </a:prstGeom>
          <a:solidFill>
            <a:srgbClr val="06254A">
              <a:alpha val="0"/>
            </a:srgbClr>
          </a:solidFill>
          <a:ln w="12700">
            <a:solidFill>
              <a:srgbClr val="D9A72E">
                <a:alpha val="8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3970">
            <a:solidFill>
              <a:srgbClr val="D9A72E">
                <a:alpha val="7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437376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8B7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Peran Pemimpin dalam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11292840" y="636422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4D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85800" y="502920"/>
            <a:ext cx="987552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8FB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Peran 1 — Arsitek visi dan arah perubahan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713232" y="1097280"/>
            <a:ext cx="1920240" cy="0"/>
          </a:xfrm>
          <a:prstGeom prst="line">
            <a:avLst/>
          </a:prstGeom>
          <a:noFill/>
          <a:ln w="25400">
            <a:solidFill>
              <a:srgbClr val="D9A7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234440"/>
            <a:ext cx="9966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CE8F6"/>
                </a:solidFill>
              </a:rPr>
              <a:t>Pemimpin memberi orientasi agar perubahan tidak menjadi kegiatan terpecah-pecah.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914400" y="2148840"/>
            <a:ext cx="2377440" cy="914400"/>
          </a:xfrm>
          <a:prstGeom prst="chevron">
            <a:avLst/>
          </a:prstGeom>
          <a:solidFill>
            <a:srgbClr val="0D437F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2148840"/>
            <a:ext cx="2377440" cy="914400"/>
          </a:xfrm>
          <a:prstGeom prst="chevron">
            <a:avLst/>
          </a:prstGeom>
          <a:solidFill>
            <a:srgbClr val="0D437F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766560" y="2148840"/>
            <a:ext cx="2377440" cy="914400"/>
          </a:xfrm>
          <a:prstGeom prst="chevron">
            <a:avLst/>
          </a:prstGeom>
          <a:solidFill>
            <a:srgbClr val="0D437F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692640" y="2148840"/>
            <a:ext cx="1463040" cy="914400"/>
          </a:xfrm>
          <a:prstGeom prst="chevron">
            <a:avLst/>
          </a:prstGeom>
          <a:solidFill>
            <a:srgbClr val="D9A72E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97280" y="2395728"/>
            <a:ext cx="160020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Urgensi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023360" y="2395728"/>
            <a:ext cx="160020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949440" y="2395728"/>
            <a:ext cx="160020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Koalisi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9921240" y="2395728"/>
            <a:ext cx="82296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625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Aksi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234440" y="3749040"/>
            <a:ext cx="9784080" cy="1508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Menjelaskan mengapa perubahan diperlukan sekarang.</a:t>
            </a:r>
            <a:endParaRPr lang="en-US" sz="1800" dirty="0"/>
          </a:p>
          <a:p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Menerjemahkan visi ke prioritas kerja yang konkret.</a:t>
            </a:r>
            <a:endParaRPr lang="en-US" sz="1800" dirty="0"/>
          </a:p>
          <a:p>
            <a:r>
              <a:rPr lang="en-US" sz="18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Menjaga konsistensi arah saat tekanan operasional meningkat.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254A"/>
          </a:solidFill>
          <a:ln w="12700">
            <a:solidFill>
              <a:srgbClr val="0625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5448" y="155448"/>
            <a:ext cx="11880799" cy="6547104"/>
          </a:xfrm>
          <a:prstGeom prst="rect">
            <a:avLst/>
          </a:prstGeom>
          <a:solidFill>
            <a:srgbClr val="06254A">
              <a:alpha val="0"/>
            </a:srgbClr>
          </a:solidFill>
          <a:ln w="12700">
            <a:solidFill>
              <a:srgbClr val="D9A72E">
                <a:alpha val="8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3970">
            <a:solidFill>
              <a:srgbClr val="D9A72E">
                <a:alpha val="7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437376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8B7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Peran Pemimpin dalam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11292840" y="636422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4D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85800" y="502920"/>
            <a:ext cx="987552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8FB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Peran 2 — Diagnostician organisasi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713232" y="1097280"/>
            <a:ext cx="1920240" cy="0"/>
          </a:xfrm>
          <a:prstGeom prst="line">
            <a:avLst/>
          </a:prstGeom>
          <a:noFill/>
          <a:ln w="25400">
            <a:solidFill>
              <a:srgbClr val="D9A7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234440"/>
            <a:ext cx="9966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CE8F6"/>
                </a:solidFill>
              </a:rPr>
              <a:t>Pemimpin membaca akar masalah, bukan hanya gejala permukaan.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1005840" y="2240280"/>
            <a:ext cx="1463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4D27A"/>
                </a:solidFill>
              </a:rPr>
              <a:t>GEJALA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31520" y="2697480"/>
            <a:ext cx="201168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F8FBFF"/>
                </a:solidFill>
              </a:rPr>
              <a:t>Konflik antarunit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8FBFF"/>
                </a:solidFill>
              </a:rPr>
              <a:t>Kinerja rendah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8FBFF"/>
                </a:solidFill>
              </a:rPr>
              <a:t>Resistensi teknologi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063240" y="3154680"/>
            <a:ext cx="2057400" cy="0"/>
          </a:xfrm>
          <a:prstGeom prst="line">
            <a:avLst/>
          </a:prstGeom>
          <a:noFill/>
          <a:ln w="25400">
            <a:solidFill>
              <a:srgbClr val="D9A72E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5257800" y="2148840"/>
            <a:ext cx="1874520" cy="1874520"/>
          </a:xfrm>
          <a:prstGeom prst="ellipse">
            <a:avLst/>
          </a:prstGeom>
          <a:solidFill>
            <a:srgbClr val="0B376C"/>
          </a:solidFill>
          <a:ln w="17780">
            <a:solidFill>
              <a:srgbClr val="D9A7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513832" y="2706624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4D27A"/>
                </a:solidFill>
              </a:rPr>
              <a:t>DIAGNOSIS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4D27A"/>
                </a:solidFill>
              </a:rPr>
              <a:t>SISTEM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7315200" y="3154680"/>
            <a:ext cx="2057400" cy="0"/>
          </a:xfrm>
          <a:prstGeom prst="line">
            <a:avLst/>
          </a:prstGeom>
          <a:noFill/>
          <a:ln w="25400">
            <a:solidFill>
              <a:srgbClr val="D9A72E"/>
            </a:solidFill>
            <a:prstDash val="solid"/>
            <a:tailEnd type="triangle"/>
          </a:ln>
        </p:spPr>
      </p:sp>
      <p:sp>
        <p:nvSpPr>
          <p:cNvPr id="16" name="Text 14"/>
          <p:cNvSpPr/>
          <p:nvPr/>
        </p:nvSpPr>
        <p:spPr>
          <a:xfrm>
            <a:off x="9738360" y="2240280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4D27A"/>
                </a:solidFill>
              </a:rPr>
              <a:t>AKAR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9372600" y="2697480"/>
            <a:ext cx="1965960" cy="11887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F8FBFF"/>
                </a:solidFill>
              </a:rPr>
              <a:t>Insentif tidak selaras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8FBFF"/>
                </a:solidFill>
              </a:rPr>
              <a:t>Struktur silo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8FBFF"/>
                </a:solidFill>
              </a:rPr>
              <a:t>Budaya takut salah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143000" y="4983480"/>
            <a:ext cx="9875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DCE8F6"/>
                </a:solidFill>
              </a:rPr>
              <a:t>Prinsip OD: intervensi yang baik lahir dari diagnosis yang jujur dan partisipatif.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254A"/>
          </a:solidFill>
          <a:ln w="12700">
            <a:solidFill>
              <a:srgbClr val="0625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5448" y="155448"/>
            <a:ext cx="11880799" cy="6547104"/>
          </a:xfrm>
          <a:prstGeom prst="rect">
            <a:avLst/>
          </a:prstGeom>
          <a:solidFill>
            <a:srgbClr val="06254A">
              <a:alpha val="0"/>
            </a:srgbClr>
          </a:solidFill>
          <a:ln w="12700">
            <a:solidFill>
              <a:srgbClr val="D9A72E">
                <a:alpha val="8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3970">
            <a:solidFill>
              <a:srgbClr val="D9A72E">
                <a:alpha val="7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437376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8B7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Peran Pemimpin dalam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11292840" y="636422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4D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85800" y="502920"/>
            <a:ext cx="987552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8FB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Peran 3 — Pembentuk budaya organisasi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713232" y="1097280"/>
            <a:ext cx="1920240" cy="0"/>
          </a:xfrm>
          <a:prstGeom prst="line">
            <a:avLst/>
          </a:prstGeom>
          <a:noFill/>
          <a:ln w="25400">
            <a:solidFill>
              <a:srgbClr val="D9A7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234440"/>
            <a:ext cx="9966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CE8F6"/>
                </a:solidFill>
              </a:rPr>
              <a:t>Budaya berubah ketika perilaku pemimpin konsisten dengan nilai yang dikampanyekan.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1325880" y="2057400"/>
            <a:ext cx="777240" cy="777240"/>
          </a:xfrm>
          <a:prstGeom prst="ellipse">
            <a:avLst/>
          </a:prstGeom>
          <a:solidFill>
            <a:srgbClr val="0B376C">
              <a:alpha val="98000"/>
            </a:srgbClr>
          </a:solidFill>
          <a:ln w="15240">
            <a:solidFill>
              <a:srgbClr val="D9A7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444752" y="222199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4D27A"/>
                </a:solidFill>
              </a:rPr>
              <a:t>✓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097280" y="2926080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4D27A"/>
                </a:solidFill>
              </a:rPr>
              <a:t>Keteladanan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96696" y="3328416"/>
            <a:ext cx="1417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DCE8F6"/>
                </a:solidFill>
              </a:rPr>
              <a:t>menjadi contoh nyata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3337560" y="2057400"/>
            <a:ext cx="777240" cy="777240"/>
          </a:xfrm>
          <a:prstGeom prst="ellipse">
            <a:avLst/>
          </a:prstGeom>
          <a:solidFill>
            <a:srgbClr val="0B376C">
              <a:alpha val="98000"/>
            </a:srgbClr>
          </a:solidFill>
          <a:ln w="15240">
            <a:solidFill>
              <a:srgbClr val="D9A7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456432" y="222199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4D27A"/>
                </a:solidFill>
              </a:rPr>
              <a:t>★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108960" y="2926080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4D27A"/>
                </a:solidFill>
              </a:rPr>
              <a:t>Simbol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008376" y="3328416"/>
            <a:ext cx="1417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DCE8F6"/>
                </a:solidFill>
              </a:rPr>
              <a:t>pesan &amp; ritual kerja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5349240" y="2057400"/>
            <a:ext cx="777240" cy="777240"/>
          </a:xfrm>
          <a:prstGeom prst="ellipse">
            <a:avLst/>
          </a:prstGeom>
          <a:solidFill>
            <a:srgbClr val="0B376C">
              <a:alpha val="98000"/>
            </a:srgbClr>
          </a:solidFill>
          <a:ln w="15240">
            <a:solidFill>
              <a:srgbClr val="D9A72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68112" y="222199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4D27A"/>
                </a:solidFill>
              </a:rPr>
              <a:t>⚖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120640" y="2926080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4D27A"/>
                </a:solidFill>
              </a:rPr>
              <a:t>Keadilan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020056" y="3328416"/>
            <a:ext cx="1417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DCE8F6"/>
                </a:solidFill>
              </a:rPr>
              <a:t>proses yang dipercaya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7360920" y="2057400"/>
            <a:ext cx="777240" cy="777240"/>
          </a:xfrm>
          <a:prstGeom prst="ellipse">
            <a:avLst/>
          </a:prstGeom>
          <a:solidFill>
            <a:srgbClr val="0B376C">
              <a:alpha val="98000"/>
            </a:srgbClr>
          </a:solidFill>
          <a:ln w="15240">
            <a:solidFill>
              <a:srgbClr val="D9A7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79792" y="222199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4D27A"/>
                </a:solidFill>
              </a:rPr>
              <a:t>↔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7132320" y="2926080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4D27A"/>
                </a:solidFill>
              </a:rPr>
              <a:t>Kolaborasi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7031736" y="3328416"/>
            <a:ext cx="1417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DCE8F6"/>
                </a:solidFill>
              </a:rPr>
              <a:t>menembus silo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9372600" y="2057400"/>
            <a:ext cx="777240" cy="777240"/>
          </a:xfrm>
          <a:prstGeom prst="ellipse">
            <a:avLst/>
          </a:prstGeom>
          <a:solidFill>
            <a:srgbClr val="0B376C">
              <a:alpha val="98000"/>
            </a:srgbClr>
          </a:solidFill>
          <a:ln w="15240">
            <a:solidFill>
              <a:srgbClr val="D9A72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491472" y="2221992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4D27A"/>
                </a:solidFill>
              </a:rPr>
              <a:t>⟳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9144000" y="2926080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4D27A"/>
                </a:solidFill>
              </a:rPr>
              <a:t>Belajar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9043416" y="3328416"/>
            <a:ext cx="1417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DCE8F6"/>
                </a:solidFill>
              </a:rPr>
              <a:t>refleksi &amp; perbaikan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1005840" y="4480560"/>
            <a:ext cx="10332720" cy="1188720"/>
          </a:xfrm>
          <a:prstGeom prst="arc">
            <a:avLst/>
          </a:prstGeom>
          <a:solidFill>
            <a:srgbClr val="06254A">
              <a:alpha val="0"/>
            </a:srgbClr>
          </a:solidFill>
          <a:ln w="25400">
            <a:solidFill>
              <a:srgbClr val="D9A72E">
                <a:alpha val="9000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43000" y="4709160"/>
            <a:ext cx="992124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8FBFF"/>
                </a:solidFill>
              </a:rPr>
              <a:t>Budaya tidak hanya ditulis dalam slogan; budaya dibaca dari keputusan, penghargaan, toleransi, dan respons pemimpin terhadap kesalahan.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254A"/>
          </a:solidFill>
          <a:ln w="12700">
            <a:solidFill>
              <a:srgbClr val="0625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5448" y="155448"/>
            <a:ext cx="11880799" cy="6547104"/>
          </a:xfrm>
          <a:prstGeom prst="rect">
            <a:avLst/>
          </a:prstGeom>
          <a:solidFill>
            <a:srgbClr val="06254A">
              <a:alpha val="0"/>
            </a:srgbClr>
          </a:solidFill>
          <a:ln w="12700">
            <a:solidFill>
              <a:srgbClr val="D9A72E">
                <a:alpha val="8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3970">
            <a:solidFill>
              <a:srgbClr val="D9A72E">
                <a:alpha val="7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437376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8B7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Peran Pemimpin dalam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11292840" y="636422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4D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85800" y="502920"/>
            <a:ext cx="987552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8FB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Peran 4 — Komunikator makna dan penggerak partisipasi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713232" y="1097280"/>
            <a:ext cx="1920240" cy="0"/>
          </a:xfrm>
          <a:prstGeom prst="line">
            <a:avLst/>
          </a:prstGeom>
          <a:noFill/>
          <a:ln w="25400">
            <a:solidFill>
              <a:srgbClr val="D9A7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234440"/>
            <a:ext cx="9966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CE8F6"/>
                </a:solidFill>
              </a:rPr>
              <a:t>Komunikasi perubahan harus menjawab “mengapa”, “apa artinya bagi saya”, dan “bagaimana saya terlibat”.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1143000" y="2057400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4D27A"/>
                </a:solidFill>
              </a:rPr>
              <a:t>Komunikasi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143000" y="2487168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CE8F6"/>
                </a:solidFill>
              </a:rPr>
              <a:t>jelas, jujur, berulang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010912" y="2057400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4D27A"/>
                </a:solidFill>
              </a:rPr>
              <a:t>Partisipasi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010912" y="2487168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CE8F6"/>
                </a:solidFill>
              </a:rPr>
              <a:t>mendengar dan melibatkan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869680" y="2057400"/>
            <a:ext cx="2103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4D27A"/>
                </a:solidFill>
              </a:rPr>
              <a:t>Readiness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869680" y="2487168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CE8F6"/>
                </a:solidFill>
              </a:rPr>
              <a:t>siap memahami dan bertindak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20440" y="2423160"/>
            <a:ext cx="1234440" cy="0"/>
          </a:xfrm>
          <a:prstGeom prst="line">
            <a:avLst/>
          </a:prstGeom>
          <a:noFill/>
          <a:ln w="22860">
            <a:solidFill>
              <a:srgbClr val="D9A72E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7360920" y="2423160"/>
            <a:ext cx="1234440" cy="0"/>
          </a:xfrm>
          <a:prstGeom prst="line">
            <a:avLst/>
          </a:prstGeom>
          <a:noFill/>
          <a:ln w="22860">
            <a:solidFill>
              <a:srgbClr val="D9A72E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9921240" y="2971800"/>
            <a:ext cx="0" cy="1371600"/>
          </a:xfrm>
          <a:prstGeom prst="line">
            <a:avLst/>
          </a:prstGeom>
          <a:noFill/>
          <a:ln w="13970">
            <a:solidFill>
              <a:srgbClr val="D9A72E">
                <a:alpha val="60000"/>
              </a:srgbClr>
            </a:solidFill>
            <a:prstDash val="solid"/>
            <a:tailEnd type="triangle"/>
          </a:ln>
        </p:spPr>
      </p:sp>
      <p:sp>
        <p:nvSpPr>
          <p:cNvPr id="19" name="Text 17"/>
          <p:cNvSpPr/>
          <p:nvPr/>
        </p:nvSpPr>
        <p:spPr>
          <a:xfrm>
            <a:off x="1143000" y="4251960"/>
            <a:ext cx="9921240" cy="1371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Kurangi rumor dengan ritme informasi yang konsisten.</a:t>
            </a:r>
            <a:endParaRPr lang="en-US" sz="1700" dirty="0"/>
          </a:p>
          <a:p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Libatkan pihak terdampak sejak tahap diagnosis dan desain solusi.</a:t>
            </a:r>
            <a:endParaRPr lang="en-US" sz="1700" dirty="0"/>
          </a:p>
          <a:p>
            <a:r>
              <a:rPr lang="en-US" sz="1700" dirty="0">
                <a:solidFill>
                  <a:srgbClr val="F8F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Gunakan resistensi sebagai data untuk memperbaiki rancangan perubahan.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254A"/>
          </a:solidFill>
          <a:ln w="12700">
            <a:solidFill>
              <a:srgbClr val="0625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5448" y="155448"/>
            <a:ext cx="11880799" cy="6547104"/>
          </a:xfrm>
          <a:prstGeom prst="rect">
            <a:avLst/>
          </a:prstGeom>
          <a:solidFill>
            <a:srgbClr val="06254A">
              <a:alpha val="0"/>
            </a:srgbClr>
          </a:solidFill>
          <a:ln w="12700">
            <a:solidFill>
              <a:srgbClr val="D9A72E">
                <a:alpha val="8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3970">
            <a:solidFill>
              <a:srgbClr val="D9A72E">
                <a:alpha val="7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437376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8B7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Peran Pemimpin dalam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11292840" y="636422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4D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85800" y="502920"/>
            <a:ext cx="987552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8FB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Peran 5 — Menciptakan psychological safety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713232" y="1097280"/>
            <a:ext cx="1920240" cy="0"/>
          </a:xfrm>
          <a:prstGeom prst="line">
            <a:avLst/>
          </a:prstGeom>
          <a:noFill/>
          <a:ln w="25400">
            <a:solidFill>
              <a:srgbClr val="D9A7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234440"/>
            <a:ext cx="9966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CE8F6"/>
                </a:solidFill>
              </a:rPr>
              <a:t>Tim berani belajar ketika merasa aman untuk bertanya, mengakui kesalahan, dan menyampaikan risiko.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108960" y="1828800"/>
            <a:ext cx="5897880" cy="2743200"/>
          </a:xfrm>
          <a:prstGeom prst="arc">
            <a:avLst/>
          </a:prstGeom>
          <a:solidFill>
            <a:srgbClr val="06254A">
              <a:alpha val="0"/>
            </a:srgbClr>
          </a:solidFill>
          <a:ln w="27940">
            <a:solidFill>
              <a:srgbClr val="D9A7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977640" y="3127248"/>
            <a:ext cx="4160520" cy="868680"/>
          </a:xfrm>
          <a:prstGeom prst="rect">
            <a:avLst/>
          </a:prstGeom>
          <a:solidFill>
            <a:srgbClr val="0D437F"/>
          </a:solidFill>
          <a:ln w="15240">
            <a:solidFill>
              <a:srgbClr val="D9A7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51960" y="3401568"/>
            <a:ext cx="3611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4D27A"/>
                </a:solidFill>
              </a:rPr>
              <a:t>RUANG AMAN UNTUK BELAJAR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188720" y="24688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8FBFF"/>
                </a:solidFill>
              </a:rPr>
              <a:t>Berbicara jujur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098280" y="24688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8FBFF"/>
                </a:solidFill>
              </a:rPr>
              <a:t>Mencoba hal baru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464515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8FBFF"/>
                </a:solidFill>
              </a:rPr>
              <a:t>Mengolah kesalahan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9098280" y="4645152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8FBFF"/>
                </a:solidFill>
              </a:rPr>
              <a:t>Membangun inovasi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254A"/>
          </a:solidFill>
          <a:ln w="12700">
            <a:solidFill>
              <a:srgbClr val="0625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5448" y="155448"/>
            <a:ext cx="11880799" cy="6547104"/>
          </a:xfrm>
          <a:prstGeom prst="rect">
            <a:avLst/>
          </a:prstGeom>
          <a:solidFill>
            <a:srgbClr val="06254A">
              <a:alpha val="0"/>
            </a:srgbClr>
          </a:solidFill>
          <a:ln w="12700">
            <a:solidFill>
              <a:srgbClr val="D9A72E">
                <a:alpha val="8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3970">
            <a:solidFill>
              <a:srgbClr val="D9A72E">
                <a:alpha val="7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437376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8B7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Peran Pemimpin dalam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11292840" y="636422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4D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09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85800" y="502920"/>
            <a:ext cx="987552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8FB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Tantangan pemimpin dalam OD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713232" y="1097280"/>
            <a:ext cx="1920240" cy="0"/>
          </a:xfrm>
          <a:prstGeom prst="line">
            <a:avLst/>
          </a:prstGeom>
          <a:noFill/>
          <a:ln w="25400">
            <a:solidFill>
              <a:srgbClr val="D9A7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234440"/>
            <a:ext cx="9966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CE8F6"/>
                </a:solidFill>
              </a:rPr>
              <a:t>Pemimpin harus menyeimbangkan paradoks perubahan tanpa kehilangan arah dan legitimasi.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1371600" y="2249424"/>
            <a:ext cx="9052560" cy="0"/>
          </a:xfrm>
          <a:prstGeom prst="line">
            <a:avLst/>
          </a:prstGeom>
          <a:noFill/>
          <a:ln w="11430">
            <a:solidFill>
              <a:srgbClr val="D9A72E">
                <a:alpha val="55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80160" y="19202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D27A"/>
                </a:solidFill>
              </a:rPr>
              <a:t>Kecepatan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657600" y="1975104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8FBFF"/>
                </a:solidFill>
              </a:rPr>
              <a:t>hasil cepat vs proses partisipatif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149840" y="194767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4D27A"/>
                </a:solidFill>
              </a:rPr>
              <a:t>→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1371600" y="3182112"/>
            <a:ext cx="9052560" cy="0"/>
          </a:xfrm>
          <a:prstGeom prst="line">
            <a:avLst/>
          </a:prstGeom>
          <a:noFill/>
          <a:ln w="11430">
            <a:solidFill>
              <a:srgbClr val="D9A72E">
                <a:alpha val="55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80160" y="2852928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D27A"/>
                </a:solidFill>
              </a:rPr>
              <a:t>Stabilitas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657600" y="2907792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8FBFF"/>
                </a:solidFill>
              </a:rPr>
              <a:t>operasi harian vs pembaruan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10149840" y="28803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4D27A"/>
                </a:solidFill>
              </a:rPr>
              <a:t>→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1371600" y="4114800"/>
            <a:ext cx="9052560" cy="0"/>
          </a:xfrm>
          <a:prstGeom prst="line">
            <a:avLst/>
          </a:prstGeom>
          <a:noFill/>
          <a:ln w="11430">
            <a:solidFill>
              <a:srgbClr val="D9A72E">
                <a:alpha val="55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280160" y="3785616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D27A"/>
                </a:solidFill>
              </a:rPr>
              <a:t>Konsistensi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657600" y="38404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8FBFF"/>
                </a:solidFill>
              </a:rPr>
              <a:t>pesan resmi vs perilaku nyata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10149840" y="381304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4D27A"/>
                </a:solidFill>
              </a:rPr>
              <a:t>→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1371600" y="5047488"/>
            <a:ext cx="9052560" cy="0"/>
          </a:xfrm>
          <a:prstGeom prst="line">
            <a:avLst/>
          </a:prstGeom>
          <a:noFill/>
          <a:ln w="11430">
            <a:solidFill>
              <a:srgbClr val="D9A72E">
                <a:alpha val="5500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280160" y="4718304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4D27A"/>
                </a:solidFill>
              </a:rPr>
              <a:t>Daya tahan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3657600" y="4773168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F8FBFF"/>
                </a:solidFill>
              </a:rPr>
              <a:t>energi pemimpin vs tekanan perubahan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10149840" y="474573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4D27A"/>
                </a:solidFill>
              </a:rPr>
              <a:t>→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1234440" y="5669280"/>
            <a:ext cx="9921240" cy="4572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DCE8F6"/>
                </a:solidFill>
              </a:rPr>
              <a:t>Kuncinya: arah yang jelas, dialog yang tulus, akuntabilitas yang disiplin, dan pembelajaran yang berkelanjutan.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25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254A"/>
          </a:solidFill>
          <a:ln w="12700">
            <a:solidFill>
              <a:srgbClr val="0625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55448" y="155448"/>
            <a:ext cx="11880799" cy="6547104"/>
          </a:xfrm>
          <a:prstGeom prst="rect">
            <a:avLst/>
          </a:prstGeom>
          <a:solidFill>
            <a:srgbClr val="06254A">
              <a:alpha val="0"/>
            </a:srgbClr>
          </a:solidFill>
          <a:ln w="12700">
            <a:solidFill>
              <a:srgbClr val="D9A72E">
                <a:alpha val="80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411480" y="6355080"/>
            <a:ext cx="11384280" cy="0"/>
          </a:xfrm>
          <a:prstGeom prst="line">
            <a:avLst/>
          </a:prstGeom>
          <a:noFill/>
          <a:ln w="13970">
            <a:solidFill>
              <a:srgbClr val="D9A72E">
                <a:alpha val="78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437376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A8B7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Peran Pemimpin dalam Pengembangan Organisasi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11292840" y="6364224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F4D2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85800" y="502920"/>
            <a:ext cx="9875520" cy="475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F8FB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Penutup: kepemimpinan integratif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713232" y="1097280"/>
            <a:ext cx="1920240" cy="0"/>
          </a:xfrm>
          <a:prstGeom prst="line">
            <a:avLst/>
          </a:prstGeom>
          <a:noFill/>
          <a:ln w="25400">
            <a:solidFill>
              <a:srgbClr val="D9A7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234440"/>
            <a:ext cx="9966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DCE8F6"/>
                </a:solidFill>
              </a:rPr>
              <a:t>OD berhasil ketika pemimpin menghubungkan strategi, budaya, proses, dan manusia.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1920240" y="2880360"/>
            <a:ext cx="8321040" cy="0"/>
          </a:xfrm>
          <a:prstGeom prst="line">
            <a:avLst/>
          </a:prstGeom>
          <a:noFill/>
          <a:ln w="25400">
            <a:solidFill>
              <a:srgbClr val="D9A72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463040" y="2542032"/>
            <a:ext cx="694944" cy="694944"/>
          </a:xfrm>
          <a:prstGeom prst="ellipse">
            <a:avLst/>
          </a:prstGeom>
          <a:solidFill>
            <a:srgbClr val="D9A72E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55064" y="2688336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6254A"/>
                </a:solidFill>
              </a:rPr>
              <a:t>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78992" y="3429000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4D27A"/>
                </a:solidFill>
              </a:rPr>
              <a:t>Visi</a:t>
            </a:r>
            <a:endParaRPr lang="en-US" sz="1220" dirty="0"/>
          </a:p>
        </p:txBody>
      </p:sp>
      <p:sp>
        <p:nvSpPr>
          <p:cNvPr id="14" name="Shape 12"/>
          <p:cNvSpPr/>
          <p:nvPr/>
        </p:nvSpPr>
        <p:spPr>
          <a:xfrm>
            <a:off x="3703320" y="2542032"/>
            <a:ext cx="694944" cy="694944"/>
          </a:xfrm>
          <a:prstGeom prst="ellipse">
            <a:avLst/>
          </a:prstGeom>
          <a:solidFill>
            <a:srgbClr val="D9A72E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895344" y="2688336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6254A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3319272" y="3429000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4D27A"/>
                </a:solidFill>
              </a:rPr>
              <a:t>Diagnosis</a:t>
            </a:r>
            <a:endParaRPr lang="en-US" sz="1220" dirty="0"/>
          </a:p>
        </p:txBody>
      </p:sp>
      <p:sp>
        <p:nvSpPr>
          <p:cNvPr id="17" name="Shape 15"/>
          <p:cNvSpPr/>
          <p:nvPr/>
        </p:nvSpPr>
        <p:spPr>
          <a:xfrm>
            <a:off x="5989320" y="2542032"/>
            <a:ext cx="694944" cy="694944"/>
          </a:xfrm>
          <a:prstGeom prst="ellipse">
            <a:avLst/>
          </a:prstGeom>
          <a:solidFill>
            <a:srgbClr val="D9A72E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81344" y="2688336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6254A"/>
                </a:solidFill>
              </a:rPr>
              <a:t>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5605272" y="3429000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4D27A"/>
                </a:solidFill>
              </a:rPr>
              <a:t>Budaya</a:t>
            </a:r>
            <a:endParaRPr lang="en-US" sz="1220" dirty="0"/>
          </a:p>
        </p:txBody>
      </p:sp>
      <p:sp>
        <p:nvSpPr>
          <p:cNvPr id="20" name="Shape 18"/>
          <p:cNvSpPr/>
          <p:nvPr/>
        </p:nvSpPr>
        <p:spPr>
          <a:xfrm>
            <a:off x="8275320" y="2542032"/>
            <a:ext cx="694944" cy="694944"/>
          </a:xfrm>
          <a:prstGeom prst="ellipse">
            <a:avLst/>
          </a:prstGeom>
          <a:solidFill>
            <a:srgbClr val="D9A72E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467344" y="2688336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6254A"/>
                </a:solidFill>
              </a:rPr>
              <a:t>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891272" y="3429000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4D27A"/>
                </a:solidFill>
              </a:rPr>
              <a:t>Partisipasi</a:t>
            </a:r>
            <a:endParaRPr lang="en-US" sz="1220" dirty="0"/>
          </a:p>
        </p:txBody>
      </p:sp>
      <p:sp>
        <p:nvSpPr>
          <p:cNvPr id="23" name="Shape 21"/>
          <p:cNvSpPr/>
          <p:nvPr/>
        </p:nvSpPr>
        <p:spPr>
          <a:xfrm>
            <a:off x="10195560" y="2542032"/>
            <a:ext cx="694944" cy="694944"/>
          </a:xfrm>
          <a:prstGeom prst="ellipse">
            <a:avLst/>
          </a:prstGeom>
          <a:solidFill>
            <a:srgbClr val="D9A72E"/>
          </a:solidFill>
          <a:ln w="12700">
            <a:solidFill>
              <a:srgbClr val="D9A72E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387584" y="2688336"/>
            <a:ext cx="320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6254A"/>
                </a:solidFill>
              </a:rPr>
              <a:t>5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9811512" y="3429000"/>
            <a:ext cx="14813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4D27A"/>
                </a:solidFill>
              </a:rPr>
              <a:t>Belajar</a:t>
            </a:r>
            <a:endParaRPr lang="en-US" sz="1220" dirty="0"/>
          </a:p>
        </p:txBody>
      </p:sp>
      <p:sp>
        <p:nvSpPr>
          <p:cNvPr id="26" name="Text 24"/>
          <p:cNvSpPr/>
          <p:nvPr/>
        </p:nvSpPr>
        <p:spPr>
          <a:xfrm>
            <a:off x="1097280" y="4160520"/>
            <a:ext cx="10012680" cy="7680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8FBFF"/>
                </a:solidFill>
              </a:rPr>
              <a:t>Pemimpin OD bukan hanya pengambil keputusan, melainkan pembentuk kondisi agar organisasi mampu berubah secara sehat, etis, dan berkelanjutan.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1097280" y="5394960"/>
            <a:ext cx="10012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20" dirty="0">
                <a:solidFill>
                  <a:srgbClr val="DCE8F6"/>
                </a:solidFill>
              </a:rPr>
              <a:t>Referensi inti: Cummings &amp; Worley; Kotter; Schein; Senge; Edmondson; Oreg, Vakola, &amp; Armenakis.</a:t>
            </a:r>
            <a:endParaRPr lang="en-US" sz="11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571</Words>
  <Application>Microsoft Office PowerPoint</Application>
  <PresentationFormat>Widescreen</PresentationFormat>
  <Paragraphs>152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Peran Pemimpin dalam Pengembangan Organisasi</dc:title>
  <dc:subject>Peran pemimpin dalam Pengembangan Organisasi</dc:subject>
  <dc:creator>Rudy C Tarumingkeng</dc:creator>
  <cp:lastModifiedBy>Rudy Tarumingkeng</cp:lastModifiedBy>
  <cp:revision>2</cp:revision>
  <dcterms:created xsi:type="dcterms:W3CDTF">2026-04-25T05:08:47Z</dcterms:created>
  <dcterms:modified xsi:type="dcterms:W3CDTF">2026-04-25T14:33:29Z</dcterms:modified>
</cp:coreProperties>
</file>