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5" d="100"/>
          <a:sy n="85" d="100"/>
        </p:scale>
        <p:origin x="15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1985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D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4572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5240">
            <a:solidFill>
              <a:srgbClr val="D9A73B">
                <a:alpha val="78000"/>
              </a:srgbClr>
            </a:solidFill>
            <a:prstDash val="solid"/>
          </a:ln>
        </p:spPr>
      </p:sp>
      <p:pic>
        <p:nvPicPr>
          <p:cNvPr id="4" name="Image 0" descr="/mnt/data/cultural_impact_on_organizational_growth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660015"/>
            <a:ext cx="3886200" cy="549225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4800600" y="1143000"/>
            <a:ext cx="6492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F3D37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PERAN BUDAYA</a:t>
            </a:r>
            <a:endParaRPr lang="en-US" sz="4200" dirty="0"/>
          </a:p>
        </p:txBody>
      </p:sp>
      <p:sp>
        <p:nvSpPr>
          <p:cNvPr id="6" name="Text 3"/>
          <p:cNvSpPr/>
          <p:nvPr/>
        </p:nvSpPr>
        <p:spPr>
          <a:xfrm>
            <a:off x="4800600" y="1874520"/>
            <a:ext cx="6492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dalam Pengembangan Organisasi</a:t>
            </a:r>
            <a:endParaRPr lang="en-US" sz="3400" dirty="0"/>
          </a:p>
        </p:txBody>
      </p:sp>
      <p:sp>
        <p:nvSpPr>
          <p:cNvPr id="7" name="Shape 4"/>
          <p:cNvSpPr/>
          <p:nvPr/>
        </p:nvSpPr>
        <p:spPr>
          <a:xfrm>
            <a:off x="4800600" y="3063240"/>
            <a:ext cx="5303520" cy="0"/>
          </a:xfrm>
          <a:prstGeom prst="line">
            <a:avLst/>
          </a:prstGeom>
          <a:noFill/>
          <a:ln w="27940">
            <a:solidFill>
              <a:srgbClr val="D9A73B">
                <a:alpha val="90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00600" y="498348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C7D2E5"/>
                </a:solidFill>
              </a:rPr>
              <a:t>Oleh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4800600" y="5349240"/>
            <a:ext cx="5760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3D37A"/>
                </a:solidFill>
              </a:rPr>
              <a:t>Rudy C Tarumingkeng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4800600" y="5989320"/>
            <a:ext cx="60350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C7D2E5"/>
                </a:solidFill>
              </a:rPr>
              <a:t>Budaya sebagai fondasi, medium, dan sasaran OD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D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1. Inti gagasan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C7D2E5"/>
                </a:solidFill>
              </a:rPr>
              <a:t>Budaya adalah “arsitektur tak terlihat” yang mengarahkan perilaku organisasi.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FA9C8"/>
                </a:solidFill>
              </a:rPr>
              <a:t>Peran Budaya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9A73B"/>
                </a:solidFill>
              </a:rPr>
              <a:t>02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31520" y="1417320"/>
            <a:ext cx="640080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Budaya menentukan apakah strategi dan struktur benar-benar hidup dalam tindakan sehari-hari.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822960" y="2788920"/>
            <a:ext cx="5760720" cy="2286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• Bukan hanya simbol, slogan, atau ritual formal.
• Membentuk cara orang menafsirkan perubahan.
• Menentukan pola kerja sama, belajar, dan mengambil keputusan.
• Menjadi landasan, medium, sekaligus sasaran OD.
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7498080" y="16002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3D37A"/>
                </a:solidFill>
              </a:rPr>
              <a:t>BUDAYA</a:t>
            </a:r>
            <a:endParaRPr lang="en-US" sz="2600" dirty="0"/>
          </a:p>
        </p:txBody>
      </p:sp>
      <p:sp>
        <p:nvSpPr>
          <p:cNvPr id="14" name="Text 12"/>
          <p:cNvSpPr/>
          <p:nvPr/>
        </p:nvSpPr>
        <p:spPr>
          <a:xfrm>
            <a:off x="7543800" y="205740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dirty="0">
                <a:solidFill>
                  <a:srgbClr val="C7D2E5"/>
                </a:solidFill>
              </a:rPr>
              <a:t>nilai · norma · asumsi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8732520" y="251460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D9A73B"/>
                </a:solidFill>
              </a:rPr>
              <a:t>▼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6995160" y="2971800"/>
            <a:ext cx="4114800" cy="914400"/>
          </a:xfrm>
          <a:prstGeom prst="rect">
            <a:avLst/>
          </a:prstGeom>
          <a:solidFill>
            <a:srgbClr val="0B2F5B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3D37A"/>
                </a:solidFill>
              </a:rPr>
              <a:t>PERILAKU
</a:t>
            </a:r>
            <a:r>
              <a:rPr lang="en-US" sz="1400" dirty="0">
                <a:solidFill>
                  <a:srgbClr val="FFFFFF"/>
                </a:solidFill>
              </a:rPr>
              <a:t>kolaborasi · inovasi · disiplin · pelayanan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732520" y="4023360"/>
            <a:ext cx="457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D9A73B"/>
                </a:solidFill>
              </a:rPr>
              <a:t>▼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995160" y="4526280"/>
            <a:ext cx="4114800" cy="914400"/>
          </a:xfrm>
          <a:prstGeom prst="rect">
            <a:avLst/>
          </a:prstGeom>
          <a:solidFill>
            <a:srgbClr val="0B2F5B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3D37A"/>
                </a:solidFill>
              </a:rPr>
              <a:t>HASIL OD
</a:t>
            </a:r>
            <a:r>
              <a:rPr lang="en-US" sz="1400" dirty="0">
                <a:solidFill>
                  <a:srgbClr val="FFFFFF"/>
                </a:solidFill>
              </a:rPr>
              <a:t>efektivitas · adaptasi · keberlanjutan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D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2. Tiga lapisan budaya organisasi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C7D2E5"/>
                </a:solidFill>
              </a:rPr>
              <a:t>Mengikuti logika Schein: yang tampak belum tentu menjelaskan yang paling menentukan.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FA9C8"/>
                </a:solidFill>
              </a:rPr>
              <a:t>Peran Budaya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9A73B"/>
                </a:solidFill>
              </a:rPr>
              <a:t>03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63040"/>
            <a:ext cx="5486400" cy="8229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Perubahan budaya menuntut pembacaan sampai ke lapisan terdalam.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868680" y="2560320"/>
            <a:ext cx="5303520" cy="20116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• Artefak: simbol, ritual, bahasa, tata ruang.
• Nilai yang diakui: prinsip dan prioritas resmi.
• Asumsi dasar: keyakinan tidak tertulis yang dianggap “normal”.
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6583680" y="1325880"/>
            <a:ext cx="4206240" cy="777240"/>
          </a:xfrm>
          <a:prstGeom prst="rect">
            <a:avLst/>
          </a:prstGeom>
          <a:solidFill>
            <a:srgbClr val="1B5A98"/>
          </a:solidFill>
          <a:ln w="12700">
            <a:solidFill>
              <a:srgbClr val="D9A73B">
                <a:alpha val="85000"/>
              </a:srgbClr>
            </a:solidFill>
          </a:ln>
        </p:spPr>
        <p:txBody>
          <a:bodyPr wrap="square" lIns="889" tIns="889" rIns="889" bIns="889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ARTEFAK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</a:rPr>
              <a:t>apa yang terlihat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949440" y="2423160"/>
            <a:ext cx="3474720" cy="914400"/>
          </a:xfrm>
          <a:prstGeom prst="rect">
            <a:avLst/>
          </a:prstGeom>
          <a:solidFill>
            <a:srgbClr val="12436F"/>
          </a:solidFill>
          <a:ln w="12700">
            <a:solidFill>
              <a:srgbClr val="D9A73B">
                <a:alpha val="85000"/>
              </a:srgbClr>
            </a:solidFill>
          </a:ln>
        </p:spPr>
        <p:txBody>
          <a:bodyPr wrap="square" lIns="889" tIns="889" rIns="889" bIns="889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NILAI YANG DIAKUI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apa yang dikatakan penting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360920" y="3703320"/>
            <a:ext cx="2651760" cy="1188720"/>
          </a:xfrm>
          <a:prstGeom prst="rect">
            <a:avLst/>
          </a:prstGeom>
          <a:solidFill>
            <a:srgbClr val="0A2A4E"/>
          </a:solidFill>
          <a:ln w="12700">
            <a:solidFill>
              <a:srgbClr val="D9A73B">
                <a:alpha val="85000"/>
              </a:srgbClr>
            </a:solidFill>
          </a:ln>
        </p:spPr>
        <p:txBody>
          <a:bodyPr wrap="square" lIns="889" tIns="889" rIns="889" bIns="889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ASUMSI DASAR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</a:rPr>
              <a:t>apa yang dipercaya dan dijalankan</a:t>
            </a:r>
            <a:endParaRPr lang="en-US" sz="1700" dirty="0"/>
          </a:p>
        </p:txBody>
      </p:sp>
      <p:sp>
        <p:nvSpPr>
          <p:cNvPr id="16" name="Shape 14"/>
          <p:cNvSpPr/>
          <p:nvPr/>
        </p:nvSpPr>
        <p:spPr>
          <a:xfrm>
            <a:off x="8641080" y="2313432"/>
            <a:ext cx="0" cy="228600"/>
          </a:xfrm>
          <a:prstGeom prst="line">
            <a:avLst/>
          </a:prstGeom>
          <a:noFill/>
          <a:ln w="17780">
            <a:solidFill>
              <a:srgbClr val="D9A73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641080" y="3557016"/>
            <a:ext cx="0" cy="283464"/>
          </a:xfrm>
          <a:prstGeom prst="line">
            <a:avLst/>
          </a:prstGeom>
          <a:noFill/>
          <a:ln w="17780">
            <a:solidFill>
              <a:srgbClr val="D9A73B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675120" y="5486400"/>
            <a:ext cx="44805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3D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OD tidak cukup mengubah permukaan; ia harus menyentuh pola makna.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D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3. Budaya sebagai infrastruktur OD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C7D2E5"/>
                </a:solidFill>
              </a:rPr>
              <a:t>Strategi, struktur, dan proses hanya bekerja bila ditopang budaya yang selaras.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FA9C8"/>
                </a:solidFill>
              </a:rPr>
              <a:t>Peran Budaya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9A73B"/>
                </a:solidFill>
              </a:rPr>
              <a:t>04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81328"/>
            <a:ext cx="51206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3D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Mengapa program OD sering gagal?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303520" cy="23317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50" dirty="0">
                <a:solidFill>
                  <a:srgbClr val="FFFFFF"/>
                </a:solidFill>
              </a:rPr>
              <a:t>• Perubahan formal tidak menyentuh kebiasaan kerja.
• Sistem penghargaan masih mendukung perilaku lama.
• Komunikasi resmi tidak sesuai pengalaman sehari-hari.
• Budaya diam-diam menahan energi perubahan.
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7269480" y="2880360"/>
            <a:ext cx="502920" cy="0"/>
          </a:xfrm>
          <a:prstGeom prst="line">
            <a:avLst/>
          </a:prstGeom>
          <a:noFill/>
          <a:ln w="25400">
            <a:solidFill>
              <a:srgbClr val="D9A73B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595360" y="2880360"/>
            <a:ext cx="502920" cy="0"/>
          </a:xfrm>
          <a:prstGeom prst="line">
            <a:avLst/>
          </a:prstGeom>
          <a:noFill/>
          <a:ln w="25400">
            <a:solidFill>
              <a:srgbClr val="D9A73B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921240" y="2880360"/>
            <a:ext cx="502920" cy="0"/>
          </a:xfrm>
          <a:prstGeom prst="line">
            <a:avLst/>
          </a:prstGeom>
          <a:noFill/>
          <a:ln w="25400">
            <a:solidFill>
              <a:srgbClr val="D9A73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00800" y="2468880"/>
            <a:ext cx="1097280" cy="822960"/>
          </a:xfrm>
          <a:prstGeom prst="rect">
            <a:avLst/>
          </a:prstGeom>
          <a:solidFill>
            <a:srgbClr val="0E3A70"/>
          </a:solidFill>
          <a:ln w="15240">
            <a:solidFill>
              <a:srgbClr val="D9A73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Strategi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7726680" y="2468880"/>
            <a:ext cx="1097280" cy="822960"/>
          </a:xfrm>
          <a:prstGeom prst="rect">
            <a:avLst/>
          </a:prstGeom>
          <a:solidFill>
            <a:srgbClr val="0E3A70"/>
          </a:solidFill>
          <a:ln w="15240">
            <a:solidFill>
              <a:srgbClr val="D9A73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Struktur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9052560" y="2468880"/>
            <a:ext cx="1097280" cy="822960"/>
          </a:xfrm>
          <a:prstGeom prst="rect">
            <a:avLst/>
          </a:prstGeom>
          <a:solidFill>
            <a:srgbClr val="0E3A70"/>
          </a:solidFill>
          <a:ln w="15240">
            <a:solidFill>
              <a:srgbClr val="D9A73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Proses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10378440" y="2468880"/>
            <a:ext cx="1097280" cy="822960"/>
          </a:xfrm>
          <a:prstGeom prst="rect">
            <a:avLst/>
          </a:prstGeom>
          <a:solidFill>
            <a:srgbClr val="0E3A70"/>
          </a:solidFill>
          <a:ln w="15240">
            <a:solidFill>
              <a:srgbClr val="D9A73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Perilaku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6492240" y="388620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3D37A"/>
                </a:solidFill>
              </a:rPr>
              <a:t>BUDAYA</a:t>
            </a:r>
            <a:endParaRPr lang="en-US" sz="2400" dirty="0"/>
          </a:p>
        </p:txBody>
      </p:sp>
      <p:sp>
        <p:nvSpPr>
          <p:cNvPr id="21" name="Shape 19"/>
          <p:cNvSpPr/>
          <p:nvPr/>
        </p:nvSpPr>
        <p:spPr>
          <a:xfrm>
            <a:off x="6583680" y="4434840"/>
            <a:ext cx="4572000" cy="0"/>
          </a:xfrm>
          <a:prstGeom prst="line">
            <a:avLst/>
          </a:prstGeom>
          <a:noFill/>
          <a:ln w="38100">
            <a:solidFill>
              <a:srgbClr val="D9A73B">
                <a:alpha val="9000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37960" y="4736592"/>
            <a:ext cx="45720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7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Budaya menjadi “jalan raya” tempat perubahan bergerak.</a:t>
            </a:r>
            <a:endParaRPr lang="en-US" sz="1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D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4. Budaya dan efektivitas organisasi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C7D2E5"/>
                </a:solidFill>
              </a:rPr>
              <a:t>Denison: budaya efektif ditopang oleh misi, keterlibatan, konsistensi, dan adaptabilitas.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FA9C8"/>
                </a:solidFill>
              </a:rPr>
              <a:t>Peran Budaya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9A73B"/>
                </a:solidFill>
              </a:rPr>
              <a:t>05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44752"/>
            <a:ext cx="548640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Empat dimensi budaya yang perlu diseimbangkan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868680" y="2057400"/>
            <a:ext cx="5212080" cy="2423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00" dirty="0">
                <a:solidFill>
                  <a:srgbClr val="FFFFFF"/>
                </a:solidFill>
              </a:rPr>
              <a:t>• Mission memberi arah strategis.
• Involvement mendorong komitmen dan partisipasi.
• Consistency menjaga integrasi dan koordinasi.
• Adaptability membuat organisasi peka terhadap perubahan lingkungan.
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732520" y="1691640"/>
            <a:ext cx="0" cy="3931920"/>
          </a:xfrm>
          <a:prstGeom prst="line">
            <a:avLst/>
          </a:prstGeom>
          <a:noFill/>
          <a:ln w="25400">
            <a:solidFill>
              <a:srgbClr val="D9A73B">
                <a:alpha val="75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766560" y="3657600"/>
            <a:ext cx="3931920" cy="0"/>
          </a:xfrm>
          <a:prstGeom prst="line">
            <a:avLst/>
          </a:prstGeom>
          <a:noFill/>
          <a:ln w="25400">
            <a:solidFill>
              <a:srgbClr val="D9A73B">
                <a:alpha val="75000"/>
              </a:srgbClr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720840" y="1600200"/>
            <a:ext cx="1737360" cy="1325880"/>
          </a:xfrm>
          <a:prstGeom prst="rect">
            <a:avLst/>
          </a:prstGeom>
          <a:solidFill>
            <a:srgbClr val="0E3A70"/>
          </a:solidFill>
          <a:ln w="15240">
            <a:solidFill>
              <a:srgbClr val="D9A73B">
                <a:alpha val="90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3D37A"/>
                </a:solidFill>
              </a:rPr>
              <a:t>MISI
</a:t>
            </a:r>
            <a:r>
              <a:rPr lang="en-US" sz="1320" dirty="0">
                <a:solidFill>
                  <a:srgbClr val="FFFFFF"/>
                </a:solidFill>
              </a:rPr>
              <a:t>arah dan tujuan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9006840" y="1600200"/>
            <a:ext cx="1737360" cy="1325880"/>
          </a:xfrm>
          <a:prstGeom prst="rect">
            <a:avLst/>
          </a:prstGeom>
          <a:solidFill>
            <a:srgbClr val="0E3A70"/>
          </a:solidFill>
          <a:ln w="15240">
            <a:solidFill>
              <a:srgbClr val="D9A73B">
                <a:alpha val="90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3D37A"/>
                </a:solidFill>
              </a:rPr>
              <a:t>ADAPTASI
</a:t>
            </a:r>
            <a:r>
              <a:rPr lang="en-US" sz="1320" dirty="0">
                <a:solidFill>
                  <a:srgbClr val="FFFFFF"/>
                </a:solidFill>
              </a:rPr>
              <a:t>respons lingkungan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720840" y="4160520"/>
            <a:ext cx="1737360" cy="1325880"/>
          </a:xfrm>
          <a:prstGeom prst="rect">
            <a:avLst/>
          </a:prstGeom>
          <a:solidFill>
            <a:srgbClr val="0E3A70"/>
          </a:solidFill>
          <a:ln w="15240">
            <a:solidFill>
              <a:srgbClr val="D9A73B">
                <a:alpha val="90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3D37A"/>
                </a:solidFill>
              </a:rPr>
              <a:t>KETERLIBATAN
</a:t>
            </a:r>
            <a:r>
              <a:rPr lang="en-US" sz="1320" dirty="0">
                <a:solidFill>
                  <a:srgbClr val="FFFFFF"/>
                </a:solidFill>
              </a:rPr>
              <a:t>partisipasi dan komitmen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9006840" y="4160520"/>
            <a:ext cx="1737360" cy="1325880"/>
          </a:xfrm>
          <a:prstGeom prst="rect">
            <a:avLst/>
          </a:prstGeom>
          <a:solidFill>
            <a:srgbClr val="0E3A70"/>
          </a:solidFill>
          <a:ln w="15240">
            <a:solidFill>
              <a:srgbClr val="D9A73B">
                <a:alpha val="90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3D37A"/>
                </a:solidFill>
              </a:rPr>
              <a:t>KONSISTENSI
</a:t>
            </a:r>
            <a:r>
              <a:rPr lang="en-US" sz="1320" dirty="0">
                <a:solidFill>
                  <a:srgbClr val="FFFFFF"/>
                </a:solidFill>
              </a:rPr>
              <a:t>nilai dan koordinasi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726680" y="3447288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3D37A"/>
                </a:solidFill>
              </a:rPr>
              <a:t>EFEKTIVITAS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1D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5. Budaya membentuk kesiapan berubah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C7D2E5"/>
                </a:solidFill>
              </a:rPr>
              <a:t>Organisasi yang adaptif melihat perubahan sebagai proses belajar, bukan semata ancaman.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FA9C8"/>
                </a:solidFill>
              </a:rPr>
              <a:t>Peran Budaya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9A73B"/>
                </a:solidFill>
              </a:rPr>
              <a:t>06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44752"/>
            <a:ext cx="6492240" cy="7772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Kesiapan berubah dipengaruhi oleh cara budaya membaca risiko dan ketidakpastian.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68680" y="224028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FFD2C8"/>
                </a:solidFill>
              </a:rPr>
              <a:t>Budaya defensif</a:t>
            </a:r>
            <a:endParaRPr lang="en-US" sz="2300" dirty="0"/>
          </a:p>
        </p:txBody>
      </p:sp>
      <p:sp>
        <p:nvSpPr>
          <p:cNvPr id="13" name="Text 11"/>
          <p:cNvSpPr/>
          <p:nvPr/>
        </p:nvSpPr>
        <p:spPr>
          <a:xfrm>
            <a:off x="914400" y="2971800"/>
            <a:ext cx="4389120" cy="2103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• Menghindari kesalahan
• Menutup informasi buruk
• Takut berbeda pendapat
• Perubahan dianggap ancaman
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629400" y="237744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300" b="1" dirty="0">
                <a:solidFill>
                  <a:srgbClr val="D4F3C6"/>
                </a:solidFill>
              </a:rPr>
              <a:t>Budaya adaptif</a:t>
            </a:r>
            <a:endParaRPr lang="en-US" sz="2300" dirty="0"/>
          </a:p>
        </p:txBody>
      </p:sp>
      <p:sp>
        <p:nvSpPr>
          <p:cNvPr id="15" name="Text 13"/>
          <p:cNvSpPr/>
          <p:nvPr/>
        </p:nvSpPr>
        <p:spPr>
          <a:xfrm>
            <a:off x="6675120" y="2971800"/>
            <a:ext cx="4480560" cy="21031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• Belajar dari data
• Membuka percakapan jujur
• Mendorong eksperimen terarah
• Perubahan dianggap pembaruan
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5577840" y="3401568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D9A73B"/>
                </a:solidFill>
              </a:rPr>
              <a:t>→</a:t>
            </a:r>
            <a:endParaRPr lang="en-US" sz="3800" dirty="0"/>
          </a:p>
        </p:txBody>
      </p:sp>
      <p:sp>
        <p:nvSpPr>
          <p:cNvPr id="17" name="Text 15"/>
          <p:cNvSpPr/>
          <p:nvPr/>
        </p:nvSpPr>
        <p:spPr>
          <a:xfrm>
            <a:off x="2011680" y="5623560"/>
            <a:ext cx="8138160" cy="4754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3D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Tugas OD: menggeser energi dari defensif menuju adaptif.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1D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6. Budaya, pembelajaran, dan inovasi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C7D2E5"/>
                </a:solidFill>
              </a:rPr>
              <a:t>Inovasi tumbuh ketika organisasi memberi ruang untuk bertanya, mencoba, gagal kecil, dan memperbaiki.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FA9C8"/>
                </a:solidFill>
              </a:rPr>
              <a:t>Peran Budaya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9A73B"/>
                </a:solidFill>
              </a:rPr>
              <a:t>07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81328"/>
            <a:ext cx="5852160" cy="7315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Budaya menjadi “tanah” tempat inovasi tumbuh atau mati.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868680" y="2240280"/>
            <a:ext cx="5440680" cy="22402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30" dirty="0">
                <a:solidFill>
                  <a:srgbClr val="FFFFFF"/>
                </a:solidFill>
              </a:rPr>
              <a:t>• Komunikasi terbuka mempercepat aliran pengetahuan.
• Kesalahan yang wajar dipakai sebagai data belajar.
• Kolaborasi lintas unit memperkaya solusi.
• Penghargaan atas ide kecil membentuk kebiasaan inovatif.
</a:t>
            </a:r>
            <a:endParaRPr lang="en-US" sz="1930" dirty="0"/>
          </a:p>
        </p:txBody>
      </p:sp>
      <p:sp>
        <p:nvSpPr>
          <p:cNvPr id="13" name="Text 11"/>
          <p:cNvSpPr/>
          <p:nvPr/>
        </p:nvSpPr>
        <p:spPr>
          <a:xfrm>
            <a:off x="7086600" y="2286000"/>
            <a:ext cx="1417320" cy="594360"/>
          </a:xfrm>
          <a:prstGeom prst="rect">
            <a:avLst/>
          </a:prstGeom>
          <a:solidFill>
            <a:srgbClr val="0E3A70"/>
          </a:solidFill>
          <a:ln w="15240">
            <a:solidFill>
              <a:srgbClr val="D9A73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Bertanya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9646920" y="2286000"/>
            <a:ext cx="1417320" cy="594360"/>
          </a:xfrm>
          <a:prstGeom prst="rect">
            <a:avLst/>
          </a:prstGeom>
          <a:solidFill>
            <a:srgbClr val="0E3A70"/>
          </a:solidFill>
          <a:ln w="15240">
            <a:solidFill>
              <a:srgbClr val="D9A73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Mencoba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9646920" y="4297680"/>
            <a:ext cx="1417320" cy="594360"/>
          </a:xfrm>
          <a:prstGeom prst="rect">
            <a:avLst/>
          </a:prstGeom>
          <a:solidFill>
            <a:srgbClr val="0E3A70"/>
          </a:solidFill>
          <a:ln w="15240">
            <a:solidFill>
              <a:srgbClr val="D9A73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Belajar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7086600" y="4297680"/>
            <a:ext cx="1417320" cy="594360"/>
          </a:xfrm>
          <a:prstGeom prst="rect">
            <a:avLst/>
          </a:prstGeom>
          <a:solidFill>
            <a:srgbClr val="0E3A70"/>
          </a:solidFill>
          <a:ln w="15240">
            <a:solidFill>
              <a:srgbClr val="D9A73B"/>
            </a:solidFill>
          </a:ln>
        </p:spPr>
        <p:txBody>
          <a:bodyPr wrap="square" lIns="635" tIns="635" rIns="635" bIns="635" rtlCol="0" anchor="ctr"/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</a:rPr>
              <a:t>Memperbaiki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458200" y="2971800"/>
            <a:ext cx="822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dirty="0">
                <a:solidFill>
                  <a:srgbClr val="F3D37A"/>
                </a:solidFill>
              </a:rPr>
              <a:t>↻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1D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7. Budaya aman secara psikologis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C7D2E5"/>
                </a:solidFill>
              </a:rPr>
              <a:t>Orang akan berbicara jujur bila merasa aman untuk bertanya, mengakui salah, dan memberi masukan.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FA9C8"/>
                </a:solidFill>
              </a:rPr>
              <a:t>Peran Budaya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9A73B"/>
                </a:solidFill>
              </a:rPr>
              <a:t>08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44752"/>
            <a:ext cx="6583680" cy="6858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Budaya menentukan apakah suara muncul atau justru diam.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868680" y="2240280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3D37A"/>
                </a:solidFill>
              </a:rPr>
              <a:t>AMAN BERBICARA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914400" y="2788920"/>
            <a:ext cx="4663440" cy="1965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00" dirty="0">
                <a:solidFill>
                  <a:srgbClr val="FFFFFF"/>
                </a:solidFill>
              </a:rPr>
              <a:t>• Masalah muncul lebih awal
• Pembelajaran lebih cepat
• Tim berani menguji ide
• Risiko diselesaikan bersama
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537960" y="2240280"/>
            <a:ext cx="4572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D2C8"/>
                </a:solidFill>
              </a:rPr>
              <a:t>BUDAYA TOKSIK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583680" y="2788920"/>
            <a:ext cx="4663440" cy="19659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00" dirty="0">
                <a:solidFill>
                  <a:srgbClr val="FFFFFF"/>
                </a:solidFill>
              </a:rPr>
              <a:t>• Orang menyembunyikan kesalahan
• Rumor menggantikan dialog
• Talenta terbaik mudah keluar
• Perubahan dipandang mencurigakan
</a:t>
            </a:r>
            <a:endParaRPr lang="en-US" sz="1900" dirty="0"/>
          </a:p>
        </p:txBody>
      </p:sp>
      <p:sp>
        <p:nvSpPr>
          <p:cNvPr id="16" name="Text 14"/>
          <p:cNvSpPr/>
          <p:nvPr/>
        </p:nvSpPr>
        <p:spPr>
          <a:xfrm>
            <a:off x="1280160" y="5596128"/>
            <a:ext cx="9601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F3D37A"/>
                </a:solidFill>
              </a:rPr>
              <a:t>“Diam” sering tampak seperti harmoni, padahal dapat menjadi tanda bahaya bagi OD.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1D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8. Diagnosis dan perubahan budaya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C7D2E5"/>
                </a:solidFill>
              </a:rPr>
              <a:t>Budaya perlu dibaca, dipahami, lalu diubah melalui tindakan yang konsisten.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FA9C8"/>
                </a:solidFill>
              </a:rPr>
              <a:t>Peran Budaya dalam Pengembangan Organisasi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9A73B"/>
                </a:solidFill>
              </a:rPr>
              <a:t>09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777240" y="1444752"/>
            <a:ext cx="5486400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Langkah praktis OD berbasis budaya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640080" y="2148840"/>
            <a:ext cx="2057400" cy="914400"/>
          </a:xfrm>
          <a:prstGeom prst="rect">
            <a:avLst/>
          </a:prstGeom>
          <a:solidFill>
            <a:srgbClr val="0E3A70"/>
          </a:solidFill>
          <a:ln w="12700">
            <a:solidFill>
              <a:srgbClr val="D9A73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3D37A"/>
                </a:solidFill>
              </a:rPr>
              <a:t>1  Diagnosis
</a:t>
            </a:r>
            <a:r>
              <a:rPr lang="en-US" sz="1280" dirty="0">
                <a:solidFill>
                  <a:srgbClr val="FFFFFF"/>
                </a:solidFill>
              </a:rPr>
              <a:t>peta budaya saat ini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2926080" y="2148840"/>
            <a:ext cx="2057400" cy="914400"/>
          </a:xfrm>
          <a:prstGeom prst="rect">
            <a:avLst/>
          </a:prstGeom>
          <a:solidFill>
            <a:srgbClr val="0E3A70"/>
          </a:solidFill>
          <a:ln w="12700">
            <a:solidFill>
              <a:srgbClr val="D9A73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3D37A"/>
                </a:solidFill>
              </a:rPr>
              <a:t>2  Dialog
</a:t>
            </a:r>
            <a:r>
              <a:rPr lang="en-US" sz="1280" dirty="0">
                <a:solidFill>
                  <a:srgbClr val="FFFFFF"/>
                </a:solidFill>
              </a:rPr>
              <a:t>makna dan pengalaman kerja</a:t>
            </a:r>
            <a:endParaRPr lang="en-US" sz="1650" dirty="0"/>
          </a:p>
        </p:txBody>
      </p:sp>
      <p:sp>
        <p:nvSpPr>
          <p:cNvPr id="14" name="Text 12"/>
          <p:cNvSpPr/>
          <p:nvPr/>
        </p:nvSpPr>
        <p:spPr>
          <a:xfrm>
            <a:off x="5212080" y="2148840"/>
            <a:ext cx="2057400" cy="914400"/>
          </a:xfrm>
          <a:prstGeom prst="rect">
            <a:avLst/>
          </a:prstGeom>
          <a:solidFill>
            <a:srgbClr val="0E3A70"/>
          </a:solidFill>
          <a:ln w="12700">
            <a:solidFill>
              <a:srgbClr val="D9A73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3D37A"/>
                </a:solidFill>
              </a:rPr>
              <a:t>3  Desain
</a:t>
            </a:r>
            <a:r>
              <a:rPr lang="en-US" sz="1280" dirty="0">
                <a:solidFill>
                  <a:srgbClr val="FFFFFF"/>
                </a:solidFill>
              </a:rPr>
              <a:t>perilaku budaya yang diinginkan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7498080" y="2148840"/>
            <a:ext cx="2057400" cy="914400"/>
          </a:xfrm>
          <a:prstGeom prst="rect">
            <a:avLst/>
          </a:prstGeom>
          <a:solidFill>
            <a:srgbClr val="0E3A70"/>
          </a:solidFill>
          <a:ln w="12700">
            <a:solidFill>
              <a:srgbClr val="D9A73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3D37A"/>
                </a:solidFill>
              </a:rPr>
              <a:t>4  Selaras
</a:t>
            </a:r>
            <a:r>
              <a:rPr lang="en-US" sz="1280" dirty="0">
                <a:solidFill>
                  <a:srgbClr val="FFFFFF"/>
                </a:solidFill>
              </a:rPr>
              <a:t>sistem HR, reward, struktur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9784080" y="2148840"/>
            <a:ext cx="2057400" cy="914400"/>
          </a:xfrm>
          <a:prstGeom prst="rect">
            <a:avLst/>
          </a:prstGeom>
          <a:solidFill>
            <a:srgbClr val="0E3A70"/>
          </a:solidFill>
          <a:ln w="12700">
            <a:solidFill>
              <a:srgbClr val="D9A73B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650" b="1" dirty="0">
                <a:solidFill>
                  <a:srgbClr val="F3D37A"/>
                </a:solidFill>
              </a:rPr>
              <a:t>5  Belajar
</a:t>
            </a:r>
            <a:r>
              <a:rPr lang="en-US" sz="1280" dirty="0">
                <a:solidFill>
                  <a:srgbClr val="FFFFFF"/>
                </a:solidFill>
              </a:rPr>
              <a:t>evaluasi dan perbaikan</a:t>
            </a:r>
            <a:endParaRPr lang="en-US" sz="1650" dirty="0"/>
          </a:p>
        </p:txBody>
      </p:sp>
      <p:sp>
        <p:nvSpPr>
          <p:cNvPr id="17" name="Text 15"/>
          <p:cNvSpPr/>
          <p:nvPr/>
        </p:nvSpPr>
        <p:spPr>
          <a:xfrm>
            <a:off x="868680" y="3794760"/>
            <a:ext cx="3246120" cy="1234440"/>
          </a:xfrm>
          <a:prstGeom prst="rect">
            <a:avLst/>
          </a:prstGeom>
          <a:solidFill>
            <a:srgbClr val="0B2F5B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3D37A"/>
                </a:solidFill>
              </a:rPr>
              <a:t>Prinsip 1
</a:t>
            </a:r>
            <a:r>
              <a:rPr lang="en-US" sz="1400" dirty="0">
                <a:solidFill>
                  <a:srgbClr val="FFFFFF"/>
                </a:solidFill>
              </a:rPr>
              <a:t>Jangan hanya mengubah slogan; ubah praktik yang berulang.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4480560" y="3794760"/>
            <a:ext cx="3246120" cy="1234440"/>
          </a:xfrm>
          <a:prstGeom prst="rect">
            <a:avLst/>
          </a:prstGeom>
          <a:solidFill>
            <a:srgbClr val="0B2F5B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3D37A"/>
                </a:solidFill>
              </a:rPr>
              <a:t>Prinsip 2
</a:t>
            </a:r>
            <a:r>
              <a:rPr lang="en-US" sz="1400" dirty="0">
                <a:solidFill>
                  <a:srgbClr val="FFFFFF"/>
                </a:solidFill>
              </a:rPr>
              <a:t>Pemimpin memberi sinyal budaya melalui perilaku nyata.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092440" y="3794760"/>
            <a:ext cx="3246120" cy="1234440"/>
          </a:xfrm>
          <a:prstGeom prst="rect">
            <a:avLst/>
          </a:prstGeom>
          <a:solidFill>
            <a:srgbClr val="0B2F5B">
              <a:alpha val="95000"/>
            </a:srgbClr>
          </a:solidFill>
          <a:ln w="13970">
            <a:solidFill>
              <a:srgbClr val="D9A73B">
                <a:alpha val="85000"/>
              </a:srgbClr>
            </a:solidFill>
          </a:ln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3D37A"/>
                </a:solidFill>
              </a:rPr>
              <a:t>Prinsip 3
</a:t>
            </a:r>
            <a:r>
              <a:rPr lang="en-US" sz="1400" dirty="0">
                <a:solidFill>
                  <a:srgbClr val="FFFFFF"/>
                </a:solidFill>
              </a:rPr>
              <a:t>Sistem formal harus menguatkan nilai budaya baru.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1D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61D3B"/>
          </a:solidFill>
          <a:ln w="12700">
            <a:solidFill>
              <a:srgbClr val="061D3B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7160" y="137160"/>
            <a:ext cx="11914632" cy="6583680"/>
          </a:xfrm>
          <a:prstGeom prst="rect">
            <a:avLst/>
          </a:prstGeom>
          <a:solidFill>
            <a:srgbClr val="061D3B">
              <a:alpha val="0"/>
            </a:srgbClr>
          </a:solidFill>
          <a:ln w="12700">
            <a:solidFill>
              <a:srgbClr val="D9A73B">
                <a:alpha val="72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2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658600" y="73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9A73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60" y="347472"/>
            <a:ext cx="10789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9. Kesimpulan dan rujukan inti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94360" y="960120"/>
            <a:ext cx="2651760" cy="0"/>
          </a:xfrm>
          <a:prstGeom prst="line">
            <a:avLst/>
          </a:prstGeom>
          <a:noFill/>
          <a:ln w="25400">
            <a:solidFill>
              <a:srgbClr val="D9A73B">
                <a:alpha val="85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987552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C7D2E5"/>
                </a:solidFill>
              </a:rPr>
              <a:t>Budaya adalah fondasi, medium, sekaligus sasaran pengembangan organisasi.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77240" y="1444752"/>
            <a:ext cx="36576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3D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Pesan utama</a:t>
            </a:r>
            <a:endParaRPr lang="en-US" sz="2600" dirty="0"/>
          </a:p>
        </p:txBody>
      </p:sp>
      <p:sp>
        <p:nvSpPr>
          <p:cNvPr id="10" name="Text 8"/>
          <p:cNvSpPr/>
          <p:nvPr/>
        </p:nvSpPr>
        <p:spPr>
          <a:xfrm>
            <a:off x="868680" y="1965960"/>
            <a:ext cx="5669280" cy="2606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r>
              <a:rPr lang="en-US" sz="1950" dirty="0">
                <a:solidFill>
                  <a:srgbClr val="FFFFFF"/>
                </a:solidFill>
              </a:rPr>
              <a:t>• OD yang tidak menyentuh budaya cenderung dangkal.
• Budaya yang adaptif mempercepat pembelajaran dan perubahan.
• Budaya yang sehat menjaga kinerja, kepercayaan, dan keberlanjutan.
• Perubahan budaya membutuhkan diagnosis, keteladanan, dan konsistensi sistem.
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6903720" y="1417320"/>
            <a:ext cx="393192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3D3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Rujukan inti (APA 7)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903720" y="2057400"/>
            <a:ext cx="4526280" cy="3840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Cameron, K. S., &amp; Quinn, R. E. (2011). Diagnosing and changing organizational culture. Jossey-Bass.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Cummings, T. G., &amp; Worley, C. G. (2025). Organization development and change (12th ed.). Cengage.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Denison, D. R., &amp; Mishra, A. K. (1995). Toward a theory of organizational culture and effectiveness. Organization Science, 6(2), 204–223.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Schein, E. H., &amp; Schein, P. A. (2017). Organizational culture and leadership (5th ed.). Wiley.</a:t>
            </a:r>
            <a:endParaRPr lang="en-US" sz="1150" dirty="0"/>
          </a:p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Warrick, D. D. (2017). What leaders need to know about organizational culture. Business Horizons, 60(3), 395–404.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777240" y="58064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3D37A"/>
                </a:solidFill>
              </a:rPr>
              <a:t>Oleh Rudy C Tarumingkeng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94360" y="6446520"/>
            <a:ext cx="59436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8FA9C8"/>
                </a:solidFill>
              </a:rPr>
              <a:t>Peran Budaya dalam Pengembangan Organisasi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11247120" y="64282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D9A73B"/>
                </a:solidFill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1007</Words>
  <Application>Microsoft Office PowerPoint</Application>
  <PresentationFormat>Widescreen</PresentationFormat>
  <Paragraphs>139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Peran Budaya dalam Pengembangan Organisasi</dc:title>
  <dc:subject>Peran Budaya dalam Pengembangan Organisasi</dc:subject>
  <dc:creator>Rudy C Tarumingkeng</dc:creator>
  <cp:lastModifiedBy>Rudy Tarumingkeng</cp:lastModifiedBy>
  <cp:revision>2</cp:revision>
  <dcterms:created xsi:type="dcterms:W3CDTF">2026-04-25T14:16:55Z</dcterms:created>
  <dcterms:modified xsi:type="dcterms:W3CDTF">2026-04-25T14:26:09Z</dcterms:modified>
</cp:coreProperties>
</file>