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16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y Tarumingkeng" userId="5ac5b3de9b72ec3f" providerId="LiveId" clId="{E6BD3C08-1727-4E16-B85C-070BF9339DC1}"/>
    <pc:docChg chg="undo custSel addSld modSld sldOrd">
      <pc:chgData name="Rudy Tarumingkeng" userId="5ac5b3de9b72ec3f" providerId="LiveId" clId="{E6BD3C08-1727-4E16-B85C-070BF9339DC1}" dt="2026-05-07T05:04:19.979" v="12" actId="1076"/>
      <pc:docMkLst>
        <pc:docMk/>
      </pc:docMkLst>
      <pc:sldChg chg="addSp delSp mod">
        <pc:chgData name="Rudy Tarumingkeng" userId="5ac5b3de9b72ec3f" providerId="LiveId" clId="{E6BD3C08-1727-4E16-B85C-070BF9339DC1}" dt="2026-05-06T14:24:41.421" v="1" actId="22"/>
        <pc:sldMkLst>
          <pc:docMk/>
          <pc:sldMk cId="0" sldId="256"/>
        </pc:sldMkLst>
        <pc:picChg chg="add del">
          <ac:chgData name="Rudy Tarumingkeng" userId="5ac5b3de9b72ec3f" providerId="LiveId" clId="{E6BD3C08-1727-4E16-B85C-070BF9339DC1}" dt="2026-05-06T14:24:41.421" v="1" actId="22"/>
          <ac:picMkLst>
            <pc:docMk/>
            <pc:sldMk cId="0" sldId="256"/>
            <ac:picMk id="12" creationId="{0C1F6D6B-BD03-76E9-8224-4C944A75D8F1}"/>
          </ac:picMkLst>
        </pc:picChg>
      </pc:sldChg>
      <pc:sldChg chg="modSp mod">
        <pc:chgData name="Rudy Tarumingkeng" userId="5ac5b3de9b72ec3f" providerId="LiveId" clId="{E6BD3C08-1727-4E16-B85C-070BF9339DC1}" dt="2026-05-07T05:03:18.424" v="11" actId="1076"/>
        <pc:sldMkLst>
          <pc:docMk/>
          <pc:sldMk cId="0" sldId="265"/>
        </pc:sldMkLst>
        <pc:spChg chg="mod">
          <ac:chgData name="Rudy Tarumingkeng" userId="5ac5b3de9b72ec3f" providerId="LiveId" clId="{E6BD3C08-1727-4E16-B85C-070BF9339DC1}" dt="2026-05-07T05:03:07.543" v="9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Rudy Tarumingkeng" userId="5ac5b3de9b72ec3f" providerId="LiveId" clId="{E6BD3C08-1727-4E16-B85C-070BF9339DC1}" dt="2026-05-07T05:03:07.543" v="9" actId="107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Rudy Tarumingkeng" userId="5ac5b3de9b72ec3f" providerId="LiveId" clId="{E6BD3C08-1727-4E16-B85C-070BF9339DC1}" dt="2026-05-07T05:03:07.543" v="9" actId="107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Rudy Tarumingkeng" userId="5ac5b3de9b72ec3f" providerId="LiveId" clId="{E6BD3C08-1727-4E16-B85C-070BF9339DC1}" dt="2026-05-07T05:03:18.424" v="11" actId="1076"/>
          <ac:spMkLst>
            <pc:docMk/>
            <pc:sldMk cId="0" sldId="265"/>
            <ac:spMk id="15" creationId="{00000000-0000-0000-0000-000000000000}"/>
          </ac:spMkLst>
        </pc:spChg>
        <pc:spChg chg="mod">
          <ac:chgData name="Rudy Tarumingkeng" userId="5ac5b3de9b72ec3f" providerId="LiveId" clId="{E6BD3C08-1727-4E16-B85C-070BF9339DC1}" dt="2026-05-07T05:03:13.100" v="10" actId="107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Rudy Tarumingkeng" userId="5ac5b3de9b72ec3f" providerId="LiveId" clId="{E6BD3C08-1727-4E16-B85C-070BF9339DC1}" dt="2026-05-07T05:02:31.312" v="7" actId="1076"/>
          <ac:spMkLst>
            <pc:docMk/>
            <pc:sldMk cId="0" sldId="265"/>
            <ac:spMk id="17" creationId="{00000000-0000-0000-0000-000000000000}"/>
          </ac:spMkLst>
        </pc:spChg>
      </pc:sldChg>
      <pc:sldChg chg="modSp mod">
        <pc:chgData name="Rudy Tarumingkeng" userId="5ac5b3de9b72ec3f" providerId="LiveId" clId="{E6BD3C08-1727-4E16-B85C-070BF9339DC1}" dt="2026-05-07T05:04:19.979" v="12" actId="1076"/>
        <pc:sldMkLst>
          <pc:docMk/>
          <pc:sldMk cId="0" sldId="267"/>
        </pc:sldMkLst>
        <pc:spChg chg="mod">
          <ac:chgData name="Rudy Tarumingkeng" userId="5ac5b3de9b72ec3f" providerId="LiveId" clId="{E6BD3C08-1727-4E16-B85C-070BF9339DC1}" dt="2026-05-07T05:04:19.979" v="12" actId="1076"/>
          <ac:spMkLst>
            <pc:docMk/>
            <pc:sldMk cId="0" sldId="267"/>
            <ac:spMk id="13" creationId="{00000000-0000-0000-0000-000000000000}"/>
          </ac:spMkLst>
        </pc:spChg>
      </pc:sldChg>
      <pc:sldChg chg="new ord">
        <pc:chgData name="Rudy Tarumingkeng" userId="5ac5b3de9b72ec3f" providerId="LiveId" clId="{E6BD3C08-1727-4E16-B85C-070BF9339DC1}" dt="2026-05-06T14:25:06.177" v="4"/>
        <pc:sldMkLst>
          <pc:docMk/>
          <pc:sldMk cId="1829133641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68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913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713232"/>
            <a:ext cx="5715000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Pengenalan tentang AI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(Artificial Intelligence)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21792" y="2121408"/>
            <a:ext cx="2331720" cy="0"/>
          </a:xfrm>
          <a:prstGeom prst="line">
            <a:avLst/>
          </a:prstGeom>
          <a:noFill/>
          <a:ln w="1778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2359152"/>
            <a:ext cx="5120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6F8FC"/>
                </a:solidFill>
              </a:rPr>
              <a:t>Sebuah pengantar akademik-populer untuk memahami AI dalam kehidupan, pendidikan, bisnis, dan masyarakat.</a:t>
            </a:r>
            <a:endParaRPr lang="en-US" sz="1720" dirty="0"/>
          </a:p>
        </p:txBody>
      </p:sp>
      <p:sp>
        <p:nvSpPr>
          <p:cNvPr id="7" name="Text 5"/>
          <p:cNvSpPr/>
          <p:nvPr/>
        </p:nvSpPr>
        <p:spPr>
          <a:xfrm>
            <a:off x="621792" y="3273552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Oleh: Rudy C Tarumingkeng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21792" y="373075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9C5D6"/>
                </a:solidFill>
              </a:rPr>
              <a:t>12-slide lecture deck</a:t>
            </a:r>
            <a:endParaRPr lang="en-US" sz="1250" dirty="0"/>
          </a:p>
        </p:txBody>
      </p:sp>
      <p:pic>
        <p:nvPicPr>
          <p:cNvPr id="9" name="Image 0" descr="/mnt/data/introduction_to_ai_a_digital_fu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410397"/>
            <a:ext cx="4297680" cy="607378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61447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1D18A"/>
                </a:solidFill>
              </a:rPr>
              <a:t>Blue–Gold Academic Style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Mengapa AI Penting untuk Umum?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AI telah menjadi teknologi umum yang memengaruhi cara manusia mencari informasi, bekerja, belajar, dan mengambil keputusan.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2/12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58368" y="1591056"/>
            <a:ext cx="562356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50" b="1" dirty="0">
                <a:solidFill>
                  <a:srgbClr val="F6F8FC"/>
                </a:solidFill>
              </a:rPr>
              <a:t>AI bukan lagi isu laboratorium. Ia hadir dalam mesin pencari, ponsel, media sosial, layanan kesehatan, pendidikan, keuangan, dan pemerintahan.</a:t>
            </a:r>
            <a:endParaRPr lang="en-US" sz="2050" dirty="0"/>
          </a:p>
        </p:txBody>
      </p:sp>
      <p:sp>
        <p:nvSpPr>
          <p:cNvPr id="9" name="Text 7"/>
          <p:cNvSpPr/>
          <p:nvPr/>
        </p:nvSpPr>
        <p:spPr>
          <a:xfrm>
            <a:off x="685800" y="2980944"/>
            <a:ext cx="5074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D6A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Inti perubahan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85800" y="3392424"/>
            <a:ext cx="5074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F6F8FC"/>
                </a:solidFill>
              </a:rPr>
              <a:t>AI memindahkan banyak proses dari kerja manual menuju kerja berbasis data, prediksi, rekomendasi, dan otomasi cerdas.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8348472" y="2980944"/>
            <a:ext cx="1133856" cy="1133856"/>
          </a:xfrm>
          <a:prstGeom prst="ellipse">
            <a:avLst/>
          </a:prstGeom>
          <a:solidFill>
            <a:srgbClr val="D6A84A">
              <a:alpha val="98000"/>
            </a:srgbClr>
          </a:solidFill>
          <a:ln w="12700">
            <a:solidFill>
              <a:srgbClr val="F1D1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67928" y="3310128"/>
            <a:ext cx="69494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061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</a:t>
            </a:r>
            <a:endParaRPr lang="en-US" sz="3100" dirty="0"/>
          </a:p>
        </p:txBody>
      </p:sp>
      <p:sp>
        <p:nvSpPr>
          <p:cNvPr id="13" name="Shape 11"/>
          <p:cNvSpPr/>
          <p:nvPr/>
        </p:nvSpPr>
        <p:spPr>
          <a:xfrm>
            <a:off x="8915400" y="3547872"/>
            <a:ext cx="0" cy="0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0" y="1737360"/>
            <a:ext cx="1051560" cy="411480"/>
          </a:xfrm>
          <a:prstGeom prst="rect">
            <a:avLst/>
          </a:prstGeom>
          <a:solidFill>
            <a:srgbClr val="0E4C86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6F8FC"/>
                </a:solidFill>
              </a:rPr>
              <a:t>Belajar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915400" y="3547872"/>
            <a:ext cx="1828800" cy="0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41280" y="1737360"/>
            <a:ext cx="1051560" cy="411480"/>
          </a:xfrm>
          <a:prstGeom prst="rect">
            <a:avLst/>
          </a:prstGeom>
          <a:solidFill>
            <a:srgbClr val="0E4C86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6F8FC"/>
                </a:solidFill>
              </a:rPr>
              <a:t>Kerja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915400" y="3547872"/>
            <a:ext cx="0" cy="1453896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0" y="4800600"/>
            <a:ext cx="1051560" cy="411480"/>
          </a:xfrm>
          <a:prstGeom prst="rect">
            <a:avLst/>
          </a:prstGeom>
          <a:solidFill>
            <a:srgbClr val="0E4C86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6F8FC"/>
                </a:solidFill>
              </a:rPr>
              <a:t>Kesehatan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915400" y="3547872"/>
            <a:ext cx="1828800" cy="1453896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241280" y="4800600"/>
            <a:ext cx="1051560" cy="411480"/>
          </a:xfrm>
          <a:prstGeom prst="rect">
            <a:avLst/>
          </a:prstGeom>
          <a:solidFill>
            <a:srgbClr val="0E4C86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6F8FC"/>
                </a:solidFill>
              </a:rPr>
              <a:t>Bisnis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915400" y="3547872"/>
            <a:ext cx="320040" cy="2185416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732520" y="5532120"/>
            <a:ext cx="1051560" cy="411480"/>
          </a:xfrm>
          <a:prstGeom prst="rect">
            <a:avLst/>
          </a:prstGeom>
          <a:solidFill>
            <a:srgbClr val="0E4C86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6F8FC"/>
                </a:solidFill>
              </a:rPr>
              <a:t>Layanan Publik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 Itu AI?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AI adalah sistem berbasis mesin yang dapat mengenali pola dan menghasilkan prediksi, rekomendasi, keputusan, atau konten.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3/12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85800" y="155448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Definisi praktis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93392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6F8FC"/>
                </a:solidFill>
              </a:rPr>
              <a:t>AI tidak “berpikir” seperti manusia. AI memproses data, mempelajari pola, lalu memberi keluaran yang perlu dinilai kembali oleh manusia.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4023360"/>
            <a:ext cx="1783080" cy="777240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DATA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contoh &amp; fakta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560320" y="4407408"/>
            <a:ext cx="685800" cy="0"/>
          </a:xfrm>
          <a:prstGeom prst="line">
            <a:avLst/>
          </a:prstGeom>
          <a:noFill/>
          <a:ln w="1905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3337560" y="4023360"/>
            <a:ext cx="1783080" cy="777240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MODEL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pola &amp; bobot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166360" y="4407408"/>
            <a:ext cx="685800" cy="0"/>
          </a:xfrm>
          <a:prstGeom prst="line">
            <a:avLst/>
          </a:prstGeom>
          <a:noFill/>
          <a:ln w="1905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5943600" y="4023360"/>
            <a:ext cx="1783080" cy="777240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OUTPUT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prediksi/konten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772400" y="4407408"/>
            <a:ext cx="685800" cy="0"/>
          </a:xfrm>
          <a:prstGeom prst="line">
            <a:avLst/>
          </a:prstGeom>
          <a:noFill/>
          <a:ln w="1905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8549640" y="4023360"/>
            <a:ext cx="1783080" cy="777240"/>
          </a:xfrm>
          <a:prstGeom prst="rect">
            <a:avLst/>
          </a:prstGeom>
          <a:solidFill>
            <a:srgbClr val="D6A84A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HUMAN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6F8FC"/>
                </a:solidFill>
              </a:rPr>
              <a:t>verifikasi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1828800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Catatan penting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492240" y="224028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F6F8FC"/>
                </a:solidFill>
              </a:rPr>
              <a:t>Keluaran AI harus diuji dengan akal sehat, sumber tepercaya, dan tanggung jawab etis.</a:t>
            </a:r>
            <a:endParaRPr lang="en-US" sz="15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Evolusi Singkat AI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Perjalanan AI bergerak dari logika simbolik menuju model pembelajaran mendalam dan AI generatif.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4/12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85800" y="1508760"/>
            <a:ext cx="6217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6F8FC"/>
                </a:solidFill>
              </a:rPr>
              <a:t>Dari eksperimen akademik menjadi infrastruktur kehidupan digital.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914400" y="3749040"/>
            <a:ext cx="10149840" cy="0"/>
          </a:xfrm>
          <a:prstGeom prst="line">
            <a:avLst/>
          </a:prstGeom>
          <a:noFill/>
          <a:ln w="25400">
            <a:solidFill>
              <a:srgbClr val="D6A8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6424" y="3666744"/>
            <a:ext cx="164592" cy="164592"/>
          </a:xfrm>
          <a:prstGeom prst="ellipse">
            <a:avLst/>
          </a:prstGeom>
          <a:solidFill>
            <a:srgbClr val="F1D18A"/>
          </a:solidFill>
          <a:ln w="6350">
            <a:solidFill>
              <a:srgbClr val="F1D1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0723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1D18A"/>
                </a:solidFill>
              </a:rPr>
              <a:t>1950-an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82880" y="4069080"/>
            <a:ext cx="19202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F6F8FC"/>
                </a:solidFill>
              </a:rPr>
              <a:t>Pertanyaan “mesin berpikir” dan awal disiplin AI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392424" y="3666744"/>
            <a:ext cx="164592" cy="164592"/>
          </a:xfrm>
          <a:prstGeom prst="ellipse">
            <a:avLst/>
          </a:prstGeom>
          <a:solidFill>
            <a:srgbClr val="F1D18A"/>
          </a:solidFill>
          <a:ln w="6350">
            <a:solidFill>
              <a:srgbClr val="F1D1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71800" y="30723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1D18A"/>
                </a:solidFill>
              </a:rPr>
              <a:t>1980-an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2468880" y="4727448"/>
            <a:ext cx="19202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F6F8FC"/>
                </a:solidFill>
              </a:rPr>
              <a:t>Expert systems: pengetahuan pakar dalam aturan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952744" y="3666744"/>
            <a:ext cx="164592" cy="164592"/>
          </a:xfrm>
          <a:prstGeom prst="ellipse">
            <a:avLst/>
          </a:prstGeom>
          <a:solidFill>
            <a:srgbClr val="F1D18A"/>
          </a:solidFill>
          <a:ln w="6350">
            <a:solidFill>
              <a:srgbClr val="F1D1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32120" y="30723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1D18A"/>
                </a:solidFill>
              </a:rPr>
              <a:t>2000-an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029200" y="4069080"/>
            <a:ext cx="19202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F6F8FC"/>
                </a:solidFill>
              </a:rPr>
              <a:t>Machine learning tumbuh bersama data digital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284464" y="3666744"/>
            <a:ext cx="164592" cy="164592"/>
          </a:xfrm>
          <a:prstGeom prst="ellipse">
            <a:avLst/>
          </a:prstGeom>
          <a:solidFill>
            <a:srgbClr val="F1D18A"/>
          </a:solidFill>
          <a:ln w="6350">
            <a:solidFill>
              <a:srgbClr val="F1D18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63840" y="30723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1D18A"/>
                </a:solidFill>
              </a:rPr>
              <a:t>2010-an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7360920" y="4727448"/>
            <a:ext cx="19202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F6F8FC"/>
                </a:solidFill>
              </a:rPr>
              <a:t>Deep learning memperkuat visi, suara, dan bahasa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10433304" y="3666744"/>
            <a:ext cx="164592" cy="164592"/>
          </a:xfrm>
          <a:prstGeom prst="ellipse">
            <a:avLst/>
          </a:prstGeom>
          <a:solidFill>
            <a:srgbClr val="F1D18A"/>
          </a:solidFill>
          <a:ln w="6350">
            <a:solidFill>
              <a:srgbClr val="F1D1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012680" y="30723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1D18A"/>
                </a:solidFill>
              </a:rPr>
              <a:t>2020-an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9509760" y="4069080"/>
            <a:ext cx="19202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F6F8FC"/>
                </a:solidFill>
              </a:rPr>
              <a:t>Generative AI: teks, gambar, kode, dan dialog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868680" y="5449824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Makna historis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68680" y="5861304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F6F8FC"/>
                </a:solidFill>
              </a:rPr>
              <a:t>AI berkembang karena kombinasi data besar, komputasi kuat, algoritma baru, dan kebutuhan praktis masyarakat.</a:t>
            </a:r>
            <a:endParaRPr lang="en-US" sz="15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Jenis-Jenis AI yang Perlu Dipahami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Klasifikasi sederhana membantu masyarakat membedakan AI yang nyata digunakan saat ini dan konsep futuristik.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5/12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868680" y="1572768"/>
            <a:ext cx="2331720" cy="457200"/>
          </a:xfrm>
          <a:prstGeom prst="rect">
            <a:avLst/>
          </a:prstGeom>
          <a:solidFill>
            <a:srgbClr val="0E4C86">
              <a:alpha val="96000"/>
            </a:srgbClr>
          </a:solidFill>
          <a:ln w="7620">
            <a:solidFill>
              <a:srgbClr val="D6A8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1D18A"/>
                </a:solidFill>
              </a:rPr>
              <a:t>Narrow AI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383280" y="1591056"/>
            <a:ext cx="7178040" cy="429768"/>
          </a:xfrm>
          <a:prstGeom prst="rect">
            <a:avLst/>
          </a:prstGeom>
          <a:solidFill>
            <a:srgbClr val="0A2440">
              <a:alpha val="65000"/>
            </a:srgbClr>
          </a:solidFill>
          <a:ln>
            <a:solidFill>
              <a:srgbClr val="0A244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F6F8FC"/>
                </a:solidFill>
              </a:rPr>
              <a:t>AI untuk tugas spesifik: rekomendasi, navigasi, deteksi spam.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68680" y="2395728"/>
            <a:ext cx="2331720" cy="457200"/>
          </a:xfrm>
          <a:prstGeom prst="rect">
            <a:avLst/>
          </a:prstGeom>
          <a:solidFill>
            <a:srgbClr val="163A62">
              <a:alpha val="96000"/>
            </a:srgbClr>
          </a:solidFill>
          <a:ln w="7620">
            <a:solidFill>
              <a:srgbClr val="D6A8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1D18A"/>
                </a:solidFill>
              </a:rPr>
              <a:t>Machine Learning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383280" y="2414016"/>
            <a:ext cx="7178040" cy="429768"/>
          </a:xfrm>
          <a:prstGeom prst="rect">
            <a:avLst/>
          </a:prstGeom>
          <a:solidFill>
            <a:srgbClr val="0A2440">
              <a:alpha val="65000"/>
            </a:srgbClr>
          </a:solidFill>
          <a:ln>
            <a:solidFill>
              <a:srgbClr val="0A244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F6F8FC"/>
                </a:solidFill>
              </a:rPr>
              <a:t>AI belajar pola dari data dan contoh.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68680" y="3218688"/>
            <a:ext cx="2331720" cy="457200"/>
          </a:xfrm>
          <a:prstGeom prst="rect">
            <a:avLst/>
          </a:prstGeom>
          <a:solidFill>
            <a:srgbClr val="0E4C86">
              <a:alpha val="96000"/>
            </a:srgbClr>
          </a:solidFill>
          <a:ln w="7620">
            <a:solidFill>
              <a:srgbClr val="D6A8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1D18A"/>
                </a:solidFill>
              </a:rPr>
              <a:t>Deep Learning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83280" y="3236976"/>
            <a:ext cx="7178040" cy="429768"/>
          </a:xfrm>
          <a:prstGeom prst="rect">
            <a:avLst/>
          </a:prstGeom>
          <a:solidFill>
            <a:srgbClr val="0A2440">
              <a:alpha val="65000"/>
            </a:srgbClr>
          </a:solidFill>
          <a:ln>
            <a:solidFill>
              <a:srgbClr val="0A244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F6F8FC"/>
                </a:solidFill>
              </a:rPr>
              <a:t>Pembelajaran berlapis untuk gambar, suara, bahasa, dan pola kompleks.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68680" y="4041648"/>
            <a:ext cx="2331720" cy="457200"/>
          </a:xfrm>
          <a:prstGeom prst="rect">
            <a:avLst/>
          </a:prstGeom>
          <a:solidFill>
            <a:srgbClr val="163A62">
              <a:alpha val="96000"/>
            </a:srgbClr>
          </a:solidFill>
          <a:ln w="7620">
            <a:solidFill>
              <a:srgbClr val="D6A8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1D18A"/>
                </a:solidFill>
              </a:rPr>
              <a:t>Generative AI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383280" y="4059936"/>
            <a:ext cx="7178040" cy="429768"/>
          </a:xfrm>
          <a:prstGeom prst="rect">
            <a:avLst/>
          </a:prstGeom>
          <a:solidFill>
            <a:srgbClr val="0A2440">
              <a:alpha val="65000"/>
            </a:srgbClr>
          </a:solidFill>
          <a:ln>
            <a:solidFill>
              <a:srgbClr val="0A244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F6F8FC"/>
                </a:solidFill>
              </a:rPr>
              <a:t>Menghasilkan teks, gambar, kode, suara, atau ide baru.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868680" y="4864608"/>
            <a:ext cx="2331720" cy="457200"/>
          </a:xfrm>
          <a:prstGeom prst="rect">
            <a:avLst/>
          </a:prstGeom>
          <a:solidFill>
            <a:srgbClr val="0E4C86">
              <a:alpha val="96000"/>
            </a:srgbClr>
          </a:solidFill>
          <a:ln w="7620">
            <a:solidFill>
              <a:srgbClr val="D6A8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1D18A"/>
                </a:solidFill>
              </a:rPr>
              <a:t>AGI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383280" y="4882896"/>
            <a:ext cx="7178040" cy="429768"/>
          </a:xfrm>
          <a:prstGeom prst="rect">
            <a:avLst/>
          </a:prstGeom>
          <a:solidFill>
            <a:srgbClr val="0A2440">
              <a:alpha val="65000"/>
            </a:srgbClr>
          </a:solidFill>
          <a:ln>
            <a:solidFill>
              <a:srgbClr val="0A244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F6F8FC"/>
                </a:solidFill>
              </a:rPr>
              <a:t>Konsep AI umum setara manusia; belum menjadi teknologi umum sehari-hari.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595360" y="5650992"/>
            <a:ext cx="2423160" cy="329184"/>
          </a:xfrm>
          <a:prstGeom prst="rect">
            <a:avLst/>
          </a:prstGeom>
          <a:solidFill>
            <a:srgbClr val="163A62">
              <a:alpha val="92000"/>
            </a:srgbClr>
          </a:solidFill>
          <a:ln w="7620">
            <a:solidFill>
              <a:srgbClr val="D6A8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6F8FC"/>
                </a:solidFill>
              </a:rPr>
              <a:t>Generative AI = paling terlihat publik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Bagaimana AI Bekerja?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Secara sederhana, AI bekerja melalui data, pelatihan model, keluaran, dan umpan balik.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6/12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685800" y="2057400"/>
            <a:ext cx="658368" cy="658368"/>
          </a:xfrm>
          <a:prstGeom prst="ellipse">
            <a:avLst/>
          </a:prstGeom>
          <a:solidFill>
            <a:srgbClr val="D6A84A"/>
          </a:solidFill>
          <a:ln w="12700">
            <a:solidFill>
              <a:srgbClr val="F1D1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185416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61B35"/>
                </a:solidFill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03911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1D18A"/>
                </a:solidFill>
              </a:rPr>
              <a:t>Kumpulkan Data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463040" y="2459736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6F8FC"/>
                </a:solidFill>
              </a:rPr>
              <a:t>Teks, gambar, angka, suara, transaksi, sensor</a:t>
            </a:r>
            <a:endParaRPr lang="en-US" sz="1320" dirty="0"/>
          </a:p>
        </p:txBody>
      </p:sp>
      <p:sp>
        <p:nvSpPr>
          <p:cNvPr id="12" name="Shape 10"/>
          <p:cNvSpPr/>
          <p:nvPr/>
        </p:nvSpPr>
        <p:spPr>
          <a:xfrm>
            <a:off x="3172968" y="2386584"/>
            <a:ext cx="329184" cy="0"/>
          </a:xfrm>
          <a:prstGeom prst="line">
            <a:avLst/>
          </a:prstGeom>
          <a:noFill/>
          <a:ln w="1397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3547872" y="2057400"/>
            <a:ext cx="658368" cy="658368"/>
          </a:xfrm>
          <a:prstGeom prst="ellipse">
            <a:avLst/>
          </a:prstGeom>
          <a:solidFill>
            <a:srgbClr val="D6A84A"/>
          </a:solidFill>
          <a:ln w="12700">
            <a:solidFill>
              <a:srgbClr val="F1D1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7872" y="2185416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61B35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325112" y="203911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1D18A"/>
                </a:solidFill>
              </a:rPr>
              <a:t>Latih Model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325112" y="2459736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6F8FC"/>
                </a:solidFill>
              </a:rPr>
              <a:t>Algoritma menemukan pola dari contoh</a:t>
            </a:r>
            <a:endParaRPr lang="en-US" sz="1320" dirty="0"/>
          </a:p>
        </p:txBody>
      </p:sp>
      <p:sp>
        <p:nvSpPr>
          <p:cNvPr id="17" name="Shape 15"/>
          <p:cNvSpPr/>
          <p:nvPr/>
        </p:nvSpPr>
        <p:spPr>
          <a:xfrm>
            <a:off x="6035040" y="2386584"/>
            <a:ext cx="329184" cy="0"/>
          </a:xfrm>
          <a:prstGeom prst="line">
            <a:avLst/>
          </a:prstGeom>
          <a:noFill/>
          <a:ln w="1397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409944" y="2057400"/>
            <a:ext cx="658368" cy="658368"/>
          </a:xfrm>
          <a:prstGeom prst="ellipse">
            <a:avLst/>
          </a:prstGeom>
          <a:solidFill>
            <a:srgbClr val="D6A84A"/>
          </a:solidFill>
          <a:ln w="12700">
            <a:solidFill>
              <a:srgbClr val="F1D1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9944" y="2185416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61B35"/>
                </a:solidFill>
              </a:rPr>
              <a:t>3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187184" y="203911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1D18A"/>
                </a:solidFill>
              </a:rPr>
              <a:t>Gunakan Model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187184" y="2459736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6F8FC"/>
                </a:solidFill>
              </a:rPr>
              <a:t>Model menjawab, memprediksi, merekomendasikan</a:t>
            </a:r>
            <a:endParaRPr lang="en-US" sz="1320" dirty="0"/>
          </a:p>
        </p:txBody>
      </p:sp>
      <p:sp>
        <p:nvSpPr>
          <p:cNvPr id="22" name="Shape 20"/>
          <p:cNvSpPr/>
          <p:nvPr/>
        </p:nvSpPr>
        <p:spPr>
          <a:xfrm>
            <a:off x="8897112" y="2386584"/>
            <a:ext cx="329184" cy="0"/>
          </a:xfrm>
          <a:prstGeom prst="line">
            <a:avLst/>
          </a:prstGeom>
          <a:noFill/>
          <a:ln w="1397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9272016" y="2057400"/>
            <a:ext cx="658368" cy="658368"/>
          </a:xfrm>
          <a:prstGeom prst="ellipse">
            <a:avLst/>
          </a:prstGeom>
          <a:solidFill>
            <a:srgbClr val="D6A84A"/>
          </a:solidFill>
          <a:ln w="12700">
            <a:solidFill>
              <a:srgbClr val="F1D18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272016" y="2185416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61B35"/>
                </a:solidFill>
              </a:rPr>
              <a:t>4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0049256" y="203911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1D18A"/>
                </a:solidFill>
              </a:rPr>
              <a:t>Evaluasi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0049256" y="2459736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6F8FC"/>
                </a:solidFill>
              </a:rPr>
              <a:t>Manusia memeriksa, memberi koreksi, dan memperbaiki</a:t>
            </a:r>
            <a:endParaRPr lang="en-US" sz="1320" dirty="0"/>
          </a:p>
        </p:txBody>
      </p:sp>
      <p:sp>
        <p:nvSpPr>
          <p:cNvPr id="27" name="Text 25"/>
          <p:cNvSpPr/>
          <p:nvPr/>
        </p:nvSpPr>
        <p:spPr>
          <a:xfrm>
            <a:off x="2194560" y="507492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B9C5D6"/>
                </a:solidFill>
              </a:rPr>
              <a:t>Umpan balik manusia memperbaiki kualitas sistem dan mengurangi kesalahan.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dalam Kehidupan Sehari-Hari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AI hadir secara tidak selalu tampak: di balik aplikasi, layanan, sistem rekomendasi, dan proses organisasi.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7/12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5249697" y="2647196"/>
            <a:ext cx="1753564" cy="1664203"/>
          </a:xfrm>
          <a:prstGeom prst="ellipse">
            <a:avLst/>
          </a:prstGeom>
          <a:solidFill>
            <a:srgbClr val="D6A84A">
              <a:alpha val="95000"/>
            </a:srgbClr>
          </a:solidFill>
          <a:ln w="16510">
            <a:solidFill>
              <a:srgbClr val="F1D1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605271" y="3054096"/>
            <a:ext cx="1163173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61B35"/>
                </a:solidFill>
              </a:rPr>
              <a:t>AI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061B35"/>
                </a:solidFill>
              </a:rPr>
              <a:t>Everyday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126480" y="3456432"/>
            <a:ext cx="0" cy="0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17320" y="1691640"/>
            <a:ext cx="1609344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6F8FC"/>
                </a:solidFill>
              </a:rPr>
              <a:t>Pendidikan</a:t>
            </a:r>
            <a:endParaRPr lang="en-US" sz="1320" dirty="0"/>
          </a:p>
        </p:txBody>
      </p:sp>
      <p:sp>
        <p:nvSpPr>
          <p:cNvPr id="12" name="Shape 10"/>
          <p:cNvSpPr/>
          <p:nvPr/>
        </p:nvSpPr>
        <p:spPr>
          <a:xfrm>
            <a:off x="6126480" y="3456432"/>
            <a:ext cx="0" cy="1664208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508760" y="4892040"/>
            <a:ext cx="1609344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6F8FC"/>
                </a:solidFill>
              </a:rPr>
              <a:t>Kesehatan</a:t>
            </a:r>
            <a:endParaRPr lang="en-US" sz="1320" dirty="0"/>
          </a:p>
        </p:txBody>
      </p:sp>
      <p:sp>
        <p:nvSpPr>
          <p:cNvPr id="14" name="Shape 12"/>
          <p:cNvSpPr/>
          <p:nvPr/>
        </p:nvSpPr>
        <p:spPr>
          <a:xfrm>
            <a:off x="6126480" y="3456432"/>
            <a:ext cx="0" cy="2258568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00600" y="5486400"/>
            <a:ext cx="1609344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6F8FC"/>
                </a:solidFill>
              </a:rPr>
              <a:t>Keuangan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6126480" y="3456432"/>
            <a:ext cx="3227832" cy="1664208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49640" y="4892040"/>
            <a:ext cx="1609344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6F8FC"/>
                </a:solidFill>
              </a:rPr>
              <a:t>Transportasi</a:t>
            </a:r>
            <a:endParaRPr lang="en-US" sz="1320" dirty="0"/>
          </a:p>
        </p:txBody>
      </p:sp>
      <p:sp>
        <p:nvSpPr>
          <p:cNvPr id="18" name="Shape 16"/>
          <p:cNvSpPr/>
          <p:nvPr/>
        </p:nvSpPr>
        <p:spPr>
          <a:xfrm>
            <a:off x="6126480" y="3456432"/>
            <a:ext cx="3913632" cy="0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35440" y="1691640"/>
            <a:ext cx="1609344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6F8FC"/>
                </a:solidFill>
              </a:rPr>
              <a:t>Media Sosial</a:t>
            </a:r>
            <a:endParaRPr lang="en-US" sz="1320" dirty="0"/>
          </a:p>
        </p:txBody>
      </p:sp>
      <p:sp>
        <p:nvSpPr>
          <p:cNvPr id="20" name="Shape 18"/>
          <p:cNvSpPr/>
          <p:nvPr/>
        </p:nvSpPr>
        <p:spPr>
          <a:xfrm>
            <a:off x="6126480" y="3456432"/>
            <a:ext cx="0" cy="0"/>
          </a:xfrm>
          <a:prstGeom prst="line">
            <a:avLst/>
          </a:prstGeom>
          <a:noFill/>
          <a:ln w="11430">
            <a:solidFill>
              <a:srgbClr val="27A5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54880" y="1600200"/>
            <a:ext cx="1609344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6F8FC"/>
                </a:solidFill>
              </a:rPr>
              <a:t>Rumah Pintar</a:t>
            </a:r>
            <a:endParaRPr lang="en-US" sz="1320" dirty="0"/>
          </a:p>
        </p:txBody>
      </p:sp>
      <p:sp>
        <p:nvSpPr>
          <p:cNvPr id="22" name="Text 20"/>
          <p:cNvSpPr/>
          <p:nvPr/>
        </p:nvSpPr>
        <p:spPr>
          <a:xfrm>
            <a:off x="1051560" y="6245352"/>
            <a:ext cx="10104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9C5D6"/>
                </a:solidFill>
              </a:rPr>
              <a:t>Contoh: rekomendasi konten, prediksi rute, deteksi penipuan, terjemahan, asisten suara, dan analisis citra medis.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Generatif dan Budaya Belajar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AI generatif dapat menjadi jalan pintas yang melemahkan belajar, atau penopang yang memperkuat penalaran.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8/12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85800" y="148132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Dua cara menggunakan AI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2148840"/>
            <a:ext cx="2240280" cy="640080"/>
          </a:xfrm>
          <a:prstGeom prst="rect">
            <a:avLst/>
          </a:prstGeom>
          <a:solidFill>
            <a:srgbClr val="E06A5F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6F8FC"/>
                </a:solidFill>
              </a:rPr>
              <a:t>Menyalin jawaban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246120" y="2468880"/>
            <a:ext cx="822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4160520" y="2148840"/>
            <a:ext cx="2377440" cy="640080"/>
          </a:xfrm>
          <a:prstGeom prst="rect">
            <a:avLst/>
          </a:prstGeom>
          <a:solidFill>
            <a:srgbClr val="E06A5F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6F8FC"/>
                </a:solidFill>
              </a:rPr>
              <a:t>Pemahaman lemah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629400" y="2468880"/>
            <a:ext cx="822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7543800" y="2148840"/>
            <a:ext cx="2331720" cy="640080"/>
          </a:xfrm>
          <a:prstGeom prst="rect">
            <a:avLst/>
          </a:prstGeom>
          <a:solidFill>
            <a:srgbClr val="E06A5F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6F8FC"/>
                </a:solidFill>
              </a:rPr>
              <a:t>Ketergantungan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3886200"/>
            <a:ext cx="2240280" cy="640080"/>
          </a:xfrm>
          <a:prstGeom prst="rect">
            <a:avLst/>
          </a:prstGeom>
          <a:solidFill>
            <a:srgbClr val="5AB78B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6F8FC"/>
                </a:solidFill>
              </a:rPr>
              <a:t>Bertanya kritis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3246120" y="4206240"/>
            <a:ext cx="822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4160520" y="3886200"/>
            <a:ext cx="2377440" cy="640080"/>
          </a:xfrm>
          <a:prstGeom prst="rect">
            <a:avLst/>
          </a:prstGeom>
          <a:solidFill>
            <a:srgbClr val="5AB78B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6F8FC"/>
                </a:solidFill>
              </a:rPr>
              <a:t>Menguji sumber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629400" y="4206240"/>
            <a:ext cx="822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7543800" y="3886200"/>
            <a:ext cx="2331720" cy="640080"/>
          </a:xfrm>
          <a:prstGeom prst="rect">
            <a:avLst/>
          </a:prstGeom>
          <a:solidFill>
            <a:srgbClr val="5AB78B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6F8FC"/>
                </a:solidFill>
              </a:rPr>
              <a:t>Belajar reflektif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68680" y="5166360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Pesan pedagogis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68680" y="5577840"/>
            <a:ext cx="9875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F6F8FC"/>
                </a:solidFill>
              </a:rPr>
              <a:t>Tugas pendidikan perlu bergeser dari hafalan definisi menuju analisis kasus, refleksi, diskusi, dan verifikasi.</a:t>
            </a:r>
            <a:endParaRPr lang="en-US" sz="15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Manfaat AI bagi Masyarakat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AI paling bernilai ketika memperluas kapasitas manusia, bukan menggantikan tanggung jawab manusia.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9/12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5074920" y="2468880"/>
            <a:ext cx="2011680" cy="2011680"/>
          </a:xfrm>
          <a:prstGeom prst="ellipse">
            <a:avLst/>
          </a:prstGeom>
          <a:solidFill>
            <a:srgbClr val="D6A84A">
              <a:alpha val="98000"/>
            </a:srgbClr>
          </a:solidFill>
          <a:ln w="15240">
            <a:solidFill>
              <a:srgbClr val="F1D1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376672" y="2999232"/>
            <a:ext cx="1417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61B35"/>
                </a:solidFill>
              </a:rPr>
              <a:t>Human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061B35"/>
                </a:solidFill>
              </a:rPr>
              <a:t>Capacity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914400" y="1691640"/>
            <a:ext cx="1965960" cy="512064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6F8FC"/>
                </a:solidFill>
              </a:rPr>
              <a:t>Akses informasi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080760" y="3474720"/>
            <a:ext cx="0" cy="0"/>
          </a:xfrm>
          <a:prstGeom prst="line">
            <a:avLst/>
          </a:prstGeom>
          <a:noFill/>
          <a:ln w="10160">
            <a:solidFill>
              <a:srgbClr val="27A5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34840" y="1600200"/>
            <a:ext cx="1965960" cy="512064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6F8FC"/>
                </a:solidFill>
              </a:rPr>
              <a:t>Produktivitas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080760" y="3474720"/>
            <a:ext cx="0" cy="0"/>
          </a:xfrm>
          <a:prstGeom prst="line">
            <a:avLst/>
          </a:prstGeom>
          <a:noFill/>
          <a:ln w="10160">
            <a:solidFill>
              <a:srgbClr val="27A5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0" y="1691640"/>
            <a:ext cx="1965960" cy="512064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6F8FC"/>
                </a:solidFill>
              </a:rPr>
              <a:t>Inklusi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080760" y="3474720"/>
            <a:ext cx="3136392" cy="0"/>
          </a:xfrm>
          <a:prstGeom prst="line">
            <a:avLst/>
          </a:prstGeom>
          <a:noFill/>
          <a:ln w="10160">
            <a:solidFill>
              <a:srgbClr val="27A5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983480"/>
            <a:ext cx="1965960" cy="512064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6F8FC"/>
                </a:solidFill>
              </a:rPr>
              <a:t>Kreativitas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080760" y="3474720"/>
            <a:ext cx="0" cy="1764792"/>
          </a:xfrm>
          <a:prstGeom prst="line">
            <a:avLst/>
          </a:prstGeom>
          <a:noFill/>
          <a:ln w="10160">
            <a:solidFill>
              <a:srgbClr val="27A5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51960" y="5440680"/>
            <a:ext cx="1965960" cy="512064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6F8FC"/>
                </a:solidFill>
              </a:rPr>
              <a:t>Keputusan berbasis data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080760" y="3474720"/>
            <a:ext cx="0" cy="2221992"/>
          </a:xfrm>
          <a:prstGeom prst="line">
            <a:avLst/>
          </a:prstGeom>
          <a:noFill/>
          <a:ln w="10160">
            <a:solidFill>
              <a:srgbClr val="27A5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0" y="4983480"/>
            <a:ext cx="1965960" cy="512064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6F8FC"/>
                </a:solidFill>
              </a:rPr>
              <a:t>Layanan publik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6080760" y="3474720"/>
            <a:ext cx="3136392" cy="1764792"/>
          </a:xfrm>
          <a:prstGeom prst="line">
            <a:avLst/>
          </a:prstGeom>
          <a:noFill/>
          <a:ln w="10160">
            <a:solidFill>
              <a:srgbClr val="27A5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34440" y="6199632"/>
            <a:ext cx="9784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80" dirty="0">
                <a:solidFill>
                  <a:srgbClr val="B9C5D6"/>
                </a:solidFill>
              </a:rPr>
              <a:t>Nilai tambah AI muncul ketika dipadukan dengan literasi, etika, dan kebutuhan nyata masyarakat.</a:t>
            </a:r>
            <a:endParaRPr lang="en-US" sz="13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Risiko dan Etika AI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AI harus dikelola karena dapat salah, bias, mengganggu privasi, dan disalahgunakan.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10/12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777240" y="150876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Risiko utama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2048256"/>
            <a:ext cx="4754880" cy="22128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600" dirty="0">
                <a:solidFill>
                  <a:srgbClr val="F6F8FC"/>
                </a:solidFill>
              </a:rPr>
              <a:t>Bias dan diskriminasi
</a:t>
            </a:r>
            <a:endParaRPr lang="en-US" sz="1600" dirty="0"/>
          </a:p>
          <a:p>
            <a:r>
              <a:rPr lang="en-US" sz="1600" dirty="0">
                <a:solidFill>
                  <a:srgbClr val="F6F8FC"/>
                </a:solidFill>
              </a:rPr>
              <a:t>Halusinasi: jawaban salah tetapi meyakinkan
</a:t>
            </a:r>
            <a:endParaRPr lang="en-US" sz="1600" dirty="0"/>
          </a:p>
          <a:p>
            <a:r>
              <a:rPr lang="en-US" sz="1600" dirty="0">
                <a:solidFill>
                  <a:srgbClr val="F6F8FC"/>
                </a:solidFill>
              </a:rPr>
              <a:t>Privasi dan data pribadi
</a:t>
            </a:r>
            <a:endParaRPr lang="en-US" sz="1600" dirty="0"/>
          </a:p>
          <a:p>
            <a:r>
              <a:rPr lang="en-US" sz="1600" dirty="0">
                <a:solidFill>
                  <a:srgbClr val="F6F8FC"/>
                </a:solidFill>
              </a:rPr>
              <a:t>Deepfake, penipuan, dan manipulasi
</a:t>
            </a:r>
            <a:endParaRPr lang="en-US" sz="1600" dirty="0"/>
          </a:p>
          <a:p>
            <a:r>
              <a:rPr lang="en-US" sz="1600" dirty="0">
                <a:solidFill>
                  <a:srgbClr val="F6F8FC"/>
                </a:solidFill>
              </a:rPr>
              <a:t>Disrupsi pekerjaan dan ketimpangan digital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629400" y="150876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Jangkar etis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720840" y="2048256"/>
            <a:ext cx="4114800" cy="23591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640" dirty="0">
                <a:solidFill>
                  <a:srgbClr val="F6F8FC"/>
                </a:solidFill>
              </a:rPr>
              <a:t>Transparansi
</a:t>
            </a:r>
            <a:endParaRPr lang="en-US" sz="1640" dirty="0"/>
          </a:p>
          <a:p>
            <a:r>
              <a:rPr lang="en-US" sz="1640" dirty="0">
                <a:solidFill>
                  <a:srgbClr val="F6F8FC"/>
                </a:solidFill>
              </a:rPr>
              <a:t>Keadilan
</a:t>
            </a:r>
            <a:endParaRPr lang="en-US" sz="1640" dirty="0"/>
          </a:p>
          <a:p>
            <a:r>
              <a:rPr lang="en-US" sz="1640" dirty="0">
                <a:solidFill>
                  <a:srgbClr val="F6F8FC"/>
                </a:solidFill>
              </a:rPr>
              <a:t>Akuntabilitas
</a:t>
            </a:r>
            <a:endParaRPr lang="en-US" sz="1640" dirty="0"/>
          </a:p>
          <a:p>
            <a:r>
              <a:rPr lang="en-US" sz="1640" dirty="0">
                <a:solidFill>
                  <a:srgbClr val="F6F8FC"/>
                </a:solidFill>
              </a:rPr>
              <a:t>Privasi
</a:t>
            </a:r>
            <a:endParaRPr lang="en-US" sz="1640" dirty="0"/>
          </a:p>
          <a:p>
            <a:r>
              <a:rPr lang="en-US" sz="1640" dirty="0">
                <a:solidFill>
                  <a:srgbClr val="F6F8FC"/>
                </a:solidFill>
              </a:rPr>
              <a:t>Human oversight
</a:t>
            </a:r>
            <a:endParaRPr lang="en-US" sz="1640" dirty="0"/>
          </a:p>
          <a:p>
            <a:r>
              <a:rPr lang="en-US" sz="1640" dirty="0">
                <a:solidFill>
                  <a:srgbClr val="F6F8FC"/>
                </a:solidFill>
              </a:rPr>
              <a:t>Keberlanjutan</a:t>
            </a:r>
            <a:endParaRPr lang="en-US" sz="1640" dirty="0"/>
          </a:p>
        </p:txBody>
      </p:sp>
      <p:sp>
        <p:nvSpPr>
          <p:cNvPr id="12" name="Shape 10"/>
          <p:cNvSpPr/>
          <p:nvPr/>
        </p:nvSpPr>
        <p:spPr>
          <a:xfrm>
            <a:off x="5413829" y="5942076"/>
            <a:ext cx="1325880" cy="0"/>
          </a:xfrm>
          <a:prstGeom prst="line">
            <a:avLst/>
          </a:prstGeom>
          <a:noFill/>
          <a:ln w="27940">
            <a:solidFill>
              <a:srgbClr val="D6A84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88961" y="4844796"/>
            <a:ext cx="0" cy="1097280"/>
          </a:xfrm>
          <a:prstGeom prst="line">
            <a:avLst/>
          </a:prstGeom>
          <a:noFill/>
          <a:ln w="27940">
            <a:solidFill>
              <a:srgbClr val="D6A84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72809" y="4844796"/>
            <a:ext cx="2423160" cy="0"/>
          </a:xfrm>
          <a:prstGeom prst="line">
            <a:avLst/>
          </a:prstGeom>
          <a:noFill/>
          <a:ln w="19050">
            <a:solidFill>
              <a:srgbClr val="D6A8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231714" y="5138039"/>
            <a:ext cx="1325880" cy="457200"/>
          </a:xfrm>
          <a:prstGeom prst="rect">
            <a:avLst/>
          </a:prstGeom>
          <a:solidFill>
            <a:srgbClr val="E06A5F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6F8FC"/>
                </a:solidFill>
              </a:rPr>
              <a:t>Risiko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675120" y="5138039"/>
            <a:ext cx="1325880" cy="457200"/>
          </a:xfrm>
          <a:prstGeom prst="rect">
            <a:avLst/>
          </a:prstGeom>
          <a:solidFill>
            <a:srgbClr val="5AB78B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6F8FC"/>
                </a:solidFill>
              </a:rPr>
              <a:t>Etika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874520" y="6064758"/>
            <a:ext cx="8549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Teknologi cerdas memerlukan manusia yang lebih cerdas secara moral.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untuk Indonesia dan UMKM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Peluang AI perlu diarahkan pada kebutuhan lokal, pemerataan, dan peningkatan kapasitas manusia.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11/12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85800" y="1490472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Agenda pemanfaatan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2057400"/>
            <a:ext cx="2240280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6F8FC"/>
                </a:solidFill>
              </a:rPr>
              <a:t>UMKM digital</a:t>
            </a:r>
            <a:endParaRPr lang="en-US" sz="1380" dirty="0"/>
          </a:p>
        </p:txBody>
      </p:sp>
      <p:sp>
        <p:nvSpPr>
          <p:cNvPr id="10" name="Text 8"/>
          <p:cNvSpPr/>
          <p:nvPr/>
        </p:nvSpPr>
        <p:spPr>
          <a:xfrm>
            <a:off x="3337560" y="21031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F6F8FC"/>
                </a:solidFill>
              </a:rPr>
              <a:t>konten promosi, layanan pelanggan, analisis sederhana</a:t>
            </a:r>
            <a:endParaRPr lang="en-US" sz="1420" dirty="0"/>
          </a:p>
        </p:txBody>
      </p:sp>
      <p:sp>
        <p:nvSpPr>
          <p:cNvPr id="11" name="Text 9"/>
          <p:cNvSpPr/>
          <p:nvPr/>
        </p:nvSpPr>
        <p:spPr>
          <a:xfrm>
            <a:off x="868680" y="2862072"/>
            <a:ext cx="2240280" cy="475488"/>
          </a:xfrm>
          <a:prstGeom prst="rect">
            <a:avLst/>
          </a:prstGeom>
          <a:solidFill>
            <a:srgbClr val="0E4C86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6F8FC"/>
                </a:solidFill>
              </a:rPr>
              <a:t>Pendidikan</a:t>
            </a:r>
            <a:endParaRPr lang="en-US" sz="1380" dirty="0"/>
          </a:p>
        </p:txBody>
      </p:sp>
      <p:sp>
        <p:nvSpPr>
          <p:cNvPr id="12" name="Text 10"/>
          <p:cNvSpPr/>
          <p:nvPr/>
        </p:nvSpPr>
        <p:spPr>
          <a:xfrm>
            <a:off x="3337560" y="290779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F6F8FC"/>
                </a:solidFill>
              </a:rPr>
              <a:t>bahan ajar, tutor pendamping, literasi digital</a:t>
            </a:r>
            <a:endParaRPr lang="en-US" sz="1420" dirty="0"/>
          </a:p>
        </p:txBody>
      </p:sp>
      <p:sp>
        <p:nvSpPr>
          <p:cNvPr id="13" name="Text 11"/>
          <p:cNvSpPr/>
          <p:nvPr/>
        </p:nvSpPr>
        <p:spPr>
          <a:xfrm>
            <a:off x="868680" y="3666744"/>
            <a:ext cx="2240280" cy="475488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6F8FC"/>
                </a:solidFill>
              </a:rPr>
              <a:t>Pertanian &amp; kesehatan</a:t>
            </a:r>
            <a:endParaRPr lang="en-US" sz="1380" dirty="0"/>
          </a:p>
        </p:txBody>
      </p:sp>
      <p:sp>
        <p:nvSpPr>
          <p:cNvPr id="14" name="Text 12"/>
          <p:cNvSpPr/>
          <p:nvPr/>
        </p:nvSpPr>
        <p:spPr>
          <a:xfrm>
            <a:off x="3337560" y="3712464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F6F8FC"/>
                </a:solidFill>
              </a:rPr>
              <a:t>prediksi, deteksi dini, konsultasi berbasis data</a:t>
            </a:r>
            <a:endParaRPr lang="en-US" sz="1420" dirty="0"/>
          </a:p>
        </p:txBody>
      </p:sp>
      <p:sp>
        <p:nvSpPr>
          <p:cNvPr id="15" name="Text 13"/>
          <p:cNvSpPr/>
          <p:nvPr/>
        </p:nvSpPr>
        <p:spPr>
          <a:xfrm>
            <a:off x="868680" y="4471416"/>
            <a:ext cx="2240280" cy="475488"/>
          </a:xfrm>
          <a:prstGeom prst="rect">
            <a:avLst/>
          </a:prstGeom>
          <a:solidFill>
            <a:srgbClr val="0E4C86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6F8FC"/>
                </a:solidFill>
              </a:rPr>
              <a:t>Pemerintahan</a:t>
            </a:r>
            <a:endParaRPr lang="en-US" sz="1380" dirty="0"/>
          </a:p>
        </p:txBody>
      </p:sp>
      <p:sp>
        <p:nvSpPr>
          <p:cNvPr id="16" name="Text 14"/>
          <p:cNvSpPr/>
          <p:nvPr/>
        </p:nvSpPr>
        <p:spPr>
          <a:xfrm>
            <a:off x="3337560" y="451713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F6F8FC"/>
                </a:solidFill>
              </a:rPr>
              <a:t>layanan publik, pengaduan, perencanaan berbasis data</a:t>
            </a:r>
            <a:endParaRPr lang="en-US" sz="1420" dirty="0"/>
          </a:p>
        </p:txBody>
      </p:sp>
      <p:sp>
        <p:nvSpPr>
          <p:cNvPr id="17" name="Shape 15"/>
          <p:cNvSpPr/>
          <p:nvPr/>
        </p:nvSpPr>
        <p:spPr>
          <a:xfrm>
            <a:off x="8641080" y="2651760"/>
            <a:ext cx="1645920" cy="1645920"/>
          </a:xfrm>
          <a:prstGeom prst="ellipse">
            <a:avLst/>
          </a:prstGeom>
          <a:solidFill>
            <a:srgbClr val="D6A84A">
              <a:alpha val="97000"/>
            </a:srgbClr>
          </a:solidFill>
          <a:ln w="15240">
            <a:solidFill>
              <a:srgbClr val="F1D1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869680" y="30632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61B35"/>
                </a:solidFill>
              </a:rPr>
              <a:t>AI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61B35"/>
                </a:solidFill>
              </a:rPr>
              <a:t>Indonesia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9464040" y="3474720"/>
            <a:ext cx="0" cy="0"/>
          </a:xfrm>
          <a:prstGeom prst="line">
            <a:avLst/>
          </a:prstGeom>
          <a:noFill/>
          <a:ln w="10795">
            <a:solidFill>
              <a:srgbClr val="27A5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60920" y="1645920"/>
            <a:ext cx="1188720" cy="438912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6F8FC"/>
                </a:solidFill>
              </a:rPr>
              <a:t>Data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 flipV="1">
            <a:off x="9464040" y="2203704"/>
            <a:ext cx="1051560" cy="1229538"/>
          </a:xfrm>
          <a:prstGeom prst="line">
            <a:avLst/>
          </a:prstGeom>
          <a:noFill/>
          <a:ln w="10795">
            <a:solidFill>
              <a:srgbClr val="27A5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87000" y="1645920"/>
            <a:ext cx="1188720" cy="438912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6F8FC"/>
                </a:solidFill>
              </a:rPr>
              <a:t>Talenta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 flipH="1">
            <a:off x="8001000" y="3474720"/>
            <a:ext cx="1463040" cy="2121408"/>
          </a:xfrm>
          <a:prstGeom prst="line">
            <a:avLst/>
          </a:prstGeom>
          <a:noFill/>
          <a:ln w="10795">
            <a:solidFill>
              <a:srgbClr val="27A5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60920" y="5349240"/>
            <a:ext cx="1188720" cy="438912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6F8FC"/>
                </a:solidFill>
              </a:rPr>
              <a:t>Etika</a:t>
            </a:r>
            <a:endParaRPr lang="en-US" sz="1240" dirty="0"/>
          </a:p>
        </p:txBody>
      </p:sp>
      <p:sp>
        <p:nvSpPr>
          <p:cNvPr id="25" name="Shape 23"/>
          <p:cNvSpPr/>
          <p:nvPr/>
        </p:nvSpPr>
        <p:spPr>
          <a:xfrm>
            <a:off x="9464040" y="3474720"/>
            <a:ext cx="1417320" cy="2093976"/>
          </a:xfrm>
          <a:prstGeom prst="line">
            <a:avLst/>
          </a:prstGeom>
          <a:noFill/>
          <a:ln w="10795">
            <a:solidFill>
              <a:srgbClr val="27A5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287000" y="5349240"/>
            <a:ext cx="1188720" cy="438912"/>
          </a:xfrm>
          <a:prstGeom prst="rect">
            <a:avLst/>
          </a:prstGeom>
          <a:solidFill>
            <a:srgbClr val="163A62">
              <a:alpha val="96000"/>
            </a:srgbClr>
          </a:solidFill>
          <a:ln w="13970">
            <a:solidFill>
              <a:srgbClr val="D6A8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6F8FC"/>
                </a:solidFill>
              </a:rPr>
              <a:t>Infrastruktur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914400" y="6126480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B9C5D6"/>
                </a:solidFill>
              </a:rPr>
              <a:t>Kunci: jangan hanya menjadi pengguna AI, tetapi pembentuk ekosistem AI yang inklusif dan bertanggung jawab.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6A84A"/>
          </a:solidFill>
          <a:ln w="12700">
            <a:solidFill>
              <a:srgbClr val="D6A84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8778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Prinsip Praktis dan Penutup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950976"/>
            <a:ext cx="196596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1498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B9C5D6"/>
                </a:solidFill>
              </a:rPr>
              <a:t>AI adalah alat bantu yang kuat; manusia tetap memegang akal budi, etika, dan tanggung jawab akhir.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02920" y="65471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A9BC"/>
                </a:solidFill>
              </a:rPr>
              <a:t>Pengenalan tentang AI • Rudy C Tarumingkeng • 12/12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731520" y="14173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Gunakan AI dengan bijak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68680" y="1965960"/>
            <a:ext cx="5806440" cy="2560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580" dirty="0">
                <a:solidFill>
                  <a:srgbClr val="F6F8FC"/>
                </a:solidFill>
              </a:rPr>
              <a:t>Gunakan sebagai asisten, bukan pengganti pikiran
</a:t>
            </a:r>
            <a:endParaRPr lang="en-US" sz="1580" dirty="0"/>
          </a:p>
          <a:p>
            <a:r>
              <a:rPr lang="en-US" sz="1580" dirty="0">
                <a:solidFill>
                  <a:srgbClr val="F6F8FC"/>
                </a:solidFill>
              </a:rPr>
              <a:t>Lindungi data pribadi dan rahasia organisasi
</a:t>
            </a:r>
            <a:endParaRPr lang="en-US" sz="1580" dirty="0"/>
          </a:p>
          <a:p>
            <a:r>
              <a:rPr lang="en-US" sz="1580" dirty="0">
                <a:solidFill>
                  <a:srgbClr val="F6F8FC"/>
                </a:solidFill>
              </a:rPr>
              <a:t>Verifikasi informasi penting dengan sumber tepercaya
</a:t>
            </a:r>
            <a:endParaRPr lang="en-US" sz="1580" dirty="0"/>
          </a:p>
          <a:p>
            <a:r>
              <a:rPr lang="en-US" sz="1580" dirty="0">
                <a:solidFill>
                  <a:srgbClr val="F6F8FC"/>
                </a:solidFill>
              </a:rPr>
              <a:t>Jelaskan penggunaan AI dalam konteks akademik/profesional
</a:t>
            </a:r>
            <a:endParaRPr lang="en-US" sz="1580" dirty="0"/>
          </a:p>
          <a:p>
            <a:r>
              <a:rPr lang="en-US" sz="1580" dirty="0">
                <a:solidFill>
                  <a:srgbClr val="F6F8FC"/>
                </a:solidFill>
              </a:rPr>
              <a:t>Bangun keterampilan manusia: empati, integritas, kreativitas, penalaran</a:t>
            </a:r>
            <a:endParaRPr lang="en-US" sz="1580" dirty="0"/>
          </a:p>
        </p:txBody>
      </p:sp>
      <p:sp>
        <p:nvSpPr>
          <p:cNvPr id="10" name="Text 8"/>
          <p:cNvSpPr/>
          <p:nvPr/>
        </p:nvSpPr>
        <p:spPr>
          <a:xfrm>
            <a:off x="6995160" y="141732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1D1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Kesimpulan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6995160" y="1938528"/>
            <a:ext cx="4343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6F8FC"/>
                </a:solidFill>
              </a:rPr>
              <a:t>Masa depan AI yang baik bukan hanya masa depan teknologi yang canggih, melainkan masa depan manusia yang lebih bijak dalam menggunakan teknologi.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995160" y="3429000"/>
            <a:ext cx="2743200" cy="0"/>
          </a:xfrm>
          <a:prstGeom prst="line">
            <a:avLst/>
          </a:prstGeom>
          <a:noFill/>
          <a:ln w="15240">
            <a:solidFill>
              <a:srgbClr val="D6A8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035800" y="4397756"/>
            <a:ext cx="43891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B9C5D6"/>
                </a:solidFill>
              </a:rPr>
              <a:t>Referensi utama: OECD AI Principles; UNESCO Recommendation on the Ethics of AI; NIST AI Risk Management Framework; Stanford AI Index; Strategi Nasional KA Indonesia 2020–2045.</a:t>
            </a:r>
            <a:endParaRPr lang="en-US" sz="11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1012</Words>
  <Application>Microsoft Office PowerPoint</Application>
  <PresentationFormat>Widescreen</PresentationFormat>
  <Paragraphs>177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RudyCT Academic Series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tentang AI (Artificial Intelligence)</dc:title>
  <dc:subject>Pengenalan tentang AI untuk umum</dc:subject>
  <dc:creator>Rudy C Tarumingkeng</dc:creator>
  <cp:lastModifiedBy>Rudy Tarumingkeng</cp:lastModifiedBy>
  <cp:revision>2</cp:revision>
  <dcterms:created xsi:type="dcterms:W3CDTF">2026-05-04T14:33:34Z</dcterms:created>
  <dcterms:modified xsi:type="dcterms:W3CDTF">2026-05-07T05:04:30Z</dcterms:modified>
</cp:coreProperties>
</file>