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Organizational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76656" y="239572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7F7F2"/>
                </a:solidFill>
              </a:rPr>
              <a:t>Oleh: Rudy C Tarumingkeng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85800" y="2816352"/>
            <a:ext cx="493776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3136392"/>
            <a:ext cx="53949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B9C7D9"/>
                </a:solidFill>
              </a:rPr>
              <a:t>Pembelajaran organisasi sebagai fondasi adaptasi, inovasi, dan keunggulan berkelanjutan.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85800" y="59618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D58A"/>
                </a:solidFill>
              </a:rPr>
              <a:t>10-slide lecture deck</a:t>
            </a:r>
            <a:endParaRPr lang="en-US" sz="1300" dirty="0"/>
          </a:p>
        </p:txBody>
      </p:sp>
      <p:pic>
        <p:nvPicPr>
          <p:cNvPr id="7" name="Image 0" descr="/mnt/data/organizational_learning_knowledge_in_mo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9168" y="256032"/>
            <a:ext cx="4526280" cy="640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059168" y="256032"/>
            <a:ext cx="4526280" cy="6400800"/>
          </a:xfrm>
          <a:prstGeom prst="rect">
            <a:avLst/>
          </a:prstGeom>
          <a:solidFill>
            <a:srgbClr val="000000">
              <a:alpha val="0"/>
            </a:srgbClr>
          </a:solidFill>
          <a:ln w="13970">
            <a:solidFill>
              <a:srgbClr val="D9A441">
                <a:alpha val="88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Inti Konsep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Organisasi belajar ketika pengetahuan mengubah tindakan dan kinerja.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hub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1792" y="1353312"/>
            <a:ext cx="7178040" cy="1051560"/>
          </a:xfrm>
          <a:prstGeom prst="roundRect">
            <a:avLst>
              <a:gd name="adj" fmla="val 6087"/>
            </a:avLst>
          </a:prstGeom>
          <a:solidFill>
            <a:srgbClr val="102B4C"/>
          </a:solidFill>
          <a:ln w="10160">
            <a:solidFill>
              <a:srgbClr val="5EC7E6">
                <a:alpha val="8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86384" y="1463040"/>
            <a:ext cx="684885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i="1" dirty="0">
                <a:solidFill>
                  <a:srgbClr val="F2D58A"/>
                </a:solidFill>
              </a:rPr>
              <a:t>Organizational Learning adalah proses kolektif untuk memperoleh, menafsirkan, membagikan, menyimpan, dan menggunakan pengetahuan demi perbaikan organisasi.</a:t>
            </a:r>
            <a:endParaRPr lang="en-US" sz="1530" dirty="0"/>
          </a:p>
        </p:txBody>
      </p:sp>
      <p:sp>
        <p:nvSpPr>
          <p:cNvPr id="9" name="Text 6"/>
          <p:cNvSpPr/>
          <p:nvPr/>
        </p:nvSpPr>
        <p:spPr>
          <a:xfrm>
            <a:off x="713232" y="2697480"/>
            <a:ext cx="690372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7F7F2"/>
                </a:solidFill>
              </a:rPr>
              <a:t>• Bukan sekadar pelatihan individual; ini perubahan kapasitas organisasi.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7F7F2"/>
                </a:solidFill>
              </a:rPr>
              <a:t>• Belajar terjadi melalui pengalaman, data, dialog, refleksi, eksperimen, dan sistem.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7F7F2"/>
                </a:solidFill>
              </a:rPr>
              <a:t>• Hasil akhirnya adalah keputusan yang lebih baik, inovasi, adaptasi, dan mutu kinerja.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Mengapa Penting?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Di era digital dan VUCA, organisasi harus belajar lebih cepat daripada perubahan lingkungan.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left_team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1417320"/>
            <a:ext cx="3246120" cy="502920"/>
          </a:xfrm>
          <a:prstGeom prst="roundRect">
            <a:avLst>
              <a:gd name="adj" fmla="val 14545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490472"/>
            <a:ext cx="3026664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7F7F2"/>
                </a:solidFill>
              </a:rPr>
              <a:t>Adaptasi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49808" y="2039112"/>
            <a:ext cx="30632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Membaca perubahan pasar, teknologi, regulasi, dan perilaku pelanggan.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61688" y="1417320"/>
            <a:ext cx="3246120" cy="502920"/>
          </a:xfrm>
          <a:prstGeom prst="roundRect">
            <a:avLst>
              <a:gd name="adj" fmla="val 14545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71416" y="1490472"/>
            <a:ext cx="3026664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7F7F2"/>
                </a:solidFill>
              </a:rPr>
              <a:t>Inovasi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453128" y="2039112"/>
            <a:ext cx="30632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Mengubah pengalaman dan data menjadi produk, layanan, dan proses baru.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58368" y="3017520"/>
            <a:ext cx="3246120" cy="502920"/>
          </a:xfrm>
          <a:prstGeom prst="roundRect">
            <a:avLst>
              <a:gd name="adj" fmla="val 14545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8096" y="3090672"/>
            <a:ext cx="3026664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7F7F2"/>
                </a:solidFill>
              </a:rPr>
              <a:t>Daya tahan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49808" y="3639312"/>
            <a:ext cx="30632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Mengurangi risiko pengulangan kesalahan dan memperkuat respon krisis.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61688" y="3017520"/>
            <a:ext cx="3246120" cy="502920"/>
          </a:xfrm>
          <a:prstGeom prst="roundRect">
            <a:avLst>
              <a:gd name="adj" fmla="val 14545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71416" y="3090672"/>
            <a:ext cx="3026664" cy="356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7F7F2"/>
                </a:solidFill>
              </a:rPr>
              <a:t>Keunggulan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453128" y="3639312"/>
            <a:ext cx="30632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Kapabilitas belajar sulit ditiru karena tertanam dalam budaya dan sistem.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Proses Pembelajaran Organisasi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Dari informasi menuju tindakan yang terlembagakan.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bottom_flow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207008" y="2880360"/>
            <a:ext cx="850392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2779776" y="2880360"/>
            <a:ext cx="850392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4352544" y="2880360"/>
            <a:ext cx="850392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5925312" y="2880360"/>
            <a:ext cx="850392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685800" y="2359152"/>
            <a:ext cx="1042416" cy="1042416"/>
          </a:xfrm>
          <a:prstGeom prst="ellipse">
            <a:avLst/>
          </a:prstGeom>
          <a:solidFill>
            <a:srgbClr val="0C2A4A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2688" y="256946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94360" y="3538728"/>
            <a:ext cx="1225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Akuisisi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621792" y="3822192"/>
            <a:ext cx="1170432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B9C7D9"/>
                </a:solidFill>
              </a:rPr>
              <a:t>data &amp; pengalaman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2258568" y="2359152"/>
            <a:ext cx="1042416" cy="1042416"/>
          </a:xfrm>
          <a:prstGeom prst="ellipse">
            <a:avLst/>
          </a:prstGeom>
          <a:solidFill>
            <a:srgbClr val="0C2A4A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505456" y="256946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2167128" y="3538728"/>
            <a:ext cx="1225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Kreasi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2194560" y="3822192"/>
            <a:ext cx="1170432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B9C7D9"/>
                </a:solidFill>
              </a:rPr>
              <a:t>pengetahuan baru</a:t>
            </a:r>
            <a:endParaRPr lang="en-US" sz="960" dirty="0"/>
          </a:p>
        </p:txBody>
      </p:sp>
      <p:sp>
        <p:nvSpPr>
          <p:cNvPr id="19" name="Shape 16"/>
          <p:cNvSpPr/>
          <p:nvPr/>
        </p:nvSpPr>
        <p:spPr>
          <a:xfrm>
            <a:off x="3831336" y="2359152"/>
            <a:ext cx="1042416" cy="1042416"/>
          </a:xfrm>
          <a:prstGeom prst="ellipse">
            <a:avLst/>
          </a:prstGeom>
          <a:solidFill>
            <a:srgbClr val="0C2A4A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078224" y="256946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3739896" y="3538728"/>
            <a:ext cx="1225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Sharing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3767328" y="3822192"/>
            <a:ext cx="1170432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B9C7D9"/>
                </a:solidFill>
              </a:rPr>
              <a:t>lintas tim</a:t>
            </a:r>
            <a:endParaRPr lang="en-US" sz="960" dirty="0"/>
          </a:p>
        </p:txBody>
      </p:sp>
      <p:sp>
        <p:nvSpPr>
          <p:cNvPr id="23" name="Shape 20"/>
          <p:cNvSpPr/>
          <p:nvPr/>
        </p:nvSpPr>
        <p:spPr>
          <a:xfrm>
            <a:off x="5404104" y="2359152"/>
            <a:ext cx="1042416" cy="1042416"/>
          </a:xfrm>
          <a:prstGeom prst="ellipse">
            <a:avLst/>
          </a:prstGeom>
          <a:solidFill>
            <a:srgbClr val="0C2A4A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650992" y="256946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5312664" y="3538728"/>
            <a:ext cx="1225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Retensi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5340096" y="3822192"/>
            <a:ext cx="1170432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B9C7D9"/>
                </a:solidFill>
              </a:rPr>
              <a:t>sistem &amp; SOP</a:t>
            </a:r>
            <a:endParaRPr lang="en-US" sz="960" dirty="0"/>
          </a:p>
        </p:txBody>
      </p:sp>
      <p:sp>
        <p:nvSpPr>
          <p:cNvPr id="27" name="Shape 24"/>
          <p:cNvSpPr/>
          <p:nvPr/>
        </p:nvSpPr>
        <p:spPr>
          <a:xfrm>
            <a:off x="6976872" y="2359152"/>
            <a:ext cx="1042416" cy="1042416"/>
          </a:xfrm>
          <a:prstGeom prst="ellipse">
            <a:avLst/>
          </a:prstGeom>
          <a:solidFill>
            <a:srgbClr val="0C2A4A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223760" y="256946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6885432" y="3538728"/>
            <a:ext cx="1225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Aplikasi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6912864" y="3822192"/>
            <a:ext cx="1170432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B9C7D9"/>
                </a:solidFill>
              </a:rPr>
              <a:t>perubahan kerja</a:t>
            </a:r>
            <a:endParaRPr lang="en-US" sz="960" dirty="0"/>
          </a:p>
        </p:txBody>
      </p:sp>
      <p:sp>
        <p:nvSpPr>
          <p:cNvPr id="31" name="Shape 28"/>
          <p:cNvSpPr/>
          <p:nvPr/>
        </p:nvSpPr>
        <p:spPr>
          <a:xfrm>
            <a:off x="731520" y="5074920"/>
            <a:ext cx="7132320" cy="731520"/>
          </a:xfrm>
          <a:prstGeom prst="roundRect">
            <a:avLst>
              <a:gd name="adj" fmla="val 8750"/>
            </a:avLst>
          </a:prstGeom>
          <a:solidFill>
            <a:srgbClr val="102B4C"/>
          </a:solidFill>
          <a:ln w="10160">
            <a:solidFill>
              <a:srgbClr val="5EC7E6">
                <a:alpha val="8000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96112" y="5184648"/>
            <a:ext cx="6803136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i="1" dirty="0">
                <a:solidFill>
                  <a:srgbClr val="F2D58A"/>
                </a:solidFill>
              </a:rPr>
              <a:t>Prinsip kunci: informasi menjadi pembelajaran hanya jika mengubah keputusan, prosedur, budaya, atau perilaku kerja.</a:t>
            </a:r>
            <a:endParaRPr lang="en-US" sz="1530" dirty="0"/>
          </a:p>
        </p:txBody>
      </p:sp>
      <p:sp>
        <p:nvSpPr>
          <p:cNvPr id="33" name="Shape 30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Tingkat Pembelajaran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Pembelajaran bergerak dari individu ke tim, organisasi, dan ekosistem.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right_team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417320"/>
            <a:ext cx="6903720" cy="676656"/>
          </a:xfrm>
          <a:prstGeom prst="roundRect">
            <a:avLst>
              <a:gd name="adj" fmla="val 10811"/>
            </a:avLst>
          </a:prstGeom>
          <a:solidFill>
            <a:srgbClr val="102B4C"/>
          </a:solidFill>
          <a:ln w="10160">
            <a:solidFill>
              <a:srgbClr val="D9A441">
                <a:alpha val="7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1545336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2D58A"/>
                </a:solidFill>
              </a:rPr>
              <a:t>Individu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154680" y="1536192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7F7F2"/>
                </a:solidFill>
              </a:rPr>
              <a:t>kompetensi, mindset, refleksi personal</a:t>
            </a:r>
            <a:endParaRPr lang="en-US" sz="1320" dirty="0"/>
          </a:p>
        </p:txBody>
      </p:sp>
      <p:sp>
        <p:nvSpPr>
          <p:cNvPr id="10" name="Shape 7"/>
          <p:cNvSpPr/>
          <p:nvPr/>
        </p:nvSpPr>
        <p:spPr>
          <a:xfrm>
            <a:off x="777240" y="2468880"/>
            <a:ext cx="6903720" cy="676656"/>
          </a:xfrm>
          <a:prstGeom prst="roundRect">
            <a:avLst>
              <a:gd name="adj" fmla="val 10811"/>
            </a:avLst>
          </a:prstGeom>
          <a:solidFill>
            <a:srgbClr val="0C2A4A"/>
          </a:solidFill>
          <a:ln w="10160">
            <a:solidFill>
              <a:srgbClr val="D9A441">
                <a:alpha val="7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2596896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2D58A"/>
                </a:solidFill>
              </a:rPr>
              <a:t>Tim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154680" y="2587752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7F7F2"/>
                </a:solidFill>
              </a:rPr>
              <a:t>dialog, kolaborasi, pemecahan masalah bersama</a:t>
            </a:r>
            <a:endParaRPr lang="en-US" sz="1320" dirty="0"/>
          </a:p>
        </p:txBody>
      </p:sp>
      <p:sp>
        <p:nvSpPr>
          <p:cNvPr id="13" name="Shape 10"/>
          <p:cNvSpPr/>
          <p:nvPr/>
        </p:nvSpPr>
        <p:spPr>
          <a:xfrm>
            <a:off x="777240" y="3520440"/>
            <a:ext cx="6903720" cy="676656"/>
          </a:xfrm>
          <a:prstGeom prst="roundRect">
            <a:avLst>
              <a:gd name="adj" fmla="val 10811"/>
            </a:avLst>
          </a:prstGeom>
          <a:solidFill>
            <a:srgbClr val="102B4C"/>
          </a:solidFill>
          <a:ln w="10160">
            <a:solidFill>
              <a:srgbClr val="D9A441">
                <a:alpha val="75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0120" y="3648456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2D58A"/>
                </a:solidFill>
              </a:rPr>
              <a:t>Organisasi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154680" y="3639312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7F7F2"/>
                </a:solidFill>
              </a:rPr>
              <a:t>SOP, sistem, budaya, strategi, memori institusional</a:t>
            </a:r>
            <a:endParaRPr lang="en-US" sz="1320" dirty="0"/>
          </a:p>
        </p:txBody>
      </p:sp>
      <p:sp>
        <p:nvSpPr>
          <p:cNvPr id="16" name="Shape 13"/>
          <p:cNvSpPr/>
          <p:nvPr/>
        </p:nvSpPr>
        <p:spPr>
          <a:xfrm>
            <a:off x="777240" y="4572000"/>
            <a:ext cx="6903720" cy="676656"/>
          </a:xfrm>
          <a:prstGeom prst="roundRect">
            <a:avLst>
              <a:gd name="adj" fmla="val 10811"/>
            </a:avLst>
          </a:prstGeom>
          <a:solidFill>
            <a:srgbClr val="0C2A4A"/>
          </a:solidFill>
          <a:ln w="10160">
            <a:solidFill>
              <a:srgbClr val="D9A441">
                <a:alpha val="75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60120" y="4700016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2D58A"/>
                </a:solidFill>
              </a:rPr>
              <a:t>Antarorganisasi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3154680" y="4690872"/>
            <a:ext cx="4069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7F7F2"/>
                </a:solidFill>
              </a:rPr>
              <a:t>benchmarking, kemitraan, jejaring, ekosistem inovasi</a:t>
            </a:r>
            <a:endParaRPr lang="en-US" sz="1320" dirty="0"/>
          </a:p>
        </p:txBody>
      </p:sp>
      <p:sp>
        <p:nvSpPr>
          <p:cNvPr id="19" name="Shape 16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Single-Loop, Double-Loop, Deutero-Learning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Argyris &amp; Schön: kedalaman belajar menentukan kualitas perubahan.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hub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371600"/>
            <a:ext cx="2240280" cy="548640"/>
          </a:xfrm>
          <a:prstGeom prst="roundRect">
            <a:avLst>
              <a:gd name="adj" fmla="val 13333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95528" y="1444752"/>
            <a:ext cx="2020824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F7F7F2"/>
                </a:solidFill>
              </a:rPr>
              <a:t>Single-Loop</a:t>
            </a:r>
            <a:endParaRPr lang="en-US" sz="1420" dirty="0"/>
          </a:p>
        </p:txBody>
      </p:sp>
      <p:sp>
        <p:nvSpPr>
          <p:cNvPr id="9" name="Text 6"/>
          <p:cNvSpPr/>
          <p:nvPr/>
        </p:nvSpPr>
        <p:spPr>
          <a:xfrm>
            <a:off x="795528" y="2103120"/>
            <a:ext cx="20574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F7F7F2"/>
                </a:solidFill>
              </a:rPr>
              <a:t>Memperbaiki tindakan tanpa mempertanyakan asumsi dasar.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68680" y="3246120"/>
            <a:ext cx="1828800" cy="0"/>
          </a:xfrm>
          <a:prstGeom prst="line">
            <a:avLst/>
          </a:prstGeom>
          <a:noFill/>
          <a:ln w="12700">
            <a:solidFill>
              <a:srgbClr val="5EC7E6">
                <a:alpha val="8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95528" y="3456432"/>
            <a:ext cx="20574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B9C7D9"/>
                </a:solidFill>
              </a:rPr>
              <a:t>Contoh: penjualan turun → tambah promosi.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246120" y="1371600"/>
            <a:ext cx="2240280" cy="548640"/>
          </a:xfrm>
          <a:prstGeom prst="roundRect">
            <a:avLst>
              <a:gd name="adj" fmla="val 13333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55848" y="1444752"/>
            <a:ext cx="2020824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F7F7F2"/>
                </a:solidFill>
              </a:rPr>
              <a:t>Double-Loop</a:t>
            </a:r>
            <a:endParaRPr lang="en-US" sz="1420" dirty="0"/>
          </a:p>
        </p:txBody>
      </p:sp>
      <p:sp>
        <p:nvSpPr>
          <p:cNvPr id="14" name="Text 11"/>
          <p:cNvSpPr/>
          <p:nvPr/>
        </p:nvSpPr>
        <p:spPr>
          <a:xfrm>
            <a:off x="3355848" y="2103120"/>
            <a:ext cx="20574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F7F7F2"/>
                </a:solidFill>
              </a:rPr>
              <a:t>Mempertanyakan model mental, kebijakan, dan nilai yang mendasari tindakan.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429000" y="3246120"/>
            <a:ext cx="1828800" cy="0"/>
          </a:xfrm>
          <a:prstGeom prst="line">
            <a:avLst/>
          </a:prstGeom>
          <a:noFill/>
          <a:ln w="12700">
            <a:solidFill>
              <a:srgbClr val="5EC7E6">
                <a:alpha val="8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355848" y="3456432"/>
            <a:ext cx="20574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B9C7D9"/>
                </a:solidFill>
              </a:rPr>
              <a:t>Contoh: apakah produk masih relevan?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806440" y="1371600"/>
            <a:ext cx="2240280" cy="548640"/>
          </a:xfrm>
          <a:prstGeom prst="roundRect">
            <a:avLst>
              <a:gd name="adj" fmla="val 13333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16168" y="1444752"/>
            <a:ext cx="2020824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F7F7F2"/>
                </a:solidFill>
              </a:rPr>
              <a:t>Deutero-Learning</a:t>
            </a:r>
            <a:endParaRPr lang="en-US" sz="1420" dirty="0"/>
          </a:p>
        </p:txBody>
      </p:sp>
      <p:sp>
        <p:nvSpPr>
          <p:cNvPr id="19" name="Text 16"/>
          <p:cNvSpPr/>
          <p:nvPr/>
        </p:nvSpPr>
        <p:spPr>
          <a:xfrm>
            <a:off x="5916168" y="2103120"/>
            <a:ext cx="20574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F7F7F2"/>
                </a:solidFill>
              </a:rPr>
              <a:t>Belajar tentang bagaimana organisasi belajar.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989320" y="3246120"/>
            <a:ext cx="1828800" cy="0"/>
          </a:xfrm>
          <a:prstGeom prst="line">
            <a:avLst/>
          </a:prstGeom>
          <a:noFill/>
          <a:ln w="12700">
            <a:solidFill>
              <a:srgbClr val="5EC7E6">
                <a:alpha val="8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16168" y="3456432"/>
            <a:ext cx="20574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B9C7D9"/>
                </a:solidFill>
              </a:rPr>
              <a:t>Contoh: apakah mekanisme evaluasi benar-benar jujur?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Organization: Lima Disiplin Senge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Organisasi pembelajar dibangun melalui disiplin individu, tim, dan sistem.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books_head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438144" y="2496312"/>
            <a:ext cx="1316736" cy="1316736"/>
          </a:xfrm>
          <a:prstGeom prst="ellipse">
            <a:avLst/>
          </a:prstGeom>
          <a:solidFill>
            <a:srgbClr val="102B4C"/>
          </a:solidFill>
          <a:ln w="15240">
            <a:solidFill>
              <a:srgbClr val="D9A44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566160" y="2880360"/>
            <a:ext cx="10607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Systems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F2D58A"/>
                </a:solidFill>
              </a:rPr>
              <a:t>Thinking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691640" y="1508760"/>
            <a:ext cx="1353312" cy="804672"/>
          </a:xfrm>
          <a:prstGeom prst="roundRect">
            <a:avLst>
              <a:gd name="adj" fmla="val 9091"/>
            </a:avLst>
          </a:prstGeom>
          <a:solidFill>
            <a:srgbClr val="0C2A4A"/>
          </a:solidFill>
          <a:ln w="1270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783080" y="1673352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Personal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Mastery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382512" y="1508760"/>
            <a:ext cx="1353312" cy="804672"/>
          </a:xfrm>
          <a:prstGeom prst="roundRect">
            <a:avLst>
              <a:gd name="adj" fmla="val 9091"/>
            </a:avLst>
          </a:prstGeom>
          <a:solidFill>
            <a:srgbClr val="0C2A4A"/>
          </a:solidFill>
          <a:ln w="1270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73952" y="1673352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Mental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Models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1691640" y="4617720"/>
            <a:ext cx="1353312" cy="804672"/>
          </a:xfrm>
          <a:prstGeom prst="roundRect">
            <a:avLst>
              <a:gd name="adj" fmla="val 9091"/>
            </a:avLst>
          </a:prstGeom>
          <a:solidFill>
            <a:srgbClr val="0C2A4A"/>
          </a:solidFill>
          <a:ln w="1270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783080" y="4782312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Shared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Vision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382512" y="4617720"/>
            <a:ext cx="1353312" cy="804672"/>
          </a:xfrm>
          <a:prstGeom prst="roundRect">
            <a:avLst>
              <a:gd name="adj" fmla="val 9091"/>
            </a:avLst>
          </a:prstGeom>
          <a:solidFill>
            <a:srgbClr val="0C2A4A"/>
          </a:solidFill>
          <a:ln w="1270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73952" y="4782312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Team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7F7F2"/>
                </a:solidFill>
              </a:rPr>
              <a:t>Learning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1325880" y="5577840"/>
            <a:ext cx="6400800" cy="658368"/>
          </a:xfrm>
          <a:prstGeom prst="roundRect">
            <a:avLst>
              <a:gd name="adj" fmla="val 9722"/>
            </a:avLst>
          </a:prstGeom>
          <a:solidFill>
            <a:srgbClr val="102B4C"/>
          </a:solidFill>
          <a:ln w="10160">
            <a:solidFill>
              <a:srgbClr val="5EC7E6">
                <a:alpha val="8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490472" y="5687568"/>
            <a:ext cx="6071616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i="1" dirty="0">
                <a:solidFill>
                  <a:srgbClr val="F2D58A"/>
                </a:solidFill>
              </a:rPr>
              <a:t>Systems thinking menjadi disiplin integratif: organisasi belajar melihat hubungan, pola, umpan balik, dan konsekuensi jangka panjang.</a:t>
            </a:r>
            <a:endParaRPr lang="en-US" sz="1530" dirty="0"/>
          </a:p>
        </p:txBody>
      </p:sp>
      <p:sp>
        <p:nvSpPr>
          <p:cNvPr id="19" name="Shape 16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Management &amp; SECI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Pembelajaran membutuhkan pengelolaan pengetahuan tacit dan explicit.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books_head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417320"/>
            <a:ext cx="3017520" cy="868680"/>
          </a:xfrm>
          <a:prstGeom prst="roundRect">
            <a:avLst>
              <a:gd name="adj" fmla="val 8421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490472"/>
            <a:ext cx="2798064" cy="7223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7F2"/>
                </a:solidFill>
              </a:rPr>
              <a:t>Tacit Knowledge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7F7F2"/>
                </a:solidFill>
              </a:rPr>
              <a:t>Intuisi, pengalaman, keahlian lapangan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617720" y="1417320"/>
            <a:ext cx="3017520" cy="868680"/>
          </a:xfrm>
          <a:prstGeom prst="roundRect">
            <a:avLst>
              <a:gd name="adj" fmla="val 8421"/>
            </a:avLst>
          </a:prstGeom>
          <a:solidFill>
            <a:srgbClr val="0C2A4A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27448" y="1490472"/>
            <a:ext cx="2798064" cy="7223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7F2"/>
                </a:solidFill>
              </a:rPr>
              <a:t>Explicit Knowledge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7F7F2"/>
                </a:solidFill>
              </a:rPr>
              <a:t>SOP, manual, laporan, modul, database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813048" y="1847088"/>
            <a:ext cx="713232" cy="0"/>
          </a:xfrm>
          <a:prstGeom prst="line">
            <a:avLst/>
          </a:prstGeom>
          <a:noFill/>
          <a:ln w="1651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868680" y="2880360"/>
            <a:ext cx="2926080" cy="658368"/>
          </a:xfrm>
          <a:prstGeom prst="roundRect">
            <a:avLst>
              <a:gd name="adj" fmla="val 11111"/>
            </a:avLst>
          </a:prstGeom>
          <a:solidFill>
            <a:srgbClr val="0B2A4B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78408" y="2953512"/>
            <a:ext cx="270662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Socialization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Tacit → Tacit</a:t>
            </a:r>
            <a:endParaRPr lang="en-US" sz="1320" dirty="0"/>
          </a:p>
        </p:txBody>
      </p:sp>
      <p:sp>
        <p:nvSpPr>
          <p:cNvPr id="14" name="Shape 11"/>
          <p:cNvSpPr/>
          <p:nvPr/>
        </p:nvSpPr>
        <p:spPr>
          <a:xfrm>
            <a:off x="4480560" y="2880360"/>
            <a:ext cx="2926080" cy="658368"/>
          </a:xfrm>
          <a:prstGeom prst="roundRect">
            <a:avLst>
              <a:gd name="adj" fmla="val 11111"/>
            </a:avLst>
          </a:prstGeom>
          <a:solidFill>
            <a:srgbClr val="102B4C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90288" y="2953512"/>
            <a:ext cx="270662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Externalization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Tacit → Explicit</a:t>
            </a:r>
            <a:endParaRPr lang="en-US" sz="1320" dirty="0"/>
          </a:p>
        </p:txBody>
      </p:sp>
      <p:sp>
        <p:nvSpPr>
          <p:cNvPr id="16" name="Shape 13"/>
          <p:cNvSpPr/>
          <p:nvPr/>
        </p:nvSpPr>
        <p:spPr>
          <a:xfrm>
            <a:off x="868680" y="3977640"/>
            <a:ext cx="2926080" cy="658368"/>
          </a:xfrm>
          <a:prstGeom prst="roundRect">
            <a:avLst>
              <a:gd name="adj" fmla="val 11111"/>
            </a:avLst>
          </a:prstGeom>
          <a:solidFill>
            <a:srgbClr val="0B2A4B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78408" y="4050792"/>
            <a:ext cx="270662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Combination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Explicit → Explicit</a:t>
            </a:r>
            <a:endParaRPr lang="en-US" sz="1320" dirty="0"/>
          </a:p>
        </p:txBody>
      </p:sp>
      <p:sp>
        <p:nvSpPr>
          <p:cNvPr id="18" name="Shape 15"/>
          <p:cNvSpPr/>
          <p:nvPr/>
        </p:nvSpPr>
        <p:spPr>
          <a:xfrm>
            <a:off x="4480560" y="3977640"/>
            <a:ext cx="2926080" cy="658368"/>
          </a:xfrm>
          <a:prstGeom prst="roundRect">
            <a:avLst>
              <a:gd name="adj" fmla="val 11111"/>
            </a:avLst>
          </a:prstGeom>
          <a:solidFill>
            <a:srgbClr val="102B4C"/>
          </a:solidFill>
          <a:ln w="10160">
            <a:solidFill>
              <a:srgbClr val="D9A441">
                <a:alpha val="9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90288" y="4050792"/>
            <a:ext cx="270662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Internalization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F7F7F2"/>
                </a:solidFill>
              </a:rPr>
              <a:t>Explicit → Tacit</a:t>
            </a:r>
            <a:endParaRPr lang="en-US" sz="1320" dirty="0"/>
          </a:p>
        </p:txBody>
      </p:sp>
      <p:sp>
        <p:nvSpPr>
          <p:cNvPr id="20" name="Shape 17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Hambatan dan Enabler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Belajar organisasi membutuhkan budaya yang aman, terbuka, dan berbasis bukti.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left_team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135331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Hambatan umum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77240" y="1828800"/>
            <a:ext cx="338328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Budaya menyalahkan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Silo antarunit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Birokrasi yang kaku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Keberhasilan masa lalu yang membutakan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Data melimpah tanpa interpretasi</a:t>
            </a:r>
            <a:endParaRPr lang="en-US" sz="1360" dirty="0"/>
          </a:p>
        </p:txBody>
      </p:sp>
      <p:sp>
        <p:nvSpPr>
          <p:cNvPr id="9" name="Text 6"/>
          <p:cNvSpPr/>
          <p:nvPr/>
        </p:nvSpPr>
        <p:spPr>
          <a:xfrm>
            <a:off x="4526280" y="135331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D58A"/>
                </a:solidFill>
              </a:rPr>
              <a:t>Pengungkit utama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572000" y="1828800"/>
            <a:ext cx="338328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Psychological safety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After action review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Knowledge sharing forum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Dokumentasi pembelajaran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F7F7F2"/>
                </a:solidFill>
              </a:rPr>
              <a:t>• KPI/OKR berbasis perbaikan</a:t>
            </a:r>
            <a:endParaRPr lang="en-US" sz="1360" dirty="0"/>
          </a:p>
        </p:txBody>
      </p:sp>
      <p:sp>
        <p:nvSpPr>
          <p:cNvPr id="11" name="Shape 8"/>
          <p:cNvSpPr/>
          <p:nvPr/>
        </p:nvSpPr>
        <p:spPr>
          <a:xfrm>
            <a:off x="777240" y="4983480"/>
            <a:ext cx="7040880" cy="777240"/>
          </a:xfrm>
          <a:prstGeom prst="roundRect">
            <a:avLst>
              <a:gd name="adj" fmla="val 8235"/>
            </a:avLst>
          </a:prstGeom>
          <a:solidFill>
            <a:srgbClr val="102B4C"/>
          </a:solidFill>
          <a:ln w="10160">
            <a:solidFill>
              <a:srgbClr val="5EC7E6">
                <a:alpha val="8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1832" y="5093208"/>
            <a:ext cx="6711696" cy="557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i="1" dirty="0">
                <a:solidFill>
                  <a:srgbClr val="F2D58A"/>
                </a:solidFill>
              </a:rPr>
              <a:t>Organisasi tidak gagal karena tidak punya data; sering kali gagal karena tidak mau belajar dari data.</a:t>
            </a:r>
            <a:endParaRPr lang="en-US" sz="1530" dirty="0"/>
          </a:p>
        </p:txBody>
      </p:sp>
      <p:sp>
        <p:nvSpPr>
          <p:cNvPr id="13" name="Shape 10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2D5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Roadmap Implementasi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C7D9"/>
                </a:solidFill>
              </a:rPr>
              <a:t>Dari pembelajaran individual menuju kapabilitas organisasi yang berkelanjutan.</a:t>
            </a:r>
            <a:endParaRPr lang="en-US" sz="1220" dirty="0"/>
          </a:p>
        </p:txBody>
      </p:sp>
      <p:sp>
        <p:nvSpPr>
          <p:cNvPr id="4" name="Shape 2"/>
          <p:cNvSpPr/>
          <p:nvPr/>
        </p:nvSpPr>
        <p:spPr>
          <a:xfrm>
            <a:off x="548640" y="1078992"/>
            <a:ext cx="7498080" cy="0"/>
          </a:xfrm>
          <a:prstGeom prst="line">
            <a:avLst/>
          </a:prstGeom>
          <a:noFill/>
          <a:ln w="13970">
            <a:solidFill>
              <a:srgbClr val="D9A441"/>
            </a:solidFill>
            <a:prstDash val="solid"/>
          </a:ln>
        </p:spPr>
      </p:sp>
      <p:pic>
        <p:nvPicPr>
          <p:cNvPr id="5" name="Image 0" descr="/mnt/data/ol_assets/bottom_flow_vertic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75488"/>
            <a:ext cx="324612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366760" y="475488"/>
            <a:ext cx="3246120" cy="562356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D9A441">
                <a:alpha val="8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" y="1271016"/>
            <a:ext cx="438912" cy="438912"/>
          </a:xfrm>
          <a:prstGeom prst="ellipse">
            <a:avLst/>
          </a:prstGeom>
          <a:solidFill>
            <a:srgbClr val="D9A441"/>
          </a:solidFill>
          <a:ln w="6350">
            <a:solidFill>
              <a:srgbClr val="D9A44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353312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72B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353312" y="123444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2D58A"/>
                </a:solidFill>
              </a:rPr>
              <a:t>Diagnosis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246120" y="125272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peta masalah, data, dan kebutuhan belajar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49808" y="2112264"/>
            <a:ext cx="438912" cy="438912"/>
          </a:xfrm>
          <a:prstGeom prst="ellipse">
            <a:avLst/>
          </a:prstGeom>
          <a:solidFill>
            <a:srgbClr val="D9A441"/>
          </a:solidFill>
          <a:ln w="6350">
            <a:solidFill>
              <a:srgbClr val="D9A44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49808" y="2194560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72B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53312" y="2075688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2D58A"/>
                </a:solidFill>
              </a:rPr>
              <a:t>Forum belajar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246120" y="2093976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dialog lintas fungsi dan refleksi proyek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49808" y="2953512"/>
            <a:ext cx="438912" cy="438912"/>
          </a:xfrm>
          <a:prstGeom prst="ellipse">
            <a:avLst/>
          </a:prstGeom>
          <a:solidFill>
            <a:srgbClr val="D9A441"/>
          </a:solidFill>
          <a:ln w="6350">
            <a:solidFill>
              <a:srgbClr val="D9A44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" y="3035808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72B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353312" y="2916936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2D58A"/>
                </a:solidFill>
              </a:rPr>
              <a:t>Eksperimen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3246120" y="293522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pilot project, uji cepat, evaluasi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749808" y="3794760"/>
            <a:ext cx="438912" cy="438912"/>
          </a:xfrm>
          <a:prstGeom prst="ellipse">
            <a:avLst/>
          </a:prstGeom>
          <a:solidFill>
            <a:srgbClr val="D9A441"/>
          </a:solidFill>
          <a:ln w="6350">
            <a:solidFill>
              <a:srgbClr val="D9A44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3877056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72B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353312" y="3758184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2D58A"/>
                </a:solidFill>
              </a:rPr>
              <a:t>Institusionalisasi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3246120" y="3776472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SOP, sistem, kurikulum internal, budaya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49808" y="4636008"/>
            <a:ext cx="438912" cy="438912"/>
          </a:xfrm>
          <a:prstGeom prst="ellipse">
            <a:avLst/>
          </a:prstGeom>
          <a:solidFill>
            <a:srgbClr val="D9A441"/>
          </a:solidFill>
          <a:ln w="6350">
            <a:solidFill>
              <a:srgbClr val="D9A44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49808" y="471830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72B"/>
                </a:solidFill>
              </a:rPr>
              <a:t>5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353312" y="4599432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2D58A"/>
                </a:solidFill>
              </a:rPr>
              <a:t>Pengukuran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3246120" y="4617720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7F7F2"/>
                </a:solidFill>
              </a:rPr>
              <a:t>KPI/OKR: mutu, inovasi, efisiensi, dampak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777240" y="5623560"/>
            <a:ext cx="7040880" cy="621792"/>
          </a:xfrm>
          <a:prstGeom prst="roundRect">
            <a:avLst>
              <a:gd name="adj" fmla="val 10294"/>
            </a:avLst>
          </a:prstGeom>
          <a:solidFill>
            <a:srgbClr val="102B4C"/>
          </a:solidFill>
          <a:ln w="10160">
            <a:solidFill>
              <a:srgbClr val="5EC7E6">
                <a:alpha val="80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41832" y="5733288"/>
            <a:ext cx="6711696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i="1" dirty="0">
                <a:solidFill>
                  <a:srgbClr val="F2D58A"/>
                </a:solidFill>
              </a:rPr>
              <a:t>Kesimpulan: organisasi yang belajar mampu mengubah pengalaman menjadi pengetahuan, pengetahuan menjadi tindakan, dan tindakan menjadi keunggulan berkelanjutan.</a:t>
            </a:r>
            <a:endParaRPr lang="en-US" sz="1530" dirty="0"/>
          </a:p>
        </p:txBody>
      </p:sp>
      <p:sp>
        <p:nvSpPr>
          <p:cNvPr id="29" name="Shape 26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7620">
            <a:solidFill>
              <a:srgbClr val="D9A441">
                <a:alpha val="7000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48640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9C7D9"/>
                </a:solidFill>
              </a:rPr>
              <a:t>RudyCT Academic Series 2026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11155680" y="651052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D58A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RudyCT Academic Series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Learning - 10 Slides</dc:title>
  <dc:subject>Organizational Learning</dc:subject>
  <dc:creator>Rudy C Tarumingkeng</dc:creator>
  <cp:lastModifiedBy>Rudy C Tarumingkeng</cp:lastModifiedBy>
  <cp:revision>1</cp:revision>
  <dcterms:created xsi:type="dcterms:W3CDTF">2026-04-30T14:01:32Z</dcterms:created>
  <dcterms:modified xsi:type="dcterms:W3CDTF">2026-04-30T14:01:32Z</dcterms:modified>
</cp:coreProperties>
</file>