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8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 utama: PDF terlampir, Manajemen Sumber Daya Manusia dan Pemberdayaan Manusia, Prof Ir Rudy C Tarumingkeng, PhD.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3. Gagasan utama: peralihan dari administrasi kepegawaian menuju MSDM strategis yang membangun kapabilitas.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4. Kerangka merujuk pada Spreitzer (1995) dan pembedaan struktural-psikologis.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4. Dasar teori: Deci &amp; Ryan (2000), Hackman &amp; Oldham (1976), dan Wrzesniewski &amp; Dutton (2001).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13. Slide memadatkan tabel Arsitektur Pemberdayaan dan Keselarasan MSDM.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3-7. Penekanan: rekrutmen, pengembangan, manajemen kinerja, dan mobilitas internal membentuk satu siklus.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6. Keamanan psikologis merujuk pada Edmondson (1999).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7-8. Kerangka teknologi merujuk pada Raisch &amp; Krakowski (2021) tentang automation-augmentation paradox.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8-9. Contoh sektoral dan konteks Indonesia diringkas dari bagian 18-19.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9 dan 16. Tingkat kematangan diringkas dari tabel Kematangan Pemberdayaan Manusia.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9-13. Ringkasan bagian pengukuran, tata kelola, etika data, dan hubungan kerja.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Sumber: PDF terlampir, hlm. 9. Kesimpulan diringkas dari bagian Warisan Strategis dan Kesimpulan.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dyct.com/cv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E529CB-E8F4-47C1-B738-3B4A36885F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3A60A9-9B2A-4520-BC70-615B0F1A29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0F2CD9-9DF1-4AC7-B829-4A6447DDE85C}"/>
              </a:ext>
            </a:extLst>
          </p:cNvPr>
          <p:cNvSpPr>
            <a:spLocks noGrp="1"/>
          </p:cNvSpPr>
          <p:nvPr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rgbClr val="163B59"/>
          </a:solidFill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4DBD4E-E22E-4F6F-BC5C-EE389C2E1F90}"/>
              </a:ext>
            </a:extLst>
          </p:cNvPr>
          <p:cNvSpPr>
            <a:spLocks noGrp="1"/>
          </p:cNvSpPr>
          <p:nvPr/>
        </p:nvSpPr>
        <p:spPr>
          <a:xfrm>
            <a:off x="8705850" y="1028700"/>
            <a:ext cx="2381250" cy="238125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97730F-3D0D-455A-A1C8-DBACA30FBF4F}"/>
              </a:ext>
            </a:extLst>
          </p:cNvPr>
          <p:cNvSpPr>
            <a:spLocks noGrp="1"/>
          </p:cNvSpPr>
          <p:nvPr/>
        </p:nvSpPr>
        <p:spPr>
          <a:xfrm>
            <a:off x="9048750" y="1371600"/>
            <a:ext cx="1695450" cy="1695450"/>
          </a:xfrm>
          <a:prstGeom prst="rect">
            <a:avLst/>
          </a:prstGeom>
          <a:solidFill>
            <a:srgbClr val="163B59"/>
          </a:solidFill>
          <a:ln w="28575">
            <a:solidFill>
              <a:srgbClr val="F7F4EC"/>
            </a:solidFill>
          </a:ln>
        </p:spPr>
        <p:txBody>
          <a:bodyPr/>
          <a:lstStyle/>
          <a:p>
            <a:endParaRPr lang="en-I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75B18A-36DE-4AC1-999C-6B3ABAF1E7F7}"/>
              </a:ext>
            </a:extLst>
          </p:cNvPr>
          <p:cNvSpPr>
            <a:spLocks noGrp="1"/>
          </p:cNvSpPr>
          <p:nvPr/>
        </p:nvSpPr>
        <p:spPr>
          <a:xfrm>
            <a:off x="781050" y="1257300"/>
            <a:ext cx="6572250" cy="1619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MANAJEMEN SUMBER DAYA MANUSIA</a:t>
            </a:r>
          </a:p>
          <a:p>
            <a:pPr algn="l">
              <a:def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DAN PEMBERDAYAAN MANUSIA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454462-3A6F-4740-853C-F9C31093320F}"/>
              </a:ext>
            </a:extLst>
          </p:cNvPr>
          <p:cNvSpPr>
            <a:spLocks noGrp="1"/>
          </p:cNvSpPr>
          <p:nvPr/>
        </p:nvSpPr>
        <p:spPr>
          <a:xfrm>
            <a:off x="800100" y="3162300"/>
            <a:ext cx="2381250" cy="47625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F04BA2-8E75-40DE-9D3C-1AD8C96FADF4}"/>
              </a:ext>
            </a:extLst>
          </p:cNvPr>
          <p:cNvSpPr>
            <a:spLocks noGrp="1"/>
          </p:cNvSpPr>
          <p:nvPr/>
        </p:nvSpPr>
        <p:spPr>
          <a:xfrm>
            <a:off x="800100" y="3448050"/>
            <a:ext cx="6572250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Dari praktik SDM menuju kapabilitas manusia yang mampu mengambil keputusan, belajar, dan bertanggung jawab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7548F0-4CCF-49AA-9A01-21C5A8E2A4C5}"/>
              </a:ext>
            </a:extLst>
          </p:cNvPr>
          <p:cNvSpPr>
            <a:spLocks noGrp="1"/>
          </p:cNvSpPr>
          <p:nvPr/>
        </p:nvSpPr>
        <p:spPr>
          <a:xfrm>
            <a:off x="800100" y="5334000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FC2772-3BDB-4638-BE25-E387E5AA77E5}"/>
              </a:ext>
            </a:extLst>
          </p:cNvPr>
          <p:cNvSpPr>
            <a:spLocks noGrp="1"/>
          </p:cNvSpPr>
          <p:nvPr/>
        </p:nvSpPr>
        <p:spPr>
          <a:xfrm>
            <a:off x="781050" y="5772150"/>
            <a:ext cx="5334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 dirty="0">
                <a:solidFill>
                  <a:srgbClr val="FFC000"/>
                </a:solidFill>
                <a:latin typeface="Bitstream Charter"/>
                <a:ea typeface="Bitstream Charter"/>
                <a:cs typeface="Bitstream Charte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www.rudyct.com/cv.pdf</a:t>
            </a:r>
            <a:r>
              <a:rPr lang="en-US" sz="1275" b="0" i="0" dirty="0">
                <a:solidFill>
                  <a:srgbClr val="FFC000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endParaRPr sz="1275" b="0" i="0" dirty="0">
              <a:solidFill>
                <a:srgbClr val="FFC00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D75953-52A5-4F6E-8E1A-52CE8B82A63B}"/>
              </a:ext>
            </a:extLst>
          </p:cNvPr>
          <p:cNvSpPr>
            <a:spLocks noGrp="1"/>
          </p:cNvSpPr>
          <p:nvPr/>
        </p:nvSpPr>
        <p:spPr>
          <a:xfrm>
            <a:off x="10334625" y="5981700"/>
            <a:ext cx="952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12 SLIDES</a:t>
            </a:r>
          </a:p>
        </p:txBody>
      </p:sp>
    </p:spTree>
    <p:extLst>
      <p:ext uri="{BB962C8B-B14F-4D97-AF65-F5344CB8AC3E}">
        <p14:creationId xmlns:p14="http://schemas.microsoft.com/office/powerpoint/2010/main" val="188938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73097DA-A52F-4367-9EAB-6AEED16C35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2396D0-8ADD-47BB-BFF7-94574CD93094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KONTEKS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46954B-E6BC-4BF3-A29D-4D7C426C42C7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Perubahan peran MSDM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94D5A9-F582-4F80-A78B-EA6BDEB26AD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4BC205-A829-48EF-8635-BE10E25D9C11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80DC7C-5712-4F3D-850D-ACF4AD4A2219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EE29BD-A317-4AF3-958C-D258AF15676A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763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bersaing melalui kualitas pertimbangan, kolaborasi, kreativitas, dan kemampuan beradaptasi. Karena itu, MSDM perlu menghubungkan manusia dengan pelaksanaan strategi.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3BB00E-39D2-4122-9FBF-6829F4590768}"/>
              </a:ext>
            </a:extLst>
          </p:cNvPr>
          <p:cNvSpPr>
            <a:spLocks noGrp="1"/>
          </p:cNvSpPr>
          <p:nvPr/>
        </p:nvSpPr>
        <p:spPr>
          <a:xfrm>
            <a:off x="742950" y="2628900"/>
            <a:ext cx="4000500" cy="23812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C2E77-EC00-447D-8918-A06C4289DC82}"/>
              </a:ext>
            </a:extLst>
          </p:cNvPr>
          <p:cNvSpPr>
            <a:spLocks noGrp="1"/>
          </p:cNvSpPr>
          <p:nvPr/>
        </p:nvSpPr>
        <p:spPr>
          <a:xfrm>
            <a:off x="7448550" y="2628900"/>
            <a:ext cx="4000500" cy="2381250"/>
          </a:xfrm>
          <a:prstGeom prst="rect">
            <a:avLst/>
          </a:prstGeom>
          <a:solidFill>
            <a:srgbClr val="FFFFFF"/>
          </a:solidFill>
          <a:ln w="28575">
            <a:solidFill>
              <a:srgbClr val="1D9A93"/>
            </a:solidFill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80D307-C595-47D7-AC35-A2F89F7DD7E5}"/>
              </a:ext>
            </a:extLst>
          </p:cNvPr>
          <p:cNvSpPr>
            <a:spLocks noGrp="1"/>
          </p:cNvSpPr>
          <p:nvPr/>
        </p:nvSpPr>
        <p:spPr>
          <a:xfrm>
            <a:off x="1028700" y="2952750"/>
            <a:ext cx="3048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ADMINISTRASI KEPEGAWAIAN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70C102-31A7-4740-ABF4-4AB13397B5DD}"/>
              </a:ext>
            </a:extLst>
          </p:cNvPr>
          <p:cNvSpPr>
            <a:spLocks noGrp="1"/>
          </p:cNvSpPr>
          <p:nvPr/>
        </p:nvSpPr>
        <p:spPr>
          <a:xfrm>
            <a:off x="1028700" y="3333750"/>
            <a:ext cx="2857500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Pencatatan</a:t>
            </a:r>
          </a:p>
          <a:p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Penggajian</a:t>
            </a:r>
          </a:p>
          <a:p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Disiplin</a:t>
            </a:r>
          </a:p>
          <a:p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Penempatan</a:t>
            </a:r>
          </a:p>
          <a:p>
            <a:pPr algn="l">
              <a:def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Kepatuhan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D1BCFE-1585-4BA6-8D3E-F7C8C5D91695}"/>
              </a:ext>
            </a:extLst>
          </p:cNvPr>
          <p:cNvSpPr>
            <a:spLocks noGrp="1"/>
          </p:cNvSpPr>
          <p:nvPr/>
        </p:nvSpPr>
        <p:spPr>
          <a:xfrm>
            <a:off x="7734300" y="2952750"/>
            <a:ext cx="28575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MSDM STRATEGIS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E6E304-01FC-464F-883F-D449CA8DB9F3}"/>
              </a:ext>
            </a:extLst>
          </p:cNvPr>
          <p:cNvSpPr>
            <a:spLocks noGrp="1"/>
          </p:cNvSpPr>
          <p:nvPr/>
        </p:nvSpPr>
        <p:spPr>
          <a:xfrm>
            <a:off x="7734300" y="3333750"/>
            <a:ext cx="3143250" cy="1333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Kapabilitas</a:t>
            </a:r>
          </a:p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Inovasi</a:t>
            </a:r>
          </a:p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Kesejahteraan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435556-34FD-49A8-962B-0208D8DFD8E3}"/>
              </a:ext>
            </a:extLst>
          </p:cNvPr>
          <p:cNvSpPr>
            <a:spLocks noGrp="1"/>
          </p:cNvSpPr>
          <p:nvPr/>
        </p:nvSpPr>
        <p:spPr>
          <a:xfrm>
            <a:off x="5810250" y="3429000"/>
            <a:ext cx="571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31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6794D8-E658-49D1-9421-62CF5F8B91E6}"/>
              </a:ext>
            </a:extLst>
          </p:cNvPr>
          <p:cNvSpPr>
            <a:spLocks noGrp="1"/>
          </p:cNvSpPr>
          <p:nvPr/>
        </p:nvSpPr>
        <p:spPr>
          <a:xfrm>
            <a:off x="1524000" y="5467350"/>
            <a:ext cx="91440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Implikasi manajerial: setiap kebijakan SDM perlu menjawab kapabilitas apa yang harus dibangun dan kondisi kerja apa yang memungkinkan kapabilitas itu digunakan.</a:t>
            </a:r>
          </a:p>
        </p:txBody>
      </p:sp>
    </p:spTree>
    <p:extLst>
      <p:ext uri="{BB962C8B-B14F-4D97-AF65-F5344CB8AC3E}">
        <p14:creationId xmlns:p14="http://schemas.microsoft.com/office/powerpoint/2010/main" val="57157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4C3FA11-BD8C-4D2A-AD16-46CC044772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790A23-F65C-4715-97FE-039571961CF5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KONSEP INTI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F05495-B749-4D09-9A14-A3B37CF72015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Pemberdayaan manusia: dua dimensi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4BEA46-4F8D-47AC-A090-6DDF826C591D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41C6FB-539F-4C72-83F1-304BC3828860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ADCC7E-07B7-4375-B165-A3D682F328DE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9CB71E-A2A3-41C9-8E28-EC89BE3EF5E3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memberi manusia kapasitas untuk memahami tujuan, menggunakan pertimbangan, memengaruhi hasil, dan mempertanggungjawabkan keputusan.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69729D-132A-49A8-AB71-2F2AF4748574}"/>
              </a:ext>
            </a:extLst>
          </p:cNvPr>
          <p:cNvSpPr>
            <a:spLocks noGrp="1"/>
          </p:cNvSpPr>
          <p:nvPr/>
        </p:nvSpPr>
        <p:spPr>
          <a:xfrm>
            <a:off x="685800" y="2419350"/>
            <a:ext cx="4572000" cy="2438400"/>
          </a:xfrm>
          <a:prstGeom prst="rect">
            <a:avLst/>
          </a:prstGeom>
          <a:solidFill>
            <a:srgbClr val="D8EFEC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6F062C-1DAC-43F4-AF9A-EE31D1F4A1C4}"/>
              </a:ext>
            </a:extLst>
          </p:cNvPr>
          <p:cNvSpPr>
            <a:spLocks noGrp="1"/>
          </p:cNvSpPr>
          <p:nvPr/>
        </p:nvSpPr>
        <p:spPr>
          <a:xfrm>
            <a:off x="6934200" y="2419350"/>
            <a:ext cx="4572000" cy="2438400"/>
          </a:xfrm>
          <a:prstGeom prst="rect">
            <a:avLst/>
          </a:prstGeom>
          <a:solidFill>
            <a:srgbClr val="F7E7C7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4970A9-0FDF-4239-9355-3352D329805F}"/>
              </a:ext>
            </a:extLst>
          </p:cNvPr>
          <p:cNvSpPr>
            <a:spLocks noGrp="1"/>
          </p:cNvSpPr>
          <p:nvPr/>
        </p:nvSpPr>
        <p:spPr>
          <a:xfrm>
            <a:off x="990600" y="2781300"/>
            <a:ext cx="3429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PEMBERDAYAAN STRUKTURAL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1DA68E-1CA4-45C0-BFD7-347E4DA707D5}"/>
              </a:ext>
            </a:extLst>
          </p:cNvPr>
          <p:cNvSpPr>
            <a:spLocks noGrp="1"/>
          </p:cNvSpPr>
          <p:nvPr/>
        </p:nvSpPr>
        <p:spPr>
          <a:xfrm>
            <a:off x="990600" y="3219450"/>
            <a:ext cx="36195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Akses informasi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Sumber daya dan dukungan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Kesempatan berkembang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Kewenangan formal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FD96B5-AAC7-4113-B540-7324653E6CE4}"/>
              </a:ext>
            </a:extLst>
          </p:cNvPr>
          <p:cNvSpPr>
            <a:spLocks noGrp="1"/>
          </p:cNvSpPr>
          <p:nvPr/>
        </p:nvSpPr>
        <p:spPr>
          <a:xfrm>
            <a:off x="7239000" y="2781300"/>
            <a:ext cx="3714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PEMBERDAYAAN PSIKOLOGIS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2733C6-C99C-4248-8407-59D317FC66DA}"/>
              </a:ext>
            </a:extLst>
          </p:cNvPr>
          <p:cNvSpPr>
            <a:spLocks noGrp="1"/>
          </p:cNvSpPr>
          <p:nvPr/>
        </p:nvSpPr>
        <p:spPr>
          <a:xfrm>
            <a:off x="7239000" y="3219450"/>
            <a:ext cx="36195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Makna pekerjaan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Kompetensi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Penentuan diri</a:t>
            </a:r>
          </a:p>
          <a:p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Dampak terhadap hasil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E1A59-857A-4497-AEEE-C578FB947A8D}"/>
              </a:ext>
            </a:extLst>
          </p:cNvPr>
          <p:cNvSpPr>
            <a:spLocks noGrp="1"/>
          </p:cNvSpPr>
          <p:nvPr/>
        </p:nvSpPr>
        <p:spPr>
          <a:xfrm>
            <a:off x="5238750" y="3133725"/>
            <a:ext cx="1695450" cy="10287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1E03D-7E2F-4D59-A5F0-4CE2189DADC2}"/>
              </a:ext>
            </a:extLst>
          </p:cNvPr>
          <p:cNvSpPr>
            <a:spLocks noGrp="1"/>
          </p:cNvSpPr>
          <p:nvPr/>
        </p:nvSpPr>
        <p:spPr>
          <a:xfrm>
            <a:off x="5381625" y="3295650"/>
            <a:ext cx="1409700" cy="714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KAPASITAS</a:t>
            </a:r>
          </a:p>
          <a:p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UNTUK</a:t>
            </a:r>
          </a:p>
          <a:p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BERTINDAK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C6397B-3968-4DD8-B0F4-AA42D757CCC9}"/>
              </a:ext>
            </a:extLst>
          </p:cNvPr>
          <p:cNvSpPr>
            <a:spLocks noGrp="1"/>
          </p:cNvSpPr>
          <p:nvPr/>
        </p:nvSpPr>
        <p:spPr>
          <a:xfrm>
            <a:off x="1714500" y="5410200"/>
            <a:ext cx="8763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Kewenangan tanpa kemampuan menghasilkan risiko. Kemampuan tanpa akses keputusan menghasilkan frustrasi.</a:t>
            </a:r>
          </a:p>
        </p:txBody>
      </p:sp>
    </p:spTree>
    <p:extLst>
      <p:ext uri="{BB962C8B-B14F-4D97-AF65-F5344CB8AC3E}">
        <p14:creationId xmlns:p14="http://schemas.microsoft.com/office/powerpoint/2010/main" val="111039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F0887494-B15F-489A-B672-AA08861A7F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944397-6CF6-4242-B30D-B0A0BA7E9BD2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PENGALAMAN KERJA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E3C1BF-9BA3-4D41-8DAD-65E3C8940FFB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Motivasi, otonomi, dan desain kerja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DD4837-D55B-4813-BD00-EBDFA11B7544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CAF277-2994-4FC3-987E-7C0984615922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F18AD-87DC-469D-93FF-5C84E770D382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299C89-3AB9-4DEE-8F04-B89B3B32FE5B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3333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TEORI PENENTUAN DIRI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296C49-2DA5-41B6-BAA0-B22D3A099683}"/>
              </a:ext>
            </a:extLst>
          </p:cNvPr>
          <p:cNvSpPr>
            <a:spLocks noGrp="1"/>
          </p:cNvSpPr>
          <p:nvPr/>
        </p:nvSpPr>
        <p:spPr>
          <a:xfrm>
            <a:off x="666750" y="1752600"/>
            <a:ext cx="4476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Motivasi berkembang ketika pekerjaan mendukung tiga kebutuhan manusia: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03C0A-0FBE-49AE-B476-918BB1BED35C}"/>
              </a:ext>
            </a:extLst>
          </p:cNvPr>
          <p:cNvSpPr>
            <a:spLocks noGrp="1"/>
          </p:cNvSpPr>
          <p:nvPr/>
        </p:nvSpPr>
        <p:spPr>
          <a:xfrm>
            <a:off x="666750" y="2533650"/>
            <a:ext cx="4476750" cy="666750"/>
          </a:xfrm>
          <a:prstGeom prst="rect">
            <a:avLst/>
          </a:prstGeom>
          <a:solidFill>
            <a:srgbClr val="D8EFEC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2C5241-FFE7-4346-9BAF-B7265CE74F6D}"/>
              </a:ext>
            </a:extLst>
          </p:cNvPr>
          <p:cNvSpPr>
            <a:spLocks noGrp="1"/>
          </p:cNvSpPr>
          <p:nvPr/>
        </p:nvSpPr>
        <p:spPr>
          <a:xfrm>
            <a:off x="876300" y="2667000"/>
            <a:ext cx="16954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OTONOMI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07C059-4602-4B6C-8FC9-11C368387398}"/>
              </a:ext>
            </a:extLst>
          </p:cNvPr>
          <p:cNvSpPr>
            <a:spLocks noGrp="1"/>
          </p:cNvSpPr>
          <p:nvPr/>
        </p:nvSpPr>
        <p:spPr>
          <a:xfrm>
            <a:off x="2667000" y="2657475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memilih cara mencapai tujuan yang sah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D3D5E9-B70C-4884-86AF-70AF5F72C506}"/>
              </a:ext>
            </a:extLst>
          </p:cNvPr>
          <p:cNvSpPr>
            <a:spLocks noGrp="1"/>
          </p:cNvSpPr>
          <p:nvPr/>
        </p:nvSpPr>
        <p:spPr>
          <a:xfrm>
            <a:off x="666750" y="3438525"/>
            <a:ext cx="4476750" cy="666750"/>
          </a:xfrm>
          <a:prstGeom prst="rect">
            <a:avLst/>
          </a:prstGeom>
          <a:solidFill>
            <a:srgbClr val="F7E7C7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1BBE7B-7D32-44F4-B20D-7F7F01E89C45}"/>
              </a:ext>
            </a:extLst>
          </p:cNvPr>
          <p:cNvSpPr>
            <a:spLocks noGrp="1"/>
          </p:cNvSpPr>
          <p:nvPr/>
        </p:nvSpPr>
        <p:spPr>
          <a:xfrm>
            <a:off x="876300" y="3571875"/>
            <a:ext cx="16954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KOMPETENSI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0106C3-4995-4895-9526-CFEDEE0B8629}"/>
              </a:ext>
            </a:extLst>
          </p:cNvPr>
          <p:cNvSpPr>
            <a:spLocks noGrp="1"/>
          </p:cNvSpPr>
          <p:nvPr/>
        </p:nvSpPr>
        <p:spPr>
          <a:xfrm>
            <a:off x="2667000" y="3562350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mampu menghadapi tantangan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A3A85F-AF38-4665-BC2F-808695B7A87F}"/>
              </a:ext>
            </a:extLst>
          </p:cNvPr>
          <p:cNvSpPr>
            <a:spLocks noGrp="1"/>
          </p:cNvSpPr>
          <p:nvPr/>
        </p:nvSpPr>
        <p:spPr>
          <a:xfrm>
            <a:off x="666750" y="4343400"/>
            <a:ext cx="4476750" cy="666750"/>
          </a:xfrm>
          <a:prstGeom prst="rect">
            <a:avLst/>
          </a:prstGeom>
          <a:solidFill>
            <a:srgbClr val="F5DDD7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2EC433-2CDA-4992-8BB1-65B43F1F98C0}"/>
              </a:ext>
            </a:extLst>
          </p:cNvPr>
          <p:cNvSpPr>
            <a:spLocks noGrp="1"/>
          </p:cNvSpPr>
          <p:nvPr/>
        </p:nvSpPr>
        <p:spPr>
          <a:xfrm>
            <a:off x="876300" y="4476750"/>
            <a:ext cx="16954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KETERHUBUNGAN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F20035-932B-4084-97B1-B97D866A3313}"/>
              </a:ext>
            </a:extLst>
          </p:cNvPr>
          <p:cNvSpPr>
            <a:spLocks noGrp="1"/>
          </p:cNvSpPr>
          <p:nvPr/>
        </p:nvSpPr>
        <p:spPr>
          <a:xfrm>
            <a:off x="2667000" y="4467225"/>
            <a:ext cx="2190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merasa menjadi bagian dari usaha bersama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00F48F-1022-43F1-9C9C-4120FC3E4F9F}"/>
              </a:ext>
            </a:extLst>
          </p:cNvPr>
          <p:cNvSpPr>
            <a:spLocks noGrp="1"/>
          </p:cNvSpPr>
          <p:nvPr/>
        </p:nvSpPr>
        <p:spPr>
          <a:xfrm>
            <a:off x="6438900" y="1428750"/>
            <a:ext cx="3333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63B5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63B59"/>
                </a:solidFill>
                <a:latin typeface="Bitstream Charter"/>
                <a:ea typeface="Bitstream Charter"/>
                <a:cs typeface="Bitstream Charter"/>
              </a:rPr>
              <a:t>DESAIN PEKERJAAN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33FBC-4713-415E-A995-C82A6C0C9570}"/>
              </a:ext>
            </a:extLst>
          </p:cNvPr>
          <p:cNvSpPr>
            <a:spLocks noGrp="1"/>
          </p:cNvSpPr>
          <p:nvPr/>
        </p:nvSpPr>
        <p:spPr>
          <a:xfrm>
            <a:off x="6438900" y="1752600"/>
            <a:ext cx="4667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Arsitektur tugas menentukan apakah otonomi dapat digunakan secara bertanggung jawab.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74B3E7-A20E-40EB-9232-CEEE4B17779C}"/>
              </a:ext>
            </a:extLst>
          </p:cNvPr>
          <p:cNvSpPr>
            <a:spLocks noGrp="1"/>
          </p:cNvSpPr>
          <p:nvPr/>
        </p:nvSpPr>
        <p:spPr>
          <a:xfrm>
            <a:off x="6438900" y="2533650"/>
            <a:ext cx="2095500" cy="7810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1427D9-B4BD-4B51-9E2A-6470418415FF}"/>
              </a:ext>
            </a:extLst>
          </p:cNvPr>
          <p:cNvSpPr>
            <a:spLocks noGrp="1"/>
          </p:cNvSpPr>
          <p:nvPr/>
        </p:nvSpPr>
        <p:spPr>
          <a:xfrm>
            <a:off x="6610350" y="2743200"/>
            <a:ext cx="1762125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Variasi keterampilan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A8BFDB-EA99-46ED-8AAD-21D31839DF03}"/>
              </a:ext>
            </a:extLst>
          </p:cNvPr>
          <p:cNvSpPr>
            <a:spLocks noGrp="1"/>
          </p:cNvSpPr>
          <p:nvPr/>
        </p:nvSpPr>
        <p:spPr>
          <a:xfrm>
            <a:off x="8772525" y="2533650"/>
            <a:ext cx="2095500" cy="7810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CBEFE4-0C11-492A-88D0-2DE50D50299C}"/>
              </a:ext>
            </a:extLst>
          </p:cNvPr>
          <p:cNvSpPr>
            <a:spLocks noGrp="1"/>
          </p:cNvSpPr>
          <p:nvPr/>
        </p:nvSpPr>
        <p:spPr>
          <a:xfrm>
            <a:off x="8943975" y="2743200"/>
            <a:ext cx="1762125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Identitas dan signifikansi tugas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E8A412-D675-433F-9E0E-38AA8DAC04DC}"/>
              </a:ext>
            </a:extLst>
          </p:cNvPr>
          <p:cNvSpPr>
            <a:spLocks noGrp="1"/>
          </p:cNvSpPr>
          <p:nvPr/>
        </p:nvSpPr>
        <p:spPr>
          <a:xfrm>
            <a:off x="6438900" y="3600450"/>
            <a:ext cx="2095500" cy="7810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313D5A-93A6-449E-92A6-0365605B5A45}"/>
              </a:ext>
            </a:extLst>
          </p:cNvPr>
          <p:cNvSpPr>
            <a:spLocks noGrp="1"/>
          </p:cNvSpPr>
          <p:nvPr/>
        </p:nvSpPr>
        <p:spPr>
          <a:xfrm>
            <a:off x="6610350" y="3810000"/>
            <a:ext cx="1762125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Otonomi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125FBE-6EDE-456D-959D-7D86602FD5C8}"/>
              </a:ext>
            </a:extLst>
          </p:cNvPr>
          <p:cNvSpPr>
            <a:spLocks noGrp="1"/>
          </p:cNvSpPr>
          <p:nvPr/>
        </p:nvSpPr>
        <p:spPr>
          <a:xfrm>
            <a:off x="8772525" y="3600450"/>
            <a:ext cx="2095500" cy="7810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F2D655-B2AD-4EEC-A655-84E0C9BD38A4}"/>
              </a:ext>
            </a:extLst>
          </p:cNvPr>
          <p:cNvSpPr>
            <a:spLocks noGrp="1"/>
          </p:cNvSpPr>
          <p:nvPr/>
        </p:nvSpPr>
        <p:spPr>
          <a:xfrm>
            <a:off x="8943975" y="3810000"/>
            <a:ext cx="1762125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Umpan balik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B31899-DBB4-426D-BAB7-34C1C892AB70}"/>
              </a:ext>
            </a:extLst>
          </p:cNvPr>
          <p:cNvSpPr>
            <a:spLocks noGrp="1"/>
          </p:cNvSpPr>
          <p:nvPr/>
        </p:nvSpPr>
        <p:spPr>
          <a:xfrm>
            <a:off x="6438900" y="4857750"/>
            <a:ext cx="4572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Pekerjaan kompleks memerlukan ruang pertimbangan karena semua pengecualian tidak dapat diprediksi sebelumnya.</a:t>
            </a:r>
          </a:p>
        </p:txBody>
      </p:sp>
    </p:spTree>
    <p:extLst>
      <p:ext uri="{BB962C8B-B14F-4D97-AF65-F5344CB8AC3E}">
        <p14:creationId xmlns:p14="http://schemas.microsoft.com/office/powerpoint/2010/main" val="88977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AF40B85-B287-491A-A2E9-8B73F31D56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6E4603-97D5-4CC4-8959-4012FE7F6B39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SISTEM SDM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539B8D-A3AA-45EC-B578-66A0BF575374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Arsitektur MSDM yang memberdayakan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38E796-E50B-4FA7-BC86-3E41D1C7A1B7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9EBB50-E4B2-4E78-8F20-58A8A5137ACB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B58AB5-7D11-4D40-A9ED-EA7F586FCBF9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508134-E074-4B52-8F96-5F5C89E57372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muncul ketika praktik SDM saling menguatkan. Program yang berdiri sendiri mudah kehilangan dampaknya.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604D8-8864-4BAB-9ED3-13A0D2E4BF07}"/>
              </a:ext>
            </a:extLst>
          </p:cNvPr>
          <p:cNvSpPr>
            <a:spLocks noGrp="1"/>
          </p:cNvSpPr>
          <p:nvPr/>
        </p:nvSpPr>
        <p:spPr>
          <a:xfrm>
            <a:off x="552450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1D9A93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8C6142-4BEA-482E-B858-F40710809528}"/>
              </a:ext>
            </a:extLst>
          </p:cNvPr>
          <p:cNvSpPr>
            <a:spLocks noGrp="1"/>
          </p:cNvSpPr>
          <p:nvPr/>
        </p:nvSpPr>
        <p:spPr>
          <a:xfrm>
            <a:off x="552450" y="2647950"/>
            <a:ext cx="1619250" cy="1143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9DF0FD-E0A1-4E68-942B-76BC1582F70C}"/>
              </a:ext>
            </a:extLst>
          </p:cNvPr>
          <p:cNvSpPr>
            <a:spLocks noGrp="1"/>
          </p:cNvSpPr>
          <p:nvPr/>
        </p:nvSpPr>
        <p:spPr>
          <a:xfrm>
            <a:off x="704850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DESAIN</a:t>
            </a:r>
          </a:p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PEKERJAAN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4F76D8-A319-4ABC-ACF6-3766C07C107C}"/>
              </a:ext>
            </a:extLst>
          </p:cNvPr>
          <p:cNvSpPr>
            <a:spLocks noGrp="1"/>
          </p:cNvSpPr>
          <p:nvPr/>
        </p:nvSpPr>
        <p:spPr>
          <a:xfrm>
            <a:off x="819150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3D18F1-A909-4AF9-9300-5BE2E1F0E6D2}"/>
              </a:ext>
            </a:extLst>
          </p:cNvPr>
          <p:cNvSpPr>
            <a:spLocks noGrp="1"/>
          </p:cNvSpPr>
          <p:nvPr/>
        </p:nvSpPr>
        <p:spPr>
          <a:xfrm>
            <a:off x="704850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Otonomi dan makna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1E8D2-20C5-4AE6-99F5-15723E2D99AD}"/>
              </a:ext>
            </a:extLst>
          </p:cNvPr>
          <p:cNvSpPr>
            <a:spLocks noGrp="1"/>
          </p:cNvSpPr>
          <p:nvPr/>
        </p:nvSpPr>
        <p:spPr>
          <a:xfrm>
            <a:off x="2390775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E4A640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9AA7CC1-2A37-4420-B754-2548FBE7BB71}"/>
              </a:ext>
            </a:extLst>
          </p:cNvPr>
          <p:cNvSpPr>
            <a:spLocks noGrp="1"/>
          </p:cNvSpPr>
          <p:nvPr/>
        </p:nvSpPr>
        <p:spPr>
          <a:xfrm>
            <a:off x="2390775" y="2647950"/>
            <a:ext cx="1619250" cy="11430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A2697B-1140-4F7D-91D0-A59A491E387E}"/>
              </a:ext>
            </a:extLst>
          </p:cNvPr>
          <p:cNvSpPr>
            <a:spLocks noGrp="1"/>
          </p:cNvSpPr>
          <p:nvPr/>
        </p:nvSpPr>
        <p:spPr>
          <a:xfrm>
            <a:off x="2543175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657CDA-A1B7-42E9-98FF-6687E19D1119}"/>
              </a:ext>
            </a:extLst>
          </p:cNvPr>
          <p:cNvSpPr>
            <a:spLocks noGrp="1"/>
          </p:cNvSpPr>
          <p:nvPr/>
        </p:nvSpPr>
        <p:spPr>
          <a:xfrm>
            <a:off x="2657475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D9F3E7-8F25-466D-89C4-7A9668FE1307}"/>
              </a:ext>
            </a:extLst>
          </p:cNvPr>
          <p:cNvSpPr>
            <a:spLocks noGrp="1"/>
          </p:cNvSpPr>
          <p:nvPr/>
        </p:nvSpPr>
        <p:spPr>
          <a:xfrm>
            <a:off x="2543175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Kapabilitas saat dibutuhkan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7C80D82-E4C2-46C5-9696-976F116C5AB9}"/>
              </a:ext>
            </a:extLst>
          </p:cNvPr>
          <p:cNvSpPr>
            <a:spLocks noGrp="1"/>
          </p:cNvSpPr>
          <p:nvPr/>
        </p:nvSpPr>
        <p:spPr>
          <a:xfrm>
            <a:off x="4229100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D86A56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EC31DE-71A1-4588-AD70-F66B088AC7B9}"/>
              </a:ext>
            </a:extLst>
          </p:cNvPr>
          <p:cNvSpPr>
            <a:spLocks noGrp="1"/>
          </p:cNvSpPr>
          <p:nvPr/>
        </p:nvSpPr>
        <p:spPr>
          <a:xfrm>
            <a:off x="4229100" y="2647950"/>
            <a:ext cx="1619250" cy="11430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479B1-0507-48D0-8E64-41D7103BF560}"/>
              </a:ext>
            </a:extLst>
          </p:cNvPr>
          <p:cNvSpPr>
            <a:spLocks noGrp="1"/>
          </p:cNvSpPr>
          <p:nvPr/>
        </p:nvSpPr>
        <p:spPr>
          <a:xfrm>
            <a:off x="4381500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8043CC-CD3B-41D9-B587-0897E4797607}"/>
              </a:ext>
            </a:extLst>
          </p:cNvPr>
          <p:cNvSpPr>
            <a:spLocks noGrp="1"/>
          </p:cNvSpPr>
          <p:nvPr/>
        </p:nvSpPr>
        <p:spPr>
          <a:xfrm>
            <a:off x="4495800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20694D6-1ACF-4ACB-BD72-218FCF127C38}"/>
              </a:ext>
            </a:extLst>
          </p:cNvPr>
          <p:cNvSpPr>
            <a:spLocks noGrp="1"/>
          </p:cNvSpPr>
          <p:nvPr/>
        </p:nvSpPr>
        <p:spPr>
          <a:xfrm>
            <a:off x="4381500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Hasil dan umpan balik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C8E39A-8A42-4BCC-BAF6-EBA75A6D5130}"/>
              </a:ext>
            </a:extLst>
          </p:cNvPr>
          <p:cNvSpPr>
            <a:spLocks noGrp="1"/>
          </p:cNvSpPr>
          <p:nvPr/>
        </p:nvSpPr>
        <p:spPr>
          <a:xfrm>
            <a:off x="6067425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1D9A93"/>
            </a:solidFill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D803B6-A3F6-4D27-A6D2-72F55B1C9DE2}"/>
              </a:ext>
            </a:extLst>
          </p:cNvPr>
          <p:cNvSpPr>
            <a:spLocks noGrp="1"/>
          </p:cNvSpPr>
          <p:nvPr/>
        </p:nvSpPr>
        <p:spPr>
          <a:xfrm>
            <a:off x="6067425" y="2647950"/>
            <a:ext cx="1619250" cy="1143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7CDF89-96B1-4F26-9212-EB56556B4F0A}"/>
              </a:ext>
            </a:extLst>
          </p:cNvPr>
          <p:cNvSpPr>
            <a:spLocks noGrp="1"/>
          </p:cNvSpPr>
          <p:nvPr/>
        </p:nvSpPr>
        <p:spPr>
          <a:xfrm>
            <a:off x="6219825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IMBALAN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DB4305B-39A7-45B5-8B95-EC10FB7C3E25}"/>
              </a:ext>
            </a:extLst>
          </p:cNvPr>
          <p:cNvSpPr>
            <a:spLocks noGrp="1"/>
          </p:cNvSpPr>
          <p:nvPr/>
        </p:nvSpPr>
        <p:spPr>
          <a:xfrm>
            <a:off x="6334125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9F9E1C-47C8-473F-8A3F-B8608D23E2C0}"/>
              </a:ext>
            </a:extLst>
          </p:cNvPr>
          <p:cNvSpPr>
            <a:spLocks noGrp="1"/>
          </p:cNvSpPr>
          <p:nvPr/>
        </p:nvSpPr>
        <p:spPr>
          <a:xfrm>
            <a:off x="6219825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Kontribusi yang adil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717293-C4F5-4BBF-AB9D-D4D54900981F}"/>
              </a:ext>
            </a:extLst>
          </p:cNvPr>
          <p:cNvSpPr>
            <a:spLocks noGrp="1"/>
          </p:cNvSpPr>
          <p:nvPr/>
        </p:nvSpPr>
        <p:spPr>
          <a:xfrm>
            <a:off x="7905750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E4A640"/>
            </a:solidFill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3C0164-E5DF-42E6-B196-6BF3D60D6590}"/>
              </a:ext>
            </a:extLst>
          </p:cNvPr>
          <p:cNvSpPr>
            <a:spLocks noGrp="1"/>
          </p:cNvSpPr>
          <p:nvPr/>
        </p:nvSpPr>
        <p:spPr>
          <a:xfrm>
            <a:off x="7905750" y="2647950"/>
            <a:ext cx="1619250" cy="11430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AB7AA2-E5AF-4785-82F0-60CB7847E45B}"/>
              </a:ext>
            </a:extLst>
          </p:cNvPr>
          <p:cNvSpPr>
            <a:spLocks noGrp="1"/>
          </p:cNvSpPr>
          <p:nvPr/>
        </p:nvSpPr>
        <p:spPr>
          <a:xfrm>
            <a:off x="8058150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SUARA &amp;</a:t>
            </a:r>
          </a:p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B074051-B1CC-40D3-B5B0-9D94E46208B8}"/>
              </a:ext>
            </a:extLst>
          </p:cNvPr>
          <p:cNvSpPr>
            <a:spLocks noGrp="1"/>
          </p:cNvSpPr>
          <p:nvPr/>
        </p:nvSpPr>
        <p:spPr>
          <a:xfrm>
            <a:off x="8172450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4E10FE-E50B-47C8-A0DB-E35B4D8B2626}"/>
              </a:ext>
            </a:extLst>
          </p:cNvPr>
          <p:cNvSpPr>
            <a:spLocks noGrp="1"/>
          </p:cNvSpPr>
          <p:nvPr/>
        </p:nvSpPr>
        <p:spPr>
          <a:xfrm>
            <a:off x="8058150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Partisipasi yang aman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13DCE9E-6B54-40E6-B938-5C617EDA0517}"/>
              </a:ext>
            </a:extLst>
          </p:cNvPr>
          <p:cNvSpPr>
            <a:spLocks noGrp="1"/>
          </p:cNvSpPr>
          <p:nvPr/>
        </p:nvSpPr>
        <p:spPr>
          <a:xfrm>
            <a:off x="9744075" y="2647950"/>
            <a:ext cx="1619250" cy="1809750"/>
          </a:xfrm>
          <a:prstGeom prst="rect">
            <a:avLst/>
          </a:prstGeom>
          <a:solidFill>
            <a:srgbClr val="FFFFFF"/>
          </a:solidFill>
          <a:ln w="28575">
            <a:solidFill>
              <a:srgbClr val="D86A56"/>
            </a:solidFill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C25F2B-96E5-460C-85F1-E332E19646FE}"/>
              </a:ext>
            </a:extLst>
          </p:cNvPr>
          <p:cNvSpPr>
            <a:spLocks noGrp="1"/>
          </p:cNvSpPr>
          <p:nvPr/>
        </p:nvSpPr>
        <p:spPr>
          <a:xfrm>
            <a:off x="9744075" y="2647950"/>
            <a:ext cx="1619250" cy="11430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56A715-3761-4567-8476-597B2F370BE2}"/>
              </a:ext>
            </a:extLst>
          </p:cNvPr>
          <p:cNvSpPr>
            <a:spLocks noGrp="1"/>
          </p:cNvSpPr>
          <p:nvPr/>
        </p:nvSpPr>
        <p:spPr>
          <a:xfrm>
            <a:off x="9896475" y="3028950"/>
            <a:ext cx="131445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5FCB228-CBDA-48FB-8416-526210FCEC80}"/>
              </a:ext>
            </a:extLst>
          </p:cNvPr>
          <p:cNvSpPr>
            <a:spLocks noGrp="1"/>
          </p:cNvSpPr>
          <p:nvPr/>
        </p:nvSpPr>
        <p:spPr>
          <a:xfrm>
            <a:off x="10010775" y="3695700"/>
            <a:ext cx="1085850" cy="19050"/>
          </a:xfrm>
          <a:prstGeom prst="rect">
            <a:avLst/>
          </a:prstGeom>
          <a:solidFill>
            <a:srgbClr val="D6DDD9"/>
          </a:solidFill>
          <a:ln w="0">
            <a:noFill/>
          </a:ln>
        </p:spPr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872844B-335D-4147-B688-3E3431CA4D4C}"/>
              </a:ext>
            </a:extLst>
          </p:cNvPr>
          <p:cNvSpPr>
            <a:spLocks noGrp="1"/>
          </p:cNvSpPr>
          <p:nvPr/>
        </p:nvSpPr>
        <p:spPr>
          <a:xfrm>
            <a:off x="9896475" y="3838575"/>
            <a:ext cx="13144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Kemampuan dengan privasi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33E5999-907A-4E2A-9B25-BE02AA0C99DA}"/>
              </a:ext>
            </a:extLst>
          </p:cNvPr>
          <p:cNvSpPr>
            <a:spLocks noGrp="1"/>
          </p:cNvSpPr>
          <p:nvPr/>
        </p:nvSpPr>
        <p:spPr>
          <a:xfrm>
            <a:off x="1676400" y="5143500"/>
            <a:ext cx="8858250" cy="6667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00BEEDD-3296-41A2-BEDA-10CCE125A701}"/>
              </a:ext>
            </a:extLst>
          </p:cNvPr>
          <p:cNvSpPr>
            <a:spLocks noGrp="1"/>
          </p:cNvSpPr>
          <p:nvPr/>
        </p:nvSpPr>
        <p:spPr>
          <a:xfrm>
            <a:off x="1981200" y="5314950"/>
            <a:ext cx="82486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Keselarasan berarti orang memiliki informasi, kemampuan, ruang keputusan, dukungan, dan ukuran keberhasilan yang konsisten.</a:t>
            </a:r>
          </a:p>
        </p:txBody>
      </p:sp>
    </p:spTree>
    <p:extLst>
      <p:ext uri="{BB962C8B-B14F-4D97-AF65-F5344CB8AC3E}">
        <p14:creationId xmlns:p14="http://schemas.microsoft.com/office/powerpoint/2010/main" val="157743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9CB5B15-544D-42CF-80FF-3848570EA5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56CDE1-027A-4B58-8351-DB802813250E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PRAKTIK UTAMA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9462CB-AF05-4500-B4A7-18C741DEA8B1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Siklus kapabilitas manusia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C18D8C-DF73-4EC8-B414-D68CECDADE52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DFD14-DF20-4D70-AF35-4DB62DFD7EE5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3-7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A766B4-8C6F-47ED-8DAB-CFEE29A14A10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A484F6-D430-46B9-B2B0-A9A22DC66733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dimulai sebelum seseorang bergabung dan berlanjut melalui pembelajaran, kinerja, serta mobilitas.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0607F6-91E7-43DA-87B0-CDF422538CA9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2343150" cy="2190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1EF6ED-6AE1-4638-9005-D875F8C26C9E}"/>
              </a:ext>
            </a:extLst>
          </p:cNvPr>
          <p:cNvSpPr>
            <a:spLocks noGrp="1"/>
          </p:cNvSpPr>
          <p:nvPr/>
        </p:nvSpPr>
        <p:spPr>
          <a:xfrm>
            <a:off x="666750" y="2647950"/>
            <a:ext cx="647700" cy="6477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D30C6F-B50A-41A1-B483-C939D46B52BD}"/>
              </a:ext>
            </a:extLst>
          </p:cNvPr>
          <p:cNvSpPr>
            <a:spLocks noGrp="1"/>
          </p:cNvSpPr>
          <p:nvPr/>
        </p:nvSpPr>
        <p:spPr>
          <a:xfrm>
            <a:off x="828675" y="2771775"/>
            <a:ext cx="3333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4B281A-AF40-4DEB-B9E8-EC96C482B416}"/>
              </a:ext>
            </a:extLst>
          </p:cNvPr>
          <p:cNvSpPr>
            <a:spLocks noGrp="1"/>
          </p:cNvSpPr>
          <p:nvPr/>
        </p:nvSpPr>
        <p:spPr>
          <a:xfrm>
            <a:off x="1466850" y="2800350"/>
            <a:ext cx="14097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Rekrutmen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6E5B65-979A-4D60-BB46-8F8A1DC80FF0}"/>
              </a:ext>
            </a:extLst>
          </p:cNvPr>
          <p:cNvSpPr>
            <a:spLocks noGrp="1"/>
          </p:cNvSpPr>
          <p:nvPr/>
        </p:nvSpPr>
        <p:spPr>
          <a:xfrm>
            <a:off x="857250" y="3562350"/>
            <a:ext cx="19621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Gambaran kerja yang jujur dan seleksi berbasis kompetensi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ECEBAC-0A90-4232-8DF2-B6A1C9B330CD}"/>
              </a:ext>
            </a:extLst>
          </p:cNvPr>
          <p:cNvSpPr>
            <a:spLocks noGrp="1"/>
          </p:cNvSpPr>
          <p:nvPr/>
        </p:nvSpPr>
        <p:spPr>
          <a:xfrm>
            <a:off x="3086100" y="3486150"/>
            <a:ext cx="3429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70551-7801-4F10-880E-ABFFA5D36F68}"/>
              </a:ext>
            </a:extLst>
          </p:cNvPr>
          <p:cNvSpPr>
            <a:spLocks noGrp="1"/>
          </p:cNvSpPr>
          <p:nvPr/>
        </p:nvSpPr>
        <p:spPr>
          <a:xfrm>
            <a:off x="3448050" y="2647950"/>
            <a:ext cx="2343150" cy="2190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52100E-6BCD-4840-BAFA-0D1E012200A7}"/>
              </a:ext>
            </a:extLst>
          </p:cNvPr>
          <p:cNvSpPr>
            <a:spLocks noGrp="1"/>
          </p:cNvSpPr>
          <p:nvPr/>
        </p:nvSpPr>
        <p:spPr>
          <a:xfrm>
            <a:off x="3448050" y="2647950"/>
            <a:ext cx="647700" cy="64770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CCE94B-5C01-4241-B705-E46668931C4B}"/>
              </a:ext>
            </a:extLst>
          </p:cNvPr>
          <p:cNvSpPr>
            <a:spLocks noGrp="1"/>
          </p:cNvSpPr>
          <p:nvPr/>
        </p:nvSpPr>
        <p:spPr>
          <a:xfrm>
            <a:off x="3609975" y="2771775"/>
            <a:ext cx="3333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7CDB1B-1830-49C6-A46D-4F972DA775B2}"/>
              </a:ext>
            </a:extLst>
          </p:cNvPr>
          <p:cNvSpPr>
            <a:spLocks noGrp="1"/>
          </p:cNvSpPr>
          <p:nvPr/>
        </p:nvSpPr>
        <p:spPr>
          <a:xfrm>
            <a:off x="4248150" y="2800350"/>
            <a:ext cx="14097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Pembelajaran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39FF9B-39DE-466B-BC5F-1B2C4622E6F2}"/>
              </a:ext>
            </a:extLst>
          </p:cNvPr>
          <p:cNvSpPr>
            <a:spLocks noGrp="1"/>
          </p:cNvSpPr>
          <p:nvPr/>
        </p:nvSpPr>
        <p:spPr>
          <a:xfrm>
            <a:off x="3638550" y="3562350"/>
            <a:ext cx="19621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Mentoring, proyek, rotasi, dan sertifikasi yang relevan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85E122-FF6B-4621-A2CF-5128BC4B55BD}"/>
              </a:ext>
            </a:extLst>
          </p:cNvPr>
          <p:cNvSpPr>
            <a:spLocks noGrp="1"/>
          </p:cNvSpPr>
          <p:nvPr/>
        </p:nvSpPr>
        <p:spPr>
          <a:xfrm>
            <a:off x="5867400" y="3486150"/>
            <a:ext cx="3429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3274EF-25F9-4588-874F-7DBD4B92ABF5}"/>
              </a:ext>
            </a:extLst>
          </p:cNvPr>
          <p:cNvSpPr>
            <a:spLocks noGrp="1"/>
          </p:cNvSpPr>
          <p:nvPr/>
        </p:nvSpPr>
        <p:spPr>
          <a:xfrm>
            <a:off x="6229350" y="2647950"/>
            <a:ext cx="2343150" cy="2190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03E17D-83FA-4D4E-98DD-F2BCECAF32CC}"/>
              </a:ext>
            </a:extLst>
          </p:cNvPr>
          <p:cNvSpPr>
            <a:spLocks noGrp="1"/>
          </p:cNvSpPr>
          <p:nvPr/>
        </p:nvSpPr>
        <p:spPr>
          <a:xfrm>
            <a:off x="6229350" y="2647950"/>
            <a:ext cx="647700" cy="64770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510A8D-754E-43B9-942A-2B01009F598F}"/>
              </a:ext>
            </a:extLst>
          </p:cNvPr>
          <p:cNvSpPr>
            <a:spLocks noGrp="1"/>
          </p:cNvSpPr>
          <p:nvPr/>
        </p:nvSpPr>
        <p:spPr>
          <a:xfrm>
            <a:off x="6391275" y="2771775"/>
            <a:ext cx="3333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56D93C-6E81-413E-B246-05985543B9CE}"/>
              </a:ext>
            </a:extLst>
          </p:cNvPr>
          <p:cNvSpPr>
            <a:spLocks noGrp="1"/>
          </p:cNvSpPr>
          <p:nvPr/>
        </p:nvSpPr>
        <p:spPr>
          <a:xfrm>
            <a:off x="7029450" y="2800350"/>
            <a:ext cx="14097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5FA060A-4C5A-4F42-B464-6C35EB091536}"/>
              </a:ext>
            </a:extLst>
          </p:cNvPr>
          <p:cNvSpPr>
            <a:spLocks noGrp="1"/>
          </p:cNvSpPr>
          <p:nvPr/>
        </p:nvSpPr>
        <p:spPr>
          <a:xfrm>
            <a:off x="6419850" y="3562350"/>
            <a:ext cx="19621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Tujuan jelas, umpan balik spesifik, akuntabilitas proporsional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4BAA0D-4227-4A50-B3D5-3FB62B738BD6}"/>
              </a:ext>
            </a:extLst>
          </p:cNvPr>
          <p:cNvSpPr>
            <a:spLocks noGrp="1"/>
          </p:cNvSpPr>
          <p:nvPr/>
        </p:nvSpPr>
        <p:spPr>
          <a:xfrm>
            <a:off x="8648700" y="3486150"/>
            <a:ext cx="3429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F76F79-F2A4-453B-BE4A-32A711079826}"/>
              </a:ext>
            </a:extLst>
          </p:cNvPr>
          <p:cNvSpPr>
            <a:spLocks noGrp="1"/>
          </p:cNvSpPr>
          <p:nvPr/>
        </p:nvSpPr>
        <p:spPr>
          <a:xfrm>
            <a:off x="9010650" y="2647950"/>
            <a:ext cx="2343150" cy="2190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451A35-E318-4184-8537-82897AB1116D}"/>
              </a:ext>
            </a:extLst>
          </p:cNvPr>
          <p:cNvSpPr>
            <a:spLocks noGrp="1"/>
          </p:cNvSpPr>
          <p:nvPr/>
        </p:nvSpPr>
        <p:spPr>
          <a:xfrm>
            <a:off x="9010650" y="2647950"/>
            <a:ext cx="647700" cy="6477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0210B94-E05D-4CC6-92EE-85F80D1D197D}"/>
              </a:ext>
            </a:extLst>
          </p:cNvPr>
          <p:cNvSpPr>
            <a:spLocks noGrp="1"/>
          </p:cNvSpPr>
          <p:nvPr/>
        </p:nvSpPr>
        <p:spPr>
          <a:xfrm>
            <a:off x="9172575" y="2771775"/>
            <a:ext cx="33337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797AFD-15F0-4DDF-BD18-6A2B68F986D9}"/>
              </a:ext>
            </a:extLst>
          </p:cNvPr>
          <p:cNvSpPr>
            <a:spLocks noGrp="1"/>
          </p:cNvSpPr>
          <p:nvPr/>
        </p:nvSpPr>
        <p:spPr>
          <a:xfrm>
            <a:off x="9810750" y="2800350"/>
            <a:ext cx="14097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Mobilitas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38A37F-9115-423E-B04C-80B6A915F47B}"/>
              </a:ext>
            </a:extLst>
          </p:cNvPr>
          <p:cNvSpPr>
            <a:spLocks noGrp="1"/>
          </p:cNvSpPr>
          <p:nvPr/>
        </p:nvSpPr>
        <p:spPr>
          <a:xfrm>
            <a:off x="9201150" y="3562350"/>
            <a:ext cx="196215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Jalur ahli, proyek lintas unit, dan peluang internal yang terlihat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C2C7F7-BF12-48CF-92E9-A98912B943B2}"/>
              </a:ext>
            </a:extLst>
          </p:cNvPr>
          <p:cNvSpPr>
            <a:spLocks noGrp="1"/>
          </p:cNvSpPr>
          <p:nvPr/>
        </p:nvSpPr>
        <p:spPr>
          <a:xfrm>
            <a:off x="1219200" y="5448300"/>
            <a:ext cx="9715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Akses pengembangan perlu diaudit menurut gender, lokasi, status kerja, beban perawatan, dan kedekatan dengan pimpinan.</a:t>
            </a:r>
          </a:p>
        </p:txBody>
      </p:sp>
    </p:spTree>
    <p:extLst>
      <p:ext uri="{BB962C8B-B14F-4D97-AF65-F5344CB8AC3E}">
        <p14:creationId xmlns:p14="http://schemas.microsoft.com/office/powerpoint/2010/main" val="576724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0AA0EC6-22B7-4528-973E-0615B22BDA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8B8340-37B6-4FF4-88D0-5B96D98EBFCD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RELASI KERJA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356544-BA8D-4550-9CCC-29FCDC761FFF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Suara, inklusi, dan keamanan psikologis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C64977-288D-40D2-8E83-349875441BDC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AC9EFA-0018-4805-84FC-257968CBE34D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042110-D3EA-4546-9019-413BC8E94EBF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B5C1B8-8529-4A83-8F8C-DFFA886FAC55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Informasi penting sering berada pada orang yang paling dekat dengan pelanggan, pasien, mahasiswa, mesin, atau warga.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E3394A-64E2-4D23-9553-1BBAD7F46F00}"/>
              </a:ext>
            </a:extLst>
          </p:cNvPr>
          <p:cNvSpPr>
            <a:spLocks noGrp="1"/>
          </p:cNvSpPr>
          <p:nvPr/>
        </p:nvSpPr>
        <p:spPr>
          <a:xfrm>
            <a:off x="609600" y="2609850"/>
            <a:ext cx="3333750" cy="2286000"/>
          </a:xfrm>
          <a:prstGeom prst="rect">
            <a:avLst/>
          </a:prstGeom>
          <a:solidFill>
            <a:srgbClr val="D8EFEC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B8E360-C119-4DFA-979E-2DDD7F999AA4}"/>
              </a:ext>
            </a:extLst>
          </p:cNvPr>
          <p:cNvSpPr>
            <a:spLocks noGrp="1"/>
          </p:cNvSpPr>
          <p:nvPr/>
        </p:nvSpPr>
        <p:spPr>
          <a:xfrm>
            <a:off x="609600" y="2609850"/>
            <a:ext cx="3333750" cy="11430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DB25C5-1750-4DD9-80CA-E4C87D72C9ED}"/>
              </a:ext>
            </a:extLst>
          </p:cNvPr>
          <p:cNvSpPr>
            <a:spLocks noGrp="1"/>
          </p:cNvSpPr>
          <p:nvPr/>
        </p:nvSpPr>
        <p:spPr>
          <a:xfrm>
            <a:off x="876300" y="3009900"/>
            <a:ext cx="2762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SUARA KARYAWAN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B04109-C3CE-4DB5-A1EC-1010036994D8}"/>
              </a:ext>
            </a:extLst>
          </p:cNvPr>
          <p:cNvSpPr>
            <a:spLocks noGrp="1"/>
          </p:cNvSpPr>
          <p:nvPr/>
        </p:nvSpPr>
        <p:spPr>
          <a:xfrm>
            <a:off x="876300" y="3429000"/>
            <a:ext cx="28003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Usulan dan kekhawatiran memiliki nilai ketika organisasi memberi tanggapan yang dapat dipahami.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3613E8-413D-4F7F-8E36-B137BB1E66F7}"/>
              </a:ext>
            </a:extLst>
          </p:cNvPr>
          <p:cNvSpPr>
            <a:spLocks noGrp="1"/>
          </p:cNvSpPr>
          <p:nvPr/>
        </p:nvSpPr>
        <p:spPr>
          <a:xfrm>
            <a:off x="4324350" y="2609850"/>
            <a:ext cx="3333750" cy="2286000"/>
          </a:xfrm>
          <a:prstGeom prst="rect">
            <a:avLst/>
          </a:prstGeom>
          <a:solidFill>
            <a:srgbClr val="F7E7C7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22C8B0-485C-48AA-8354-736D5AF0C071}"/>
              </a:ext>
            </a:extLst>
          </p:cNvPr>
          <p:cNvSpPr>
            <a:spLocks noGrp="1"/>
          </p:cNvSpPr>
          <p:nvPr/>
        </p:nvSpPr>
        <p:spPr>
          <a:xfrm>
            <a:off x="4324350" y="2609850"/>
            <a:ext cx="3333750" cy="11430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2A4C5A-E3A6-42A9-A129-D05B402183D1}"/>
              </a:ext>
            </a:extLst>
          </p:cNvPr>
          <p:cNvSpPr>
            <a:spLocks noGrp="1"/>
          </p:cNvSpPr>
          <p:nvPr/>
        </p:nvSpPr>
        <p:spPr>
          <a:xfrm>
            <a:off x="4591050" y="3009900"/>
            <a:ext cx="2762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INKLUSI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2596D4-7292-4F27-9BA7-DDED9148663A}"/>
              </a:ext>
            </a:extLst>
          </p:cNvPr>
          <p:cNvSpPr>
            <a:spLocks noGrp="1"/>
          </p:cNvSpPr>
          <p:nvPr/>
        </p:nvSpPr>
        <p:spPr>
          <a:xfrm>
            <a:off x="4591050" y="3429000"/>
            <a:ext cx="28003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Keragaman menjadi bermakna ketika kelompok berbeda dapat didengar, memperoleh akses, dan berkembang.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2D8C65-2A38-4AB2-BA39-D78DC17F5DFA}"/>
              </a:ext>
            </a:extLst>
          </p:cNvPr>
          <p:cNvSpPr>
            <a:spLocks noGrp="1"/>
          </p:cNvSpPr>
          <p:nvPr/>
        </p:nvSpPr>
        <p:spPr>
          <a:xfrm>
            <a:off x="8039100" y="2609850"/>
            <a:ext cx="3333750" cy="2286000"/>
          </a:xfrm>
          <a:prstGeom prst="rect">
            <a:avLst/>
          </a:prstGeom>
          <a:solidFill>
            <a:srgbClr val="F5DDD7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DF9CB8-7D51-49C9-AC1A-FD5722D578E1}"/>
              </a:ext>
            </a:extLst>
          </p:cNvPr>
          <p:cNvSpPr>
            <a:spLocks noGrp="1"/>
          </p:cNvSpPr>
          <p:nvPr/>
        </p:nvSpPr>
        <p:spPr>
          <a:xfrm>
            <a:off x="8039100" y="2609850"/>
            <a:ext cx="3333750" cy="11430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5148F2-4CFB-42EA-9045-A7D245962D63}"/>
              </a:ext>
            </a:extLst>
          </p:cNvPr>
          <p:cNvSpPr>
            <a:spLocks noGrp="1"/>
          </p:cNvSpPr>
          <p:nvPr/>
        </p:nvSpPr>
        <p:spPr>
          <a:xfrm>
            <a:off x="8305800" y="3009900"/>
            <a:ext cx="2762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KEAMANAN PSIKOLOGIS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2C406F-B028-4E1A-B29B-6684BF23E7EE}"/>
              </a:ext>
            </a:extLst>
          </p:cNvPr>
          <p:cNvSpPr>
            <a:spLocks noGrp="1"/>
          </p:cNvSpPr>
          <p:nvPr/>
        </p:nvSpPr>
        <p:spPr>
          <a:xfrm>
            <a:off x="8305800" y="3429000"/>
            <a:ext cx="280035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Orang dapat bertanya, mengakui kesalahan, dan menyampaikan keraguan tanpa hukuman interpersonal.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8C6893-9A56-4B1B-A5B0-9013DA862E3E}"/>
              </a:ext>
            </a:extLst>
          </p:cNvPr>
          <p:cNvSpPr>
            <a:spLocks noGrp="1"/>
          </p:cNvSpPr>
          <p:nvPr/>
        </p:nvSpPr>
        <p:spPr>
          <a:xfrm>
            <a:off x="1714500" y="5334000"/>
            <a:ext cx="8763000" cy="5524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D479597-A63B-4826-8A73-1B6C4A5C8F88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Kanal suara dinilai dari tindak lanjut, bukan dari banyaknya kanal.</a:t>
            </a:r>
          </a:p>
        </p:txBody>
      </p:sp>
    </p:spTree>
    <p:extLst>
      <p:ext uri="{BB962C8B-B14F-4D97-AF65-F5344CB8AC3E}">
        <p14:creationId xmlns:p14="http://schemas.microsoft.com/office/powerpoint/2010/main" val="1240271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8F7231F-E66A-42F7-B89F-0FD86C31A5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38ABEA-5D09-4B8D-A13C-BB4FB143812F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TRANSFORMASI DIGITAL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6BBF5F-BBDF-4739-B13D-9007C1394D8D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People analytics dan AI: memperluas kemampuan manusia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7B8B9F-F823-4B66-A8AA-CEE25F81CC60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5FE196-DDE9-4F62-BA2A-A9D11866F21A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7-8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BB379-47AF-4A15-A284-3BC5E6D5DF06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1706D4-CCE6-4024-AF39-7C1525BB7A83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 dapat mempercepat informasi dan mengurangi pekerjaan berulang. Nilainya bergantung pada kemampuan manusia untuk memahami, menguji, dan mempertanyakan hasil sistem.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0A7C70-977B-482B-9F5F-89FEE3806D13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4667250" cy="2362200"/>
          </a:xfrm>
          <a:prstGeom prst="rect">
            <a:avLst/>
          </a:prstGeom>
          <a:solidFill>
            <a:srgbClr val="D8EFEC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A93413-1A87-4E11-9836-63296D744366}"/>
              </a:ext>
            </a:extLst>
          </p:cNvPr>
          <p:cNvSpPr>
            <a:spLocks noGrp="1"/>
          </p:cNvSpPr>
          <p:nvPr/>
        </p:nvSpPr>
        <p:spPr>
          <a:xfrm>
            <a:off x="6838950" y="2647950"/>
            <a:ext cx="4667250" cy="2362200"/>
          </a:xfrm>
          <a:prstGeom prst="rect">
            <a:avLst/>
          </a:prstGeom>
          <a:solidFill>
            <a:srgbClr val="F5DDD7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42C26-8046-4D07-B2A0-367BE34DBB73}"/>
              </a:ext>
            </a:extLst>
          </p:cNvPr>
          <p:cNvSpPr>
            <a:spLocks noGrp="1"/>
          </p:cNvSpPr>
          <p:nvPr/>
        </p:nvSpPr>
        <p:spPr>
          <a:xfrm>
            <a:off x="990600" y="3009900"/>
            <a:ext cx="2000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PELUANG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D580A4-2D73-40A6-89C8-E42C486F251F}"/>
              </a:ext>
            </a:extLst>
          </p:cNvPr>
          <p:cNvSpPr>
            <a:spLocks noGrp="1"/>
          </p:cNvSpPr>
          <p:nvPr/>
        </p:nvSpPr>
        <p:spPr>
          <a:xfrm>
            <a:off x="990600" y="3429000"/>
            <a:ext cx="4000500" cy="12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Melihat pola rekrutmen, rotasi, promosi, beban kerja, dan suara karyawan</a:t>
            </a:r>
          </a:p>
          <a:p>
            <a:endParaRPr sz="1575" b="0" i="0">
              <a:solidFill>
                <a:srgbClr val="0B1F33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Mendukung pembelajaran digital, kolaborasi, rekomendasi, dan layanan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A9FB8B-DB8F-4561-9573-64C2E1AB6627}"/>
              </a:ext>
            </a:extLst>
          </p:cNvPr>
          <p:cNvSpPr>
            <a:spLocks noGrp="1"/>
          </p:cNvSpPr>
          <p:nvPr/>
        </p:nvSpPr>
        <p:spPr>
          <a:xfrm>
            <a:off x="7143750" y="3009900"/>
            <a:ext cx="2000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PENGAMAN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4C18E7-5371-43DC-849E-D4C294B7C791}"/>
              </a:ext>
            </a:extLst>
          </p:cNvPr>
          <p:cNvSpPr>
            <a:spLocks noGrp="1"/>
          </p:cNvSpPr>
          <p:nvPr/>
        </p:nvSpPr>
        <p:spPr>
          <a:xfrm>
            <a:off x="7143750" y="3429000"/>
            <a:ext cx="4000500" cy="12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Transparansi data dan tujuan penggunaan</a:t>
            </a:r>
          </a:p>
          <a:p>
            <a:endParaRPr sz="1575" b="0" i="0">
              <a:solidFill>
                <a:srgbClr val="0B1F33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Audit bias, privasi, jalur koreksi, dan peninjauan manusia untuk keputusan berisiko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2A119B-248E-439C-A3CE-7CEA66C3B2C4}"/>
              </a:ext>
            </a:extLst>
          </p:cNvPr>
          <p:cNvSpPr>
            <a:spLocks noGrp="1"/>
          </p:cNvSpPr>
          <p:nvPr/>
        </p:nvSpPr>
        <p:spPr>
          <a:xfrm>
            <a:off x="5562600" y="3390900"/>
            <a:ext cx="10668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36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9E69A1-2916-4EC5-A3B9-FBBDA87DA6F5}"/>
              </a:ext>
            </a:extLst>
          </p:cNvPr>
          <p:cNvSpPr>
            <a:spLocks noGrp="1"/>
          </p:cNvSpPr>
          <p:nvPr/>
        </p:nvSpPr>
        <p:spPr>
          <a:xfrm>
            <a:off x="1428750" y="5467350"/>
            <a:ext cx="93345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Pemberdayaan di era AI berarti bekerja dengan teknologi tanpa kehilangan suara, privasi, dan martabat.</a:t>
            </a:r>
          </a:p>
        </p:txBody>
      </p:sp>
    </p:spTree>
    <p:extLst>
      <p:ext uri="{BB962C8B-B14F-4D97-AF65-F5344CB8AC3E}">
        <p14:creationId xmlns:p14="http://schemas.microsoft.com/office/powerpoint/2010/main" val="203449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016CD00-6C18-4EF7-8F71-B2F3ABF3483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CE2229-A246-49D5-8468-1F31A316F298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PENERAPAN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F4AF0-D51F-43E6-9766-69B1472E1843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Konteks Indonesia dan contoh sektoral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37C7B3-93C2-4DB8-8325-916B21FAAB3B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6B4C88-4DB6-47F3-BFBB-C4CF2166FDD6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DEFE79-2757-4CB9-AD4B-6A9C08CC46C6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A79C70-9874-4FAD-B20E-B46918749358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perlu menyesuaikan geografi, konektivitas, budaya, kualitas pendidikan, dan perpaduan sektor formal, informal, publik, swasta, serta keluarga.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41DAA4-B7AD-4B91-A030-D38A965B2EFD}"/>
              </a:ext>
            </a:extLst>
          </p:cNvPr>
          <p:cNvSpPr>
            <a:spLocks noGrp="1"/>
          </p:cNvSpPr>
          <p:nvPr/>
        </p:nvSpPr>
        <p:spPr>
          <a:xfrm>
            <a:off x="704850" y="2476500"/>
            <a:ext cx="2667000" cy="55245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D6CFE7-9E16-447F-A990-ED5A49545866}"/>
              </a:ext>
            </a:extLst>
          </p:cNvPr>
          <p:cNvSpPr>
            <a:spLocks noGrp="1"/>
          </p:cNvSpPr>
          <p:nvPr/>
        </p:nvSpPr>
        <p:spPr>
          <a:xfrm>
            <a:off x="895350" y="2628900"/>
            <a:ext cx="22860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Rumah sakit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D9AFB7-812A-4F3F-998E-3E997D9DE44F}"/>
              </a:ext>
            </a:extLst>
          </p:cNvPr>
          <p:cNvSpPr>
            <a:spLocks noGrp="1"/>
          </p:cNvSpPr>
          <p:nvPr/>
        </p:nvSpPr>
        <p:spPr>
          <a:xfrm>
            <a:off x="3562350" y="2476500"/>
            <a:ext cx="78867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D43C04-80CB-49C9-BA98-35BB21B1034A}"/>
              </a:ext>
            </a:extLst>
          </p:cNvPr>
          <p:cNvSpPr>
            <a:spLocks noGrp="1"/>
          </p:cNvSpPr>
          <p:nvPr/>
        </p:nvSpPr>
        <p:spPr>
          <a:xfrm>
            <a:off x="3829050" y="2619375"/>
            <a:ext cx="723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Hak menghentikan prosedur berisiko dan forum keselamatan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74C1DF-A436-417C-AEEB-2688F038E732}"/>
              </a:ext>
            </a:extLst>
          </p:cNvPr>
          <p:cNvSpPr>
            <a:spLocks noGrp="1"/>
          </p:cNvSpPr>
          <p:nvPr/>
        </p:nvSpPr>
        <p:spPr>
          <a:xfrm>
            <a:off x="704850" y="3181350"/>
            <a:ext cx="2667000" cy="55245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70A21D-0622-4891-8142-6935C3002EDB}"/>
              </a:ext>
            </a:extLst>
          </p:cNvPr>
          <p:cNvSpPr>
            <a:spLocks noGrp="1"/>
          </p:cNvSpPr>
          <p:nvPr/>
        </p:nvSpPr>
        <p:spPr>
          <a:xfrm>
            <a:off x="895350" y="3333750"/>
            <a:ext cx="22860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Universitas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BC946F-BAED-4524-92B7-52A3ECACE3FB}"/>
              </a:ext>
            </a:extLst>
          </p:cNvPr>
          <p:cNvSpPr>
            <a:spLocks noGrp="1"/>
          </p:cNvSpPr>
          <p:nvPr/>
        </p:nvSpPr>
        <p:spPr>
          <a:xfrm>
            <a:off x="3562350" y="3181350"/>
            <a:ext cx="78867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8ED27C-5FE7-44DB-B118-AA1731BB3D6C}"/>
              </a:ext>
            </a:extLst>
          </p:cNvPr>
          <p:cNvSpPr>
            <a:spLocks noGrp="1"/>
          </p:cNvSpPr>
          <p:nvPr/>
        </p:nvSpPr>
        <p:spPr>
          <a:xfrm>
            <a:off x="3829050" y="3324225"/>
            <a:ext cx="723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Kebebasan akademik bertanggung jawab dan perbaikan layanan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376166-7C0B-4D1E-9EF3-F57E2C2C8E8B}"/>
              </a:ext>
            </a:extLst>
          </p:cNvPr>
          <p:cNvSpPr>
            <a:spLocks noGrp="1"/>
          </p:cNvSpPr>
          <p:nvPr/>
        </p:nvSpPr>
        <p:spPr>
          <a:xfrm>
            <a:off x="704850" y="3886200"/>
            <a:ext cx="2667000" cy="55245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7861A4-3071-4B23-AFD8-0F5C564CCA3B}"/>
              </a:ext>
            </a:extLst>
          </p:cNvPr>
          <p:cNvSpPr>
            <a:spLocks noGrp="1"/>
          </p:cNvSpPr>
          <p:nvPr/>
        </p:nvSpPr>
        <p:spPr>
          <a:xfrm>
            <a:off x="895350" y="4038600"/>
            <a:ext cx="22860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Manufaktur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E22E89-AD5C-4CD0-8D76-E23325604982}"/>
              </a:ext>
            </a:extLst>
          </p:cNvPr>
          <p:cNvSpPr>
            <a:spLocks noGrp="1"/>
          </p:cNvSpPr>
          <p:nvPr/>
        </p:nvSpPr>
        <p:spPr>
          <a:xfrm>
            <a:off x="3562350" y="3886200"/>
            <a:ext cx="78867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D8EA09-430B-42B9-B3BF-CEA39CB5AB20}"/>
              </a:ext>
            </a:extLst>
          </p:cNvPr>
          <p:cNvSpPr>
            <a:spLocks noGrp="1"/>
          </p:cNvSpPr>
          <p:nvPr/>
        </p:nvSpPr>
        <p:spPr>
          <a:xfrm>
            <a:off x="3829050" y="4029075"/>
            <a:ext cx="723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Operator terlatih memecahkan masalah mutu di titik kerja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59859E-DE8D-4563-91A0-1D95FB775A2D}"/>
              </a:ext>
            </a:extLst>
          </p:cNvPr>
          <p:cNvSpPr>
            <a:spLocks noGrp="1"/>
          </p:cNvSpPr>
          <p:nvPr/>
        </p:nvSpPr>
        <p:spPr>
          <a:xfrm>
            <a:off x="704850" y="4591050"/>
            <a:ext cx="2667000" cy="55245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6DED37-F1BB-4A98-8503-E3C70A172373}"/>
              </a:ext>
            </a:extLst>
          </p:cNvPr>
          <p:cNvSpPr>
            <a:spLocks noGrp="1"/>
          </p:cNvSpPr>
          <p:nvPr/>
        </p:nvSpPr>
        <p:spPr>
          <a:xfrm>
            <a:off x="895350" y="4743450"/>
            <a:ext cx="22860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Perusahaan keluarga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BA2D18E-8986-4C3A-B857-5530727D911A}"/>
              </a:ext>
            </a:extLst>
          </p:cNvPr>
          <p:cNvSpPr>
            <a:spLocks noGrp="1"/>
          </p:cNvSpPr>
          <p:nvPr/>
        </p:nvSpPr>
        <p:spPr>
          <a:xfrm>
            <a:off x="3562350" y="4591050"/>
            <a:ext cx="78867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5811B6-335F-4DA5-9E42-E004F0675652}"/>
              </a:ext>
            </a:extLst>
          </p:cNvPr>
          <p:cNvSpPr>
            <a:spLocks noGrp="1"/>
          </p:cNvSpPr>
          <p:nvPr/>
        </p:nvSpPr>
        <p:spPr>
          <a:xfrm>
            <a:off x="3829050" y="4733925"/>
            <a:ext cx="7239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Peran, promosi, dan suksesi yang dapat dijelaskan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D4EA7A-A496-4A17-A08A-187696B90612}"/>
              </a:ext>
            </a:extLst>
          </p:cNvPr>
          <p:cNvSpPr>
            <a:spLocks noGrp="1"/>
          </p:cNvSpPr>
          <p:nvPr/>
        </p:nvSpPr>
        <p:spPr>
          <a:xfrm>
            <a:off x="704850" y="5562600"/>
            <a:ext cx="10744200" cy="4000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C56356-51EE-4136-A373-EEB3C902B6C0}"/>
              </a:ext>
            </a:extLst>
          </p:cNvPr>
          <p:cNvSpPr>
            <a:spLocks noGrp="1"/>
          </p:cNvSpPr>
          <p:nvPr/>
        </p:nvSpPr>
        <p:spPr>
          <a:xfrm>
            <a:off x="933450" y="565785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Desentralisasi hanya memberdayakan bila kewenangan disertai kemampuan, sumber daya, dan dukungan.</a:t>
            </a:r>
          </a:p>
        </p:txBody>
      </p:sp>
    </p:spTree>
    <p:extLst>
      <p:ext uri="{BB962C8B-B14F-4D97-AF65-F5344CB8AC3E}">
        <p14:creationId xmlns:p14="http://schemas.microsoft.com/office/powerpoint/2010/main" val="208183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65B59F2-09C0-4B21-AC01-CBF44095546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7BA402-38D3-4B0C-8F4E-246C5E5AD985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IMPLEMENTASI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DEB7AC-9119-4F5E-828D-275518330CF0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Kematangan pemberdayaan manusia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5B4F87-1740-4E0D-9848-798CA806D00A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DFBF6E-277B-4D47-8E79-7541D32E661F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9, 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6D6AEC-2779-4C5E-8C2D-5D96CDFA528A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C8157-05EC-445F-938B-23CD06B96197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Implementasi dimulai dengan diagnosis: keputusan yang lambat, informasi tertutup, kesenjangan kemampuan, dan risiko pembungkaman suara.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949A42-FCCC-4DE3-9B03-D957DF2D1EBF}"/>
              </a:ext>
            </a:extLst>
          </p:cNvPr>
          <p:cNvSpPr>
            <a:spLocks noGrp="1"/>
          </p:cNvSpPr>
          <p:nvPr/>
        </p:nvSpPr>
        <p:spPr>
          <a:xfrm>
            <a:off x="800100" y="3333750"/>
            <a:ext cx="2286000" cy="2095500"/>
          </a:xfrm>
          <a:prstGeom prst="rect">
            <a:avLst/>
          </a:prstGeom>
          <a:solidFill>
            <a:srgbClr val="FFFFFF"/>
          </a:solidFill>
          <a:ln w="28575">
            <a:solidFill>
              <a:srgbClr val="D86A56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2178FA-033A-4EBC-B54D-A7A107D85CAD}"/>
              </a:ext>
            </a:extLst>
          </p:cNvPr>
          <p:cNvSpPr>
            <a:spLocks noGrp="1"/>
          </p:cNvSpPr>
          <p:nvPr/>
        </p:nvSpPr>
        <p:spPr>
          <a:xfrm>
            <a:off x="800100" y="3333750"/>
            <a:ext cx="2286000" cy="438150"/>
          </a:xfrm>
          <a:prstGeom prst="rect">
            <a:avLst/>
          </a:prstGeom>
          <a:solidFill>
            <a:srgbClr val="D86A56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4C62C5-7D94-4269-BA22-4849D7F7FC64}"/>
              </a:ext>
            </a:extLst>
          </p:cNvPr>
          <p:cNvSpPr>
            <a:spLocks noGrp="1"/>
          </p:cNvSpPr>
          <p:nvPr/>
        </p:nvSpPr>
        <p:spPr>
          <a:xfrm>
            <a:off x="952500" y="3419475"/>
            <a:ext cx="323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F00ACA-2C55-4924-B056-6129CB1AF994}"/>
              </a:ext>
            </a:extLst>
          </p:cNvPr>
          <p:cNvSpPr>
            <a:spLocks noGrp="1"/>
          </p:cNvSpPr>
          <p:nvPr/>
        </p:nvSpPr>
        <p:spPr>
          <a:xfrm>
            <a:off x="1371600" y="3438525"/>
            <a:ext cx="1524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Awal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6C05C4-4DAC-444A-BA04-898B89FE83D1}"/>
              </a:ext>
            </a:extLst>
          </p:cNvPr>
          <p:cNvSpPr>
            <a:spLocks noGrp="1"/>
          </p:cNvSpPr>
          <p:nvPr/>
        </p:nvSpPr>
        <p:spPr>
          <a:xfrm>
            <a:off x="971550" y="4076700"/>
            <a:ext cx="1943100" cy="1143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Bergantung pada manajer tertentu dan kepercayaan informal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F7DFAD-CE5A-4A31-9CC8-0229850ED8AA}"/>
              </a:ext>
            </a:extLst>
          </p:cNvPr>
          <p:cNvSpPr>
            <a:spLocks noGrp="1"/>
          </p:cNvSpPr>
          <p:nvPr/>
        </p:nvSpPr>
        <p:spPr>
          <a:xfrm>
            <a:off x="3524250" y="3095625"/>
            <a:ext cx="2286000" cy="2333625"/>
          </a:xfrm>
          <a:prstGeom prst="rect">
            <a:avLst/>
          </a:prstGeom>
          <a:solidFill>
            <a:srgbClr val="FFFFFF"/>
          </a:solidFill>
          <a:ln w="28575">
            <a:solidFill>
              <a:srgbClr val="E4A640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CCC302-656D-40EE-9DF2-41CA6C200BDA}"/>
              </a:ext>
            </a:extLst>
          </p:cNvPr>
          <p:cNvSpPr>
            <a:spLocks noGrp="1"/>
          </p:cNvSpPr>
          <p:nvPr/>
        </p:nvSpPr>
        <p:spPr>
          <a:xfrm>
            <a:off x="3524250" y="3095625"/>
            <a:ext cx="2286000" cy="438150"/>
          </a:xfrm>
          <a:prstGeom prst="rect">
            <a:avLst/>
          </a:prstGeom>
          <a:solidFill>
            <a:srgbClr val="E4A640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16965D-4311-4605-BA9D-6169A0085468}"/>
              </a:ext>
            </a:extLst>
          </p:cNvPr>
          <p:cNvSpPr>
            <a:spLocks noGrp="1"/>
          </p:cNvSpPr>
          <p:nvPr/>
        </p:nvSpPr>
        <p:spPr>
          <a:xfrm>
            <a:off x="3676650" y="3181350"/>
            <a:ext cx="323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73BCE8-AE34-412B-B313-6F171297E287}"/>
              </a:ext>
            </a:extLst>
          </p:cNvPr>
          <p:cNvSpPr>
            <a:spLocks noGrp="1"/>
          </p:cNvSpPr>
          <p:nvPr/>
        </p:nvSpPr>
        <p:spPr>
          <a:xfrm>
            <a:off x="4095750" y="3200400"/>
            <a:ext cx="1524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Terkelola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1BC779-DDE3-4CB3-8A2B-5C31753EC902}"/>
              </a:ext>
            </a:extLst>
          </p:cNvPr>
          <p:cNvSpPr>
            <a:spLocks noGrp="1"/>
          </p:cNvSpPr>
          <p:nvPr/>
        </p:nvSpPr>
        <p:spPr>
          <a:xfrm>
            <a:off x="3695700" y="3838575"/>
            <a:ext cx="1943100" cy="1381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Kanal suara, pengembangan, dan ukuran dasar tersedia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628142-C0D2-42E1-8346-D97DFA9AD18F}"/>
              </a:ext>
            </a:extLst>
          </p:cNvPr>
          <p:cNvSpPr>
            <a:spLocks noGrp="1"/>
          </p:cNvSpPr>
          <p:nvPr/>
        </p:nvSpPr>
        <p:spPr>
          <a:xfrm>
            <a:off x="6248400" y="2857500"/>
            <a:ext cx="2286000" cy="2571750"/>
          </a:xfrm>
          <a:prstGeom prst="rect">
            <a:avLst/>
          </a:prstGeom>
          <a:solidFill>
            <a:srgbClr val="FFFFFF"/>
          </a:solidFill>
          <a:ln w="28575">
            <a:solidFill>
              <a:srgbClr val="1D9A93"/>
            </a:solidFill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378503-F6A0-4D26-94EB-65ACCA4AAA7A}"/>
              </a:ext>
            </a:extLst>
          </p:cNvPr>
          <p:cNvSpPr>
            <a:spLocks noGrp="1"/>
          </p:cNvSpPr>
          <p:nvPr/>
        </p:nvSpPr>
        <p:spPr>
          <a:xfrm>
            <a:off x="6248400" y="2857500"/>
            <a:ext cx="2286000" cy="438150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F4B811-DD0A-4FC9-A4FD-D8EA120A1D88}"/>
              </a:ext>
            </a:extLst>
          </p:cNvPr>
          <p:cNvSpPr>
            <a:spLocks noGrp="1"/>
          </p:cNvSpPr>
          <p:nvPr/>
        </p:nvSpPr>
        <p:spPr>
          <a:xfrm>
            <a:off x="6400800" y="2943225"/>
            <a:ext cx="323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101F6D-E23F-4422-9019-00D50E810655}"/>
              </a:ext>
            </a:extLst>
          </p:cNvPr>
          <p:cNvSpPr>
            <a:spLocks noGrp="1"/>
          </p:cNvSpPr>
          <p:nvPr/>
        </p:nvSpPr>
        <p:spPr>
          <a:xfrm>
            <a:off x="6819900" y="2962275"/>
            <a:ext cx="1524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Terintegrasi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F7C646-BE6B-4057-B53C-29CA76EFA31E}"/>
              </a:ext>
            </a:extLst>
          </p:cNvPr>
          <p:cNvSpPr>
            <a:spLocks noGrp="1"/>
          </p:cNvSpPr>
          <p:nvPr/>
        </p:nvSpPr>
        <p:spPr>
          <a:xfrm>
            <a:off x="6419850" y="3600450"/>
            <a:ext cx="1943100" cy="1619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MSDM, desain kerja, teknologi, budaya, dan tata kelola saling menguatkan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90B956-DCA8-4C74-B469-84536F9A5707}"/>
              </a:ext>
            </a:extLst>
          </p:cNvPr>
          <p:cNvSpPr>
            <a:spLocks noGrp="1"/>
          </p:cNvSpPr>
          <p:nvPr/>
        </p:nvSpPr>
        <p:spPr>
          <a:xfrm>
            <a:off x="8972550" y="2619375"/>
            <a:ext cx="2286000" cy="2809875"/>
          </a:xfrm>
          <a:prstGeom prst="rect">
            <a:avLst/>
          </a:prstGeom>
          <a:solidFill>
            <a:srgbClr val="FFFFFF"/>
          </a:solidFill>
          <a:ln w="28575">
            <a:solidFill>
              <a:srgbClr val="0B1F33"/>
            </a:solidFill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0D1F34A-1851-47B6-A8CA-A842C66EFC7C}"/>
              </a:ext>
            </a:extLst>
          </p:cNvPr>
          <p:cNvSpPr>
            <a:spLocks noGrp="1"/>
          </p:cNvSpPr>
          <p:nvPr/>
        </p:nvSpPr>
        <p:spPr>
          <a:xfrm>
            <a:off x="8972550" y="2619375"/>
            <a:ext cx="2286000" cy="4381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7B6AF79-20A4-4A33-B898-C3C4F921FCE8}"/>
              </a:ext>
            </a:extLst>
          </p:cNvPr>
          <p:cNvSpPr>
            <a:spLocks noGrp="1"/>
          </p:cNvSpPr>
          <p:nvPr/>
        </p:nvSpPr>
        <p:spPr>
          <a:xfrm>
            <a:off x="9124950" y="2705100"/>
            <a:ext cx="323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FD4FCA3-DF3F-415F-B2CA-A9ABE097D810}"/>
              </a:ext>
            </a:extLst>
          </p:cNvPr>
          <p:cNvSpPr>
            <a:spLocks noGrp="1"/>
          </p:cNvSpPr>
          <p:nvPr/>
        </p:nvSpPr>
        <p:spPr>
          <a:xfrm>
            <a:off x="9544050" y="2724150"/>
            <a:ext cx="15240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Adaptif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C62D064-56CB-41FA-96F2-BF180539DC4E}"/>
              </a:ext>
            </a:extLst>
          </p:cNvPr>
          <p:cNvSpPr>
            <a:spLocks noGrp="1"/>
          </p:cNvSpPr>
          <p:nvPr/>
        </p:nvSpPr>
        <p:spPr>
          <a:xfrm>
            <a:off x="9144000" y="3362325"/>
            <a:ext cx="1943100" cy="1857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Manusia dan sistem belajar terus-menerus dalam kondisi berubah</a:t>
            </a:r>
          </a:p>
        </p:txBody>
      </p:sp>
    </p:spTree>
    <p:extLst>
      <p:ext uri="{BB962C8B-B14F-4D97-AF65-F5344CB8AC3E}">
        <p14:creationId xmlns:p14="http://schemas.microsoft.com/office/powerpoint/2010/main" val="116214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617CE0D3-4904-402E-89A8-ED40600D0F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970D0F-6F97-48B7-AEA2-38D69A010DC4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TATA KELOLA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D57873-53AE-4BB1-B1B0-D099108A3B89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Pengukuran dan akuntabilitas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819345-A43F-46E6-A8B7-BF1BD0830AA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18F0E8-2660-452D-BEC6-309B98117B0D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9-13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B41E71-1422-4869-B693-4C64F57347B1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5956F3-3470-44F0-95D4-95652FA57F39}"/>
              </a:ext>
            </a:extLst>
          </p:cNvPr>
          <p:cNvSpPr>
            <a:spLocks noGrp="1"/>
          </p:cNvSpPr>
          <p:nvPr/>
        </p:nvSpPr>
        <p:spPr>
          <a:xfrm>
            <a:off x="552450" y="133350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perlu dibuat terlihat tanpa direduksi menjadi satu skor. Bukti harus menggabungkan pengalaman manusia dan keandalan organisasi.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AD2AAE-987A-4F6A-BB97-79045A59A416}"/>
              </a:ext>
            </a:extLst>
          </p:cNvPr>
          <p:cNvSpPr>
            <a:spLocks noGrp="1"/>
          </p:cNvSpPr>
          <p:nvPr/>
        </p:nvSpPr>
        <p:spPr>
          <a:xfrm>
            <a:off x="723900" y="2343150"/>
            <a:ext cx="40957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BUKTI YANG PERLU DIBACA BERSAMA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E2E81D-AF39-4A3E-A688-66027C0EDFDF}"/>
              </a:ext>
            </a:extLst>
          </p:cNvPr>
          <p:cNvSpPr>
            <a:spLocks noGrp="1"/>
          </p:cNvSpPr>
          <p:nvPr/>
        </p:nvSpPr>
        <p:spPr>
          <a:xfrm>
            <a:off x="723900" y="2724150"/>
            <a:ext cx="4762500" cy="333375"/>
          </a:xfrm>
          <a:prstGeom prst="rect">
            <a:avLst/>
          </a:prstGeom>
          <a:solidFill>
            <a:srgbClr val="D8EFEC"/>
          </a:solidFill>
          <a:ln w="9525">
            <a:solidFill>
              <a:srgbClr val="D6DDD9"/>
            </a:solidFill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A28369-4851-4CBD-BF38-3A8FA74C41DF}"/>
              </a:ext>
            </a:extLst>
          </p:cNvPr>
          <p:cNvSpPr>
            <a:spLocks noGrp="1"/>
          </p:cNvSpPr>
          <p:nvPr/>
        </p:nvSpPr>
        <p:spPr>
          <a:xfrm>
            <a:off x="914400" y="2790825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Akses informasi dan pengembangan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36E577-20BF-4BAD-BDCF-1AB3B5E703A5}"/>
              </a:ext>
            </a:extLst>
          </p:cNvPr>
          <p:cNvSpPr>
            <a:spLocks noGrp="1"/>
          </p:cNvSpPr>
          <p:nvPr/>
        </p:nvSpPr>
        <p:spPr>
          <a:xfrm>
            <a:off x="723900" y="3181350"/>
            <a:ext cx="47625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3F4E59-80E9-4CF6-B1CD-9ABA7C46F208}"/>
              </a:ext>
            </a:extLst>
          </p:cNvPr>
          <p:cNvSpPr>
            <a:spLocks noGrp="1"/>
          </p:cNvSpPr>
          <p:nvPr/>
        </p:nvSpPr>
        <p:spPr>
          <a:xfrm>
            <a:off x="914400" y="3248025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Pengaruh terhadap keputusan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C98F80-2AD3-4B45-AE8B-E3D1186B8751}"/>
              </a:ext>
            </a:extLst>
          </p:cNvPr>
          <p:cNvSpPr>
            <a:spLocks noGrp="1"/>
          </p:cNvSpPr>
          <p:nvPr/>
        </p:nvSpPr>
        <p:spPr>
          <a:xfrm>
            <a:off x="723900" y="3638550"/>
            <a:ext cx="4762500" cy="333375"/>
          </a:xfrm>
          <a:prstGeom prst="rect">
            <a:avLst/>
          </a:prstGeom>
          <a:solidFill>
            <a:srgbClr val="D8EFEC"/>
          </a:solidFill>
          <a:ln w="9525">
            <a:solidFill>
              <a:srgbClr val="D6DDD9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CA3EF9-C814-40F2-BC1E-98897D06D7B6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Keberanian menyampaikan kekhawatiran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2C3D84-63E8-4226-B38B-ACF973744D9D}"/>
              </a:ext>
            </a:extLst>
          </p:cNvPr>
          <p:cNvSpPr>
            <a:spLocks noGrp="1"/>
          </p:cNvSpPr>
          <p:nvPr/>
        </p:nvSpPr>
        <p:spPr>
          <a:xfrm>
            <a:off x="723900" y="4095750"/>
            <a:ext cx="47625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702800-631F-4935-9F9F-A02812D43DC2}"/>
              </a:ext>
            </a:extLst>
          </p:cNvPr>
          <p:cNvSpPr>
            <a:spLocks noGrp="1"/>
          </p:cNvSpPr>
          <p:nvPr/>
        </p:nvSpPr>
        <p:spPr>
          <a:xfrm>
            <a:off x="914400" y="4162425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Mutu keputusan dan tingkat eskalasi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34BE9E-FF6F-4BAA-A687-9EE1D4B5CA6D}"/>
              </a:ext>
            </a:extLst>
          </p:cNvPr>
          <p:cNvSpPr>
            <a:spLocks noGrp="1"/>
          </p:cNvSpPr>
          <p:nvPr/>
        </p:nvSpPr>
        <p:spPr>
          <a:xfrm>
            <a:off x="723900" y="4552950"/>
            <a:ext cx="4762500" cy="333375"/>
          </a:xfrm>
          <a:prstGeom prst="rect">
            <a:avLst/>
          </a:prstGeom>
          <a:solidFill>
            <a:srgbClr val="D8EFEC"/>
          </a:solidFill>
          <a:ln w="9525">
            <a:solidFill>
              <a:srgbClr val="D6DDD9"/>
            </a:solidFill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B5099A-4927-4BB2-9D75-F778DDB88365}"/>
              </a:ext>
            </a:extLst>
          </p:cNvPr>
          <p:cNvSpPr>
            <a:spLocks noGrp="1"/>
          </p:cNvSpPr>
          <p:nvPr/>
        </p:nvSpPr>
        <p:spPr>
          <a:xfrm>
            <a:off x="914400" y="4619625"/>
            <a:ext cx="42862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Rotasi, promosi, dan beban kerja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C6B10-AA5E-4CB6-AC6A-D91D17AA9C9A}"/>
              </a:ext>
            </a:extLst>
          </p:cNvPr>
          <p:cNvSpPr>
            <a:spLocks noGrp="1"/>
          </p:cNvSpPr>
          <p:nvPr/>
        </p:nvSpPr>
        <p:spPr>
          <a:xfrm>
            <a:off x="6572250" y="2343150"/>
            <a:ext cx="3429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BATAS TATA KELOLA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C89374-4B0C-49E8-AF3E-AA279A7F3005}"/>
              </a:ext>
            </a:extLst>
          </p:cNvPr>
          <p:cNvSpPr>
            <a:spLocks noGrp="1"/>
          </p:cNvSpPr>
          <p:nvPr/>
        </p:nvSpPr>
        <p:spPr>
          <a:xfrm>
            <a:off x="6572250" y="2724150"/>
            <a:ext cx="4762500" cy="409575"/>
          </a:xfrm>
          <a:prstGeom prst="rect">
            <a:avLst/>
          </a:prstGeom>
          <a:solidFill>
            <a:srgbClr val="F5DDD7"/>
          </a:solidFill>
          <a:ln w="9525">
            <a:solidFill>
              <a:srgbClr val="D6DDD9"/>
            </a:solidFill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192734-9FA1-4B28-A598-ED9973D90E9F}"/>
              </a:ext>
            </a:extLst>
          </p:cNvPr>
          <p:cNvSpPr>
            <a:spLocks noGrp="1"/>
          </p:cNvSpPr>
          <p:nvPr/>
        </p:nvSpPr>
        <p:spPr>
          <a:xfrm>
            <a:off x="6762750" y="2809875"/>
            <a:ext cx="43624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Kewenangan mengikuti pengaruh nyata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D8C005-E640-43A9-A020-BE7F2A6E3F95}"/>
              </a:ext>
            </a:extLst>
          </p:cNvPr>
          <p:cNvSpPr>
            <a:spLocks noGrp="1"/>
          </p:cNvSpPr>
          <p:nvPr/>
        </p:nvSpPr>
        <p:spPr>
          <a:xfrm>
            <a:off x="6572250" y="3295650"/>
            <a:ext cx="476250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E0BDA4-E436-4379-8188-227F6DB2A314}"/>
              </a:ext>
            </a:extLst>
          </p:cNvPr>
          <p:cNvSpPr>
            <a:spLocks noGrp="1"/>
          </p:cNvSpPr>
          <p:nvPr/>
        </p:nvSpPr>
        <p:spPr>
          <a:xfrm>
            <a:off x="6762750" y="3381375"/>
            <a:ext cx="43624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Keputusan berisiko memiliki peninjauan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E58DDDA-44DD-4411-B495-978C62319B10}"/>
              </a:ext>
            </a:extLst>
          </p:cNvPr>
          <p:cNvSpPr>
            <a:spLocks noGrp="1"/>
          </p:cNvSpPr>
          <p:nvPr/>
        </p:nvSpPr>
        <p:spPr>
          <a:xfrm>
            <a:off x="6572250" y="3867150"/>
            <a:ext cx="4762500" cy="409575"/>
          </a:xfrm>
          <a:prstGeom prst="rect">
            <a:avLst/>
          </a:prstGeom>
          <a:solidFill>
            <a:srgbClr val="F5DDD7"/>
          </a:solidFill>
          <a:ln w="9525">
            <a:solidFill>
              <a:srgbClr val="D6DDD9"/>
            </a:solidFill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7B9CCF-C8F5-495F-A89B-98E7469800D1}"/>
              </a:ext>
            </a:extLst>
          </p:cNvPr>
          <p:cNvSpPr>
            <a:spLocks noGrp="1"/>
          </p:cNvSpPr>
          <p:nvPr/>
        </p:nvSpPr>
        <p:spPr>
          <a:xfrm>
            <a:off x="6762750" y="3952875"/>
            <a:ext cx="43624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dipakai sesuai tujuan yang jelas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1E095CE-35F0-4782-9F9B-502C8F64CE49}"/>
              </a:ext>
            </a:extLst>
          </p:cNvPr>
          <p:cNvSpPr>
            <a:spLocks noGrp="1"/>
          </p:cNvSpPr>
          <p:nvPr/>
        </p:nvSpPr>
        <p:spPr>
          <a:xfrm>
            <a:off x="6572250" y="4438650"/>
            <a:ext cx="476250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D6DDD9"/>
            </a:solidFill>
          </a:ln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BEE7449-E354-4603-B229-D4813DFF47A8}"/>
              </a:ext>
            </a:extLst>
          </p:cNvPr>
          <p:cNvSpPr>
            <a:spLocks noGrp="1"/>
          </p:cNvSpPr>
          <p:nvPr/>
        </p:nvSpPr>
        <p:spPr>
          <a:xfrm>
            <a:off x="6762750" y="4524375"/>
            <a:ext cx="436245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Prosedur memberi ruang didengar dan keberatan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8480EE-F249-4B5F-8392-4CDC74BC7469}"/>
              </a:ext>
            </a:extLst>
          </p:cNvPr>
          <p:cNvSpPr>
            <a:spLocks noGrp="1"/>
          </p:cNvSpPr>
          <p:nvPr/>
        </p:nvSpPr>
        <p:spPr>
          <a:xfrm>
            <a:off x="1714500" y="5429250"/>
            <a:ext cx="8763000" cy="5524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275E9F6-4F1F-41DA-B76B-BF635AF9BBA1}"/>
              </a:ext>
            </a:extLst>
          </p:cNvPr>
          <p:cNvSpPr>
            <a:spLocks noGrp="1"/>
          </p:cNvSpPr>
          <p:nvPr/>
        </p:nvSpPr>
        <p:spPr>
          <a:xfrm>
            <a:off x="1962150" y="5524500"/>
            <a:ext cx="82677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Akuntabilitas yang adil menghubungkan tanggung jawab dengan kendali, dukungan, dan bukti yang tersedia.</a:t>
            </a:r>
          </a:p>
        </p:txBody>
      </p:sp>
    </p:spTree>
    <p:extLst>
      <p:ext uri="{BB962C8B-B14F-4D97-AF65-F5344CB8AC3E}">
        <p14:creationId xmlns:p14="http://schemas.microsoft.com/office/powerpoint/2010/main" val="1912317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5D2A432-6A98-4407-AFF2-C0CDB79A91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D84D84-4F57-4CDD-8EF8-B0D584E685E4}"/>
              </a:ext>
            </a:extLst>
          </p:cNvPr>
          <p:cNvSpPr>
            <a:spLocks noGrp="1"/>
          </p:cNvSpPr>
          <p:nvPr/>
        </p:nvSpPr>
        <p:spPr>
          <a:xfrm>
            <a:off x="533400" y="190500"/>
            <a:ext cx="238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KESIMPULAN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661FCB-A8C6-40D9-BA66-209BF20BA318}"/>
              </a:ext>
            </a:extLst>
          </p:cNvPr>
          <p:cNvSpPr>
            <a:spLocks noGrp="1"/>
          </p:cNvSpPr>
          <p:nvPr/>
        </p:nvSpPr>
        <p:spPr>
          <a:xfrm>
            <a:off x="533400" y="400050"/>
            <a:ext cx="10382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Warisan strategis pemberdayaan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8422DB-C2E3-4D1A-A1D1-81D67FADB08D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125200" cy="28575"/>
          </a:xfrm>
          <a:prstGeom prst="rect">
            <a:avLst/>
          </a:prstGeom>
          <a:solidFill>
            <a:srgbClr val="1D9A93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47F712-8903-4992-B835-6D2E8F524B05}"/>
              </a:ext>
            </a:extLst>
          </p:cNvPr>
          <p:cNvSpPr>
            <a:spLocks noGrp="1"/>
          </p:cNvSpPr>
          <p:nvPr/>
        </p:nvSpPr>
        <p:spPr>
          <a:xfrm>
            <a:off x="514350" y="6515100"/>
            <a:ext cx="97155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PDF terlampir, hlm. 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BC48D3-E265-4EE6-B733-53FD9532FAB8}"/>
              </a:ext>
            </a:extLst>
          </p:cNvPr>
          <p:cNvSpPr>
            <a:spLocks noGrp="1"/>
          </p:cNvSpPr>
          <p:nvPr/>
        </p:nvSpPr>
        <p:spPr>
          <a:xfrm>
            <a:off x="11239500" y="6477000"/>
            <a:ext cx="40005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CABF52-C868-4788-A7F7-9000677B7578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5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Pemberdayaan bukan program tambahan bagi MSDM.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005B20-DF9D-465B-BB81-8CD53E75E39A}"/>
              </a:ext>
            </a:extLst>
          </p:cNvPr>
          <p:cNvSpPr>
            <a:spLocks noGrp="1"/>
          </p:cNvSpPr>
          <p:nvPr/>
        </p:nvSpPr>
        <p:spPr>
          <a:xfrm>
            <a:off x="1143000" y="2114550"/>
            <a:ext cx="99060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0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Ia adalah kondisi yang memungkinkan organisasi menjadi strategis, manusiawi, dan adaptif.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06177A-F8E7-4D6A-A199-6466891DC103}"/>
              </a:ext>
            </a:extLst>
          </p:cNvPr>
          <p:cNvSpPr>
            <a:spLocks noGrp="1"/>
          </p:cNvSpPr>
          <p:nvPr/>
        </p:nvSpPr>
        <p:spPr>
          <a:xfrm>
            <a:off x="1047750" y="3352800"/>
            <a:ext cx="3048000" cy="1428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21FEF3-E0E6-426D-AA08-FF2F6E53AB5B}"/>
              </a:ext>
            </a:extLst>
          </p:cNvPr>
          <p:cNvSpPr>
            <a:spLocks noGrp="1"/>
          </p:cNvSpPr>
          <p:nvPr/>
        </p:nvSpPr>
        <p:spPr>
          <a:xfrm>
            <a:off x="1257300" y="3543300"/>
            <a:ext cx="5143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6888C6-001B-4B6A-98DD-65F9C2D6668A}"/>
              </a:ext>
            </a:extLst>
          </p:cNvPr>
          <p:cNvSpPr>
            <a:spLocks noGrp="1"/>
          </p:cNvSpPr>
          <p:nvPr/>
        </p:nvSpPr>
        <p:spPr>
          <a:xfrm>
            <a:off x="1828800" y="3562350"/>
            <a:ext cx="2000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Bangun kemampuan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F56BF5-8FA5-4A60-A8E6-9E873A3B5395}"/>
              </a:ext>
            </a:extLst>
          </p:cNvPr>
          <p:cNvSpPr>
            <a:spLocks noGrp="1"/>
          </p:cNvSpPr>
          <p:nvPr/>
        </p:nvSpPr>
        <p:spPr>
          <a:xfrm>
            <a:off x="1257300" y="4000500"/>
            <a:ext cx="2619375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Kewenangan harus ditopang informasi, pembelajaran, dan dukungan.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9CF50-71B9-4296-922A-8F39EDD0803F}"/>
              </a:ext>
            </a:extLst>
          </p:cNvPr>
          <p:cNvSpPr>
            <a:spLocks noGrp="1"/>
          </p:cNvSpPr>
          <p:nvPr/>
        </p:nvSpPr>
        <p:spPr>
          <a:xfrm>
            <a:off x="4572000" y="3352800"/>
            <a:ext cx="3048000" cy="1428750"/>
          </a:xfrm>
          <a:prstGeom prst="rect">
            <a:avLst/>
          </a:prstGeom>
          <a:solidFill>
            <a:srgbClr val="D8EFEC"/>
          </a:solidFill>
          <a:ln w="19050">
            <a:solidFill>
              <a:srgbClr val="1D9A93"/>
            </a:solidFill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6D5EEC-BFCB-41FD-A270-787748324CC0}"/>
              </a:ext>
            </a:extLst>
          </p:cNvPr>
          <p:cNvSpPr>
            <a:spLocks noGrp="1"/>
          </p:cNvSpPr>
          <p:nvPr/>
        </p:nvSpPr>
        <p:spPr>
          <a:xfrm>
            <a:off x="4781550" y="3543300"/>
            <a:ext cx="5143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A1A4E6-147D-425C-AFDC-92B07827E652}"/>
              </a:ext>
            </a:extLst>
          </p:cNvPr>
          <p:cNvSpPr>
            <a:spLocks noGrp="1"/>
          </p:cNvSpPr>
          <p:nvPr/>
        </p:nvSpPr>
        <p:spPr>
          <a:xfrm>
            <a:off x="5353050" y="3562350"/>
            <a:ext cx="2000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Bagikan keputusan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CDC76D-F7AC-46A1-A5EC-2870FD6FDBE6}"/>
              </a:ext>
            </a:extLst>
          </p:cNvPr>
          <p:cNvSpPr>
            <a:spLocks noGrp="1"/>
          </p:cNvSpPr>
          <p:nvPr/>
        </p:nvSpPr>
        <p:spPr>
          <a:xfrm>
            <a:off x="4781550" y="4000500"/>
            <a:ext cx="2619375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Tempatkan keputusan dekat dengan pengetahuan yang relevan.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5603D6-99E3-4470-A69B-63DEA6531D64}"/>
              </a:ext>
            </a:extLst>
          </p:cNvPr>
          <p:cNvSpPr>
            <a:spLocks noGrp="1"/>
          </p:cNvSpPr>
          <p:nvPr/>
        </p:nvSpPr>
        <p:spPr>
          <a:xfrm>
            <a:off x="8096250" y="3352800"/>
            <a:ext cx="3048000" cy="1428750"/>
          </a:xfrm>
          <a:prstGeom prst="rect">
            <a:avLst/>
          </a:prstGeom>
          <a:solidFill>
            <a:srgbClr val="FFFFFF"/>
          </a:solidFill>
          <a:ln w="19050">
            <a:solidFill>
              <a:srgbClr val="D6DDD9"/>
            </a:solidFill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53886B-5D02-4A6A-A161-A902C9F54E24}"/>
              </a:ext>
            </a:extLst>
          </p:cNvPr>
          <p:cNvSpPr>
            <a:spLocks noGrp="1"/>
          </p:cNvSpPr>
          <p:nvPr/>
        </p:nvSpPr>
        <p:spPr>
          <a:xfrm>
            <a:off x="8305800" y="3543300"/>
            <a:ext cx="5143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E57D9A-7D36-4166-BDFF-E6CA2D565F2F}"/>
              </a:ext>
            </a:extLst>
          </p:cNvPr>
          <p:cNvSpPr>
            <a:spLocks noGrp="1"/>
          </p:cNvSpPr>
          <p:nvPr/>
        </p:nvSpPr>
        <p:spPr>
          <a:xfrm>
            <a:off x="8877300" y="3562350"/>
            <a:ext cx="2000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Lindungi martabat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5853B4-C742-47A7-9DF1-199F06F4D496}"/>
              </a:ext>
            </a:extLst>
          </p:cNvPr>
          <p:cNvSpPr>
            <a:spLocks noGrp="1"/>
          </p:cNvSpPr>
          <p:nvPr/>
        </p:nvSpPr>
        <p:spPr>
          <a:xfrm>
            <a:off x="8305800" y="4000500"/>
            <a:ext cx="2619375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Jaga suara, privasi, keadilan, dan hak untuk mempertanyakan.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5C62F5-6BFD-408E-AE9A-37646B835ECE}"/>
              </a:ext>
            </a:extLst>
          </p:cNvPr>
          <p:cNvSpPr>
            <a:spLocks noGrp="1"/>
          </p:cNvSpPr>
          <p:nvPr/>
        </p:nvSpPr>
        <p:spPr>
          <a:xfrm>
            <a:off x="1676400" y="5238750"/>
            <a:ext cx="8858250" cy="6667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B7615F-211A-406A-AD41-0AF714A03F04}"/>
              </a:ext>
            </a:extLst>
          </p:cNvPr>
          <p:cNvSpPr>
            <a:spLocks noGrp="1"/>
          </p:cNvSpPr>
          <p:nvPr/>
        </p:nvSpPr>
        <p:spPr>
          <a:xfrm>
            <a:off x="1924050" y="5334000"/>
            <a:ext cx="83629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Warisan organisasi: kepercayaan, keterampilan, memori institusional, dan keyakinan bahwa suara manusia memiliki arti.</a:t>
            </a:r>
          </a:p>
        </p:txBody>
      </p:sp>
    </p:spTree>
    <p:extLst>
      <p:ext uri="{BB962C8B-B14F-4D97-AF65-F5344CB8AC3E}">
        <p14:creationId xmlns:p14="http://schemas.microsoft.com/office/powerpoint/2010/main" val="15559684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1297</Words>
  <Application>Microsoft Office PowerPoint</Application>
  <DocSecurity>0</DocSecurity>
  <PresentationFormat>Widescreen</PresentationFormat>
  <Paragraphs>207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Rudy Tarumingkeng</cp:lastModifiedBy>
  <cp:revision>2</cp:revision>
  <dcterms:created xsi:type="dcterms:W3CDTF">2026-09-18T00:35:42Z</dcterms:created>
  <dcterms:modified xsi:type="dcterms:W3CDTF">2026-09-18T00:53:53Z</dcterms:modified>
</cp:coreProperties>
</file>