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34f920a67ec4ad0" /><Relationship Type="http://schemas.openxmlformats.org/officeDocument/2006/relationships/extended-properties" Target="/docProps/app.xml" Id="Rdc8b1347e3b846c0" /><Relationship Type="http://schemas.openxmlformats.org/officeDocument/2006/relationships/officeDocument" Target="/ppt/presentation.xml" Id="R5969da909f4443d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dd021afa78d4321"/>
  </p:sldMasterIdLst>
  <p:notesMasterIdLst>
    <p:notesMasterId xmlns:r="http://schemas.openxmlformats.org/officeDocument/2006/relationships" r:id="R5be7ee94663049d5"/>
  </p:notesMasterIdLst>
  <p:sldIdLst>
    <p:sldId xmlns:r="http://schemas.openxmlformats.org/officeDocument/2006/relationships" id="256" r:id="R31e829fd71d94212"/>
    <p:sldId xmlns:r="http://schemas.openxmlformats.org/officeDocument/2006/relationships" id="257" r:id="R04442610413b4970"/>
    <p:sldId xmlns:r="http://schemas.openxmlformats.org/officeDocument/2006/relationships" id="258" r:id="Rca55e30090df4d15"/>
    <p:sldId xmlns:r="http://schemas.openxmlformats.org/officeDocument/2006/relationships" id="259" r:id="R9e0f0b9704ea4720"/>
    <p:sldId xmlns:r="http://schemas.openxmlformats.org/officeDocument/2006/relationships" id="260" r:id="Re4ca8de8edaa4d3e"/>
    <p:sldId xmlns:r="http://schemas.openxmlformats.org/officeDocument/2006/relationships" id="261" r:id="R696e735c652b44c6"/>
    <p:sldId xmlns:r="http://schemas.openxmlformats.org/officeDocument/2006/relationships" id="262" r:id="Rc0e02b2f1c1740f4"/>
    <p:sldId xmlns:r="http://schemas.openxmlformats.org/officeDocument/2006/relationships" id="263" r:id="R587f35f29e63432a"/>
    <p:sldId xmlns:r="http://schemas.openxmlformats.org/officeDocument/2006/relationships" id="264" r:id="Ra7eac9c7cced4d62"/>
    <p:sldId xmlns:r="http://schemas.openxmlformats.org/officeDocument/2006/relationships" id="265" r:id="R35cffd60795b47e6"/>
    <p:sldId xmlns:r="http://schemas.openxmlformats.org/officeDocument/2006/relationships" id="266" r:id="R19cd102cc74a472a"/>
    <p:sldId xmlns:r="http://schemas.openxmlformats.org/officeDocument/2006/relationships" id="267" r:id="R8c666a235f084ed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fea5ac43e9e479a" /><Relationship Type="http://schemas.openxmlformats.org/officeDocument/2006/relationships/slideMaster" Target="/ppt/slideMasters/slideMaster1.xml" Id="Rfdd021afa78d4321" /><Relationship Type="http://schemas.openxmlformats.org/officeDocument/2006/relationships/notesMaster" Target="/ppt/notesMasters/notesMaster1.xml" Id="R5be7ee94663049d5" /><Relationship Type="http://schemas.openxmlformats.org/officeDocument/2006/relationships/presProps" Target="/ppt/presProps.xml" Id="R86421a4e0e9643b4" /><Relationship Type="http://schemas.openxmlformats.org/officeDocument/2006/relationships/tableStyles" Target="/ppt/tableStyles.xml" Id="R8d0289d3f6bf4d82" /><Relationship Type="http://schemas.openxmlformats.org/officeDocument/2006/relationships/slide" Target="/ppt/slides/slide1.xml" Id="R31e829fd71d94212" /><Relationship Type="http://schemas.openxmlformats.org/officeDocument/2006/relationships/slide" Target="/ppt/slides/slide2.xml" Id="R04442610413b4970" /><Relationship Type="http://schemas.openxmlformats.org/officeDocument/2006/relationships/slide" Target="/ppt/slides/slide3.xml" Id="Rca55e30090df4d15" /><Relationship Type="http://schemas.openxmlformats.org/officeDocument/2006/relationships/slide" Target="/ppt/slides/slide4.xml" Id="R9e0f0b9704ea4720" /><Relationship Type="http://schemas.openxmlformats.org/officeDocument/2006/relationships/slide" Target="/ppt/slides/slide5.xml" Id="Re4ca8de8edaa4d3e" /><Relationship Type="http://schemas.openxmlformats.org/officeDocument/2006/relationships/slide" Target="/ppt/slides/slide6.xml" Id="R696e735c652b44c6" /><Relationship Type="http://schemas.openxmlformats.org/officeDocument/2006/relationships/slide" Target="/ppt/slides/slide7.xml" Id="Rc0e02b2f1c1740f4" /><Relationship Type="http://schemas.openxmlformats.org/officeDocument/2006/relationships/slide" Target="/ppt/slides/slide8.xml" Id="R587f35f29e63432a" /><Relationship Type="http://schemas.openxmlformats.org/officeDocument/2006/relationships/slide" Target="/ppt/slides/slide9.xml" Id="Ra7eac9c7cced4d62" /><Relationship Type="http://schemas.openxmlformats.org/officeDocument/2006/relationships/slide" Target="/ppt/slides/slide10.xml" Id="R35cffd60795b47e6" /><Relationship Type="http://schemas.openxmlformats.org/officeDocument/2006/relationships/slide" Target="/ppt/slides/slide11.xml" Id="R19cd102cc74a472a" /><Relationship Type="http://schemas.openxmlformats.org/officeDocument/2006/relationships/slide" Target="/ppt/slides/slide12.xml" Id="R8c666a235f084ed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63a5482060c43b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621f94c87249c8" /><Relationship Type="http://schemas.openxmlformats.org/officeDocument/2006/relationships/notesMaster" Target="/ppt/notesMasters/notesMaster1.xml" Id="Rd397d66db43441f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8ebd8eb53f44b3e" /><Relationship Type="http://schemas.openxmlformats.org/officeDocument/2006/relationships/notesMaster" Target="/ppt/notesMasters/notesMaster1.xml" Id="R0c1f950b6ce44b1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e6579ec861b4944" /><Relationship Type="http://schemas.openxmlformats.org/officeDocument/2006/relationships/notesMaster" Target="/ppt/notesMasters/notesMaster1.xml" Id="R9adc473122664df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0b968d18edd4ab5" /><Relationship Type="http://schemas.openxmlformats.org/officeDocument/2006/relationships/notesMaster" Target="/ppt/notesMasters/notesMaster1.xml" Id="R988f0ef7015741b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1784ee7d3c4499d" /><Relationship Type="http://schemas.openxmlformats.org/officeDocument/2006/relationships/notesMaster" Target="/ppt/notesMasters/notesMaster1.xml" Id="R9e17b188dfd8481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b59f2d42cc24ec2" /><Relationship Type="http://schemas.openxmlformats.org/officeDocument/2006/relationships/notesMaster" Target="/ppt/notesMasters/notesMaster1.xml" Id="R0233505fc33943a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2c7140ae5304c8e" /><Relationship Type="http://schemas.openxmlformats.org/officeDocument/2006/relationships/notesMaster" Target="/ppt/notesMasters/notesMaster1.xml" Id="Rd886a3563dad40c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5e52d8ce9ee46ff" /><Relationship Type="http://schemas.openxmlformats.org/officeDocument/2006/relationships/notesMaster" Target="/ppt/notesMasters/notesMaster1.xml" Id="Ra09fcc1c2ef3476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ac02275cdcb4140" /><Relationship Type="http://schemas.openxmlformats.org/officeDocument/2006/relationships/notesMaster" Target="/ppt/notesMasters/notesMaster1.xml" Id="R3305a3953ca34b5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89d9d6da9374215" /><Relationship Type="http://schemas.openxmlformats.org/officeDocument/2006/relationships/notesMaster" Target="/ppt/notesMasters/notesMaster1.xml" Id="Rcb979c218eae48d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f9d8be9c4254180" /><Relationship Type="http://schemas.openxmlformats.org/officeDocument/2006/relationships/notesMaster" Target="/ppt/notesMasters/notesMaster1.xml" Id="R2aaf053a50954ef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2af0f72a20241cc" /><Relationship Type="http://schemas.openxmlformats.org/officeDocument/2006/relationships/notesMaster" Target="/ppt/notesMasters/notesMaster1.xml" Id="R1b5379fa83cc489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PDF terlampir, Manajemen Sumber Daya Manusia dan Pemberdayaan Manusia, Prof Ir Rudy C Tarumingkeng, PhD.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PDF terlampir, hlm. 3. Gagasan utama: peralihan dari administrasi kepegawaian menuju MSDM strategis yang membangun kapabilitas.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PDF terlampir, hlm. 4. Kerangka merujuk pada Spreitzer (1995) dan pembedaan struktural-psikologis.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PDF terlampir, hlm. 4. Dasar teori: Deci &amp; Ryan (2000), Hackman &amp; Oldham (1976), dan Wrzesniewski &amp; Dutton (2001).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PDF terlampir, hlm. 13. Slide memadatkan tabel Arsitektur Pemberdayaan dan Keselarasan MSDM.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PDF terlampir, hlm. 3-7. Penekanan: rekrutmen, pengembangan, manajemen kinerja, dan mobilitas internal membentuk satu siklus.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PDF terlampir, hlm. 6. Keamanan psikologis merujuk pada Edmondson (1999).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PDF terlampir, hlm. 7-8. Kerangka teknologi merujuk pada Raisch &amp; Krakowski (2021) tentang automation-augmentation paradox.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PDF terlampir, hlm. 8-9. Contoh sektoral dan konteks Indonesia diringkas dari bagian 18-19.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PDF terlampir, hlm. 9 dan 16. Tingkat kematangan diringkas dari tabel Kematangan Pemberdayaan Manusia.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PDF terlampir, hlm. 9-13. Ringkasan bagian pengukuran, tata kelola, etika data, dan hubungan kerja.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PDF terlampir, hlm. 9. Kesimpulan diringkas dari bagian Warisan Strategis dan Kesimpulan.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a186c732ad44e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33c762cc34e4cce" /><Relationship Type="http://schemas.openxmlformats.org/officeDocument/2006/relationships/slideLayout" Target="/ppt/slideLayouts/slideLayout1.xml" Id="R953ea5de946b449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53ea5de946b449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688360732540e4" /><Relationship Type="http://schemas.openxmlformats.org/officeDocument/2006/relationships/notesSlide" Target="/ppt/notesSlides/notesSlide1.xml" Id="R03ca7c4564c940d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37092a76a14a53" /><Relationship Type="http://schemas.openxmlformats.org/officeDocument/2006/relationships/notesSlide" Target="/ppt/notesSlides/notesSlide2.xml" Id="Rb3f9f5ecb18b4b6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4e535b94f44633" /><Relationship Type="http://schemas.openxmlformats.org/officeDocument/2006/relationships/notesSlide" Target="/ppt/notesSlides/notesSlide3.xml" Id="R6404d5cc5a10443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1833f2b7b241ea" /><Relationship Type="http://schemas.openxmlformats.org/officeDocument/2006/relationships/notesSlide" Target="/ppt/notesSlides/notesSlide4.xml" Id="Rb80a89ecd5de404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7c784486564709" /><Relationship Type="http://schemas.openxmlformats.org/officeDocument/2006/relationships/notesSlide" Target="/ppt/notesSlides/notesSlide5.xml" Id="R802ec5a26421484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9bb16103c5439b" /><Relationship Type="http://schemas.openxmlformats.org/officeDocument/2006/relationships/notesSlide" Target="/ppt/notesSlides/notesSlide6.xml" Id="R36d7d76dc8274fe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17043c242840f4" /><Relationship Type="http://schemas.openxmlformats.org/officeDocument/2006/relationships/notesSlide" Target="/ppt/notesSlides/notesSlide7.xml" Id="Rda3a21b870364ff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b8a43938de4cd6" /><Relationship Type="http://schemas.openxmlformats.org/officeDocument/2006/relationships/notesSlide" Target="/ppt/notesSlides/notesSlide8.xml" Id="R1fe4f9ae4ca74c3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cc786fc7694b71" /><Relationship Type="http://schemas.openxmlformats.org/officeDocument/2006/relationships/notesSlide" Target="/ppt/notesSlides/notesSlide9.xml" Id="R087c8b41202242b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e73f5ca2cf42b4" /><Relationship Type="http://schemas.openxmlformats.org/officeDocument/2006/relationships/notesSlide" Target="/ppt/notesSlides/notesSlide10.xml" Id="R9a49542e11544f6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f26f5eea994626" /><Relationship Type="http://schemas.openxmlformats.org/officeDocument/2006/relationships/notesSlide" Target="/ppt/notesSlides/notesSlide11.xml" Id="Re92e28dbff8343d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a3540e13514ba0" /><Relationship Type="http://schemas.openxmlformats.org/officeDocument/2006/relationships/notesSlide" Target="/ppt/notesSlides/notesSlide12.xml" Id="R3248443ae66d4b5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E529CB-E8F4-47C1-B738-3B4A36885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3A60A9-9B2A-4520-BC70-615B0F1A2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0F2CD9-9DF1-4AC7-B829-4A6447DDE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0"/>
            <a:ext cx="4191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B5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4DBD4E-E22E-4F6F-BC5C-EE389C2E1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1028700"/>
            <a:ext cx="238125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97730F-3D0D-455A-A1C8-DBACA30FB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1371600"/>
            <a:ext cx="1695450" cy="1695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B59"/>
          </a:solidFill>
          <a:ln xmlns:a="http://schemas.openxmlformats.org/drawingml/2006/main" w="28575">
            <a:solidFill>
              <a:srgbClr val="F7F4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75B18A-36DE-4AC1-999C-6B3ABAF1E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57300"/>
            <a:ext cx="6572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2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MANAJEMEN SUMBER DAYA MANUSIA</a:t>
            </a:r>
          </a:p>
          <a:p xmlns:a="http://schemas.openxmlformats.org/drawingml/2006/main">
            <a:pPr algn="l">
              <a:defRPr sz="32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2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DAN PEMBERDAYAAN MANUSIA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454462-3A6F-4740-853C-F9C310933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162300"/>
            <a:ext cx="2381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F04BA2-8E75-40DE-9D3C-1AD8C96FA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48050"/>
            <a:ext cx="6572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Dari praktik SDM menuju kapabilitas manusia yang mampu mengambil keputusan, belajar, dan bertanggung jawab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7548F0-4CCF-49AA-9A01-21C5A8E2A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3400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Prof Ir Rudy C Tarumingkeng, PhD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FC2772-3BDB-4638-BE25-E387E5AA7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34050"/>
            <a:ext cx="533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www.rudyct.com/cv.pdf  |  IBM-ASMI 2026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D75953-52A5-4F6E-8E1A-52CE8B82A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59817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7E7C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F7E7C7"/>
                </a:solidFill>
                <a:latin typeface="Bitstream Charter"/>
                <a:ea typeface="Bitstream Charter"/>
                <a:cs typeface="Bitstream Charter"/>
              </a:rPr>
              <a:t>12 SLIDES</a:t>
            </a:r>
          </a:p>
        </p:txBody>
      </p:sp>
    </p:spTree>
    <p:extLst>
      <p:ext uri="{BB962C8B-B14F-4D97-AF65-F5344CB8AC3E}">
        <p14:creationId xmlns:p14="http://schemas.microsoft.com/office/powerpoint/2010/main" val="18893871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3097DA-A52F-4367-9EAB-6AEED16C3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2396D0-8ADD-47BB-BFF7-94574CD93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01 | KONTEKS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46954B-E6BC-4BF3-A29D-4D7C426C4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Perubahan peran MSDM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94D5A9-F582-4F80-A78B-EA6BDEB26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4BC205-A829-48EF-8635-BE10E25D9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71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80DC7C-5712-4F3D-850D-ACF4AD4A2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EE29BD-A317-4AF3-958C-D258AF156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76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Organisasi bersaing melalui kualitas pertimbangan, kolaborasi, kreativitas, dan kemampuan beradaptasi. Karena itu, MSDM perlu menghubungkan manusia dengan pelaksanaan strategi.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3BB00E-39D2-4122-9FBF-6829F4590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00050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1C2E77-EC00-447D-8918-A06C4289D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628900"/>
            <a:ext cx="400050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80D307-C595-47D7-AC35-A2F89F7DD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952750"/>
            <a:ext cx="304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ADMINISTRASI KEPEGAWAIAN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70C102-31A7-4740-ABF4-4AB13397B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333750"/>
            <a:ext cx="2857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Pencatatan</a:t>
            </a:r>
          </a:p>
          <a:p xmlns:a="http://schemas.openxmlformats.org/drawingml/2006/main">
            <a:pPr algn="l">
              <a:def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Penggajian</a:t>
            </a:r>
          </a:p>
          <a:p xmlns:a="http://schemas.openxmlformats.org/drawingml/2006/main">
            <a:pPr algn="l">
              <a:def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Disiplin</a:t>
            </a:r>
          </a:p>
          <a:p xmlns:a="http://schemas.openxmlformats.org/drawingml/2006/main">
            <a:pPr algn="l">
              <a:def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Penempatan</a:t>
            </a:r>
          </a:p>
          <a:p xmlns:a="http://schemas.openxmlformats.org/drawingml/2006/main">
            <a:pPr algn="l">
              <a:def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Kepatuhan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D1BCFE-1585-4BA6-8D3E-F7C8C5D91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9527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MSDM STRATEGIS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E6E304-01FC-464F-883F-D449CA8DB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3333750"/>
            <a:ext cx="3143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Kapabilitas</a:t>
            </a:r>
          </a:p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Pembelajaran</a:t>
            </a:r>
          </a:p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Inovasi</a:t>
            </a:r>
          </a:p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Inklusi</a:t>
            </a:r>
          </a:p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Kesejahteraan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435556-34FD-49A8-962B-0208D8DFD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42900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1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6794D8-E658-49D1-9421-62CF5F8B9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467350"/>
            <a:ext cx="9144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Implikasi manajerial: setiap kebijakan SDM perlu menjawab kapabilitas apa yang harus dibangun dan kondisi kerja apa yang memungkinkan kapabilitas itu digunakan.</a:t>
            </a:r>
          </a:p>
        </p:txBody>
      </p:sp>
    </p:spTree>
    <p:extLst>
      <p:ext uri="{BB962C8B-B14F-4D97-AF65-F5344CB8AC3E}">
        <p14:creationId xmlns:p14="http://schemas.microsoft.com/office/powerpoint/2010/main" val="57157966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C3FA11-BD8C-4D2A-AD16-46CC04477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790A23-F65C-4715-97FE-039571961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02 | KONSEP INTI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F05495-B749-4D09-9A14-A3B37CF72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Pemberdayaan manusia: dua dimensi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4BEA46-4F8D-47AC-A090-6DDF826C5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41C6FB-539F-4C72-83F1-304BC3828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71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ADCC7E-07B7-4375-B165-A3D682F32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9CB71E-A2A3-41C9-8E28-EC89BE3EF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Pemberdayaan memberi manusia kapasitas untuk memahami tujuan, menggunakan pertimbangan, memengaruhi hasil, dan mempertanggungjawabkan keputusan.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69729D-132A-49A8-AB71-2F2AF4748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19350"/>
            <a:ext cx="4572000" cy="2438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6F062C-1DAC-43F4-AF9A-EE31D1F4A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419350"/>
            <a:ext cx="4572000" cy="2438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4970A9-0FDF-4239-9355-3352D3298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813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PEMBERDAYAAN STRUKTURAL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1DA68E-1CA4-45C0-BFD7-347E4DA70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19450"/>
            <a:ext cx="3619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Akses informasi</a:t>
            </a:r>
          </a:p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Sumber daya dan dukungan</a:t>
            </a:r>
          </a:p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Kesempatan berkembang</a:t>
            </a:r>
          </a:p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Kewenangan formal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FD96B5-AAC7-4113-B540-7324653E6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781300"/>
            <a:ext cx="3714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PEMBERDAYAAN PSIKOLOGIS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2733C6-C99C-4248-8407-59D317FC6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219450"/>
            <a:ext cx="3619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Makna pekerjaan</a:t>
            </a:r>
          </a:p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Kompetensi</a:t>
            </a:r>
          </a:p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Penentuan diri</a:t>
            </a:r>
          </a:p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Dampak terhadap hasil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FE1A59-857A-4497-AEEE-C578FB947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133725"/>
            <a:ext cx="169545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31E03D-7E2F-4D59-A5F0-4CE2189DA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295650"/>
            <a:ext cx="14097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KAPASITAS</a:t>
            </a:r>
          </a:p>
          <a:p xmlns:a="http://schemas.openxmlformats.org/drawingml/2006/main">
            <a:pPr algn="ctr"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UNTUK</a:t>
            </a:r>
          </a:p>
          <a:p xmlns:a="http://schemas.openxmlformats.org/drawingml/2006/main">
            <a:pPr algn="ctr"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BERTINDAK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C6397B-3968-4DD8-B0F4-AA42D757C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410200"/>
            <a:ext cx="876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Kewenangan tanpa kemampuan menghasilkan risiko. Kemampuan tanpa akses keputusan menghasilkan frustrasi.</a:t>
            </a:r>
          </a:p>
        </p:txBody>
      </p:sp>
    </p:spTree>
    <p:extLst>
      <p:ext uri="{BB962C8B-B14F-4D97-AF65-F5344CB8AC3E}">
        <p14:creationId xmlns:p14="http://schemas.microsoft.com/office/powerpoint/2010/main" val="1110394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0887494-B15F-489A-B672-AA08861A7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944397-6CF6-4242-B30D-B0A0BA7E9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03 | PENGALAMAN KERJA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E3C1BF-9BA3-4D41-8DAD-65E3C8940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Motivasi, otonomi, dan desain kerja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DD4837-D55B-4813-BD00-EBDFA11B7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CAF277-2994-4FC3-987E-7C0984615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71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5F18AD-87DC-469D-93FF-5C84E770D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299C89-3AB9-4DEE-8F04-B89B3B32F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333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TEORI PENENTUAN DIRI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296C49-2DA5-41B6-BAA0-B22D3A099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52600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Motivasi berkembang ketika pekerjaan mendukung tiga kebutuhan manusia: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803C0A-0FBE-49AE-B476-918BB1BED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33650"/>
            <a:ext cx="44767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2C5241-FFE7-4346-9BAF-B7265CE74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67000"/>
            <a:ext cx="1695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OTONOMI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07C059-4602-4B6C-8FC9-11C368387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657475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memilih cara mencapai tujuan yang sah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D3D5E9-B70C-4884-86AF-70AF5F72C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38525"/>
            <a:ext cx="44767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1BBE7B-7D32-44F4-B20D-7F7F01E89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71875"/>
            <a:ext cx="1695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KOMPETENSI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0106C3-4995-4895-9526-CFEDEE0B8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56235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mampu menghadapi tantangan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A3A85F-AF38-4665-BC2F-808695B7A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43400"/>
            <a:ext cx="44767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2EC433-2CDA-4992-8BB1-65B43F1F9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76750"/>
            <a:ext cx="1695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KETERHUBUNGAN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F20035-932B-4084-97B1-B97D866A3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4467225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merasa menjadi bagian dari usaha bersama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00F48F-1022-43F1-9C9C-4120FC3E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1428750"/>
            <a:ext cx="333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63B5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63B59"/>
                </a:solidFill>
                <a:latin typeface="Bitstream Charter"/>
                <a:ea typeface="Bitstream Charter"/>
                <a:cs typeface="Bitstream Charter"/>
              </a:rPr>
              <a:t>DESAIN PEKERJAAN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C33FBC-4713-415E-A995-C82A6C0C9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1752600"/>
            <a:ext cx="4667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Arsitektur tugas menentukan apakah otonomi dapat digunakan secara bertanggung jawab.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74B3E7-A20E-40EB-9232-CEEE4B177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533650"/>
            <a:ext cx="20955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1427D9-B4BD-4B51-9E2A-647041841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743200"/>
            <a:ext cx="1762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Variasi keterampilan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A8BFDB-EA99-46ED-8AAD-21D31839D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2525" y="2533650"/>
            <a:ext cx="20955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CBEFE4-0C11-492A-88D0-2DE50D502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2743200"/>
            <a:ext cx="1762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Identitas dan signifikansi tugas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6E8A412-D675-433F-9E0E-38AA8DAC0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600450"/>
            <a:ext cx="20955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313D5A-93A6-449E-92A6-0365605B5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10000"/>
            <a:ext cx="1762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Otonomi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0125FBE-6EDE-456D-959D-7D86602FD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2525" y="3600450"/>
            <a:ext cx="20955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DF2D655-B2AD-4EEC-A655-84E0C9BD3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0000"/>
            <a:ext cx="1762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Umpan balik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1B31899-DBB4-426D-BAB7-34C1C892A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857750"/>
            <a:ext cx="4572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Pekerjaan kompleks memerlukan ruang pertimbangan karena semua pengecualian tidak dapat diprediksi sebelumnya.</a:t>
            </a:r>
          </a:p>
        </p:txBody>
      </p:sp>
    </p:spTree>
    <p:extLst>
      <p:ext uri="{BB962C8B-B14F-4D97-AF65-F5344CB8AC3E}">
        <p14:creationId xmlns:p14="http://schemas.microsoft.com/office/powerpoint/2010/main" val="8897700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AF40B85-B287-491A-A2E9-8B73F31D5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6E4603-97D5-4CC4-8959-4012FE7F6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04 | SISTEM SDM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539B8D-A3AA-45EC-B578-66A0BF575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Arsitektur MSDM yang memberdayakan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38E796-E50B-4FA7-BC86-3E41D1C7A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9EBB50-E4B2-4E78-8F20-58A8A5137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71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B58AB5-7D11-4D40-A9ED-EA7F586FC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508134-E074-4B52-8F96-5F5C89E57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Pemberdayaan muncul ketika praktik SDM saling menguatkan. Program yang berdiri sendiri mudah kehilangan dampaknya.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7604D8-8864-4BAB-9ED3-13A0D2E4B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47950"/>
            <a:ext cx="1619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8C6142-4BEA-482E-B858-F40710809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47950"/>
            <a:ext cx="16192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9DF0FD-E0A1-4E68-942B-76BC1582F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28950"/>
            <a:ext cx="1314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DESAIN</a:t>
            </a:r>
          </a:p>
          <a:p xmlns:a="http://schemas.openxmlformats.org/drawingml/2006/main">
            <a:pPr algn="ctr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PEKERJAAN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4F76D8-A319-4ABC-ACF6-3766C07C1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95700"/>
            <a:ext cx="1085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DD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3D18F1-A909-4AF9-9300-5BE2E1F0E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38575"/>
            <a:ext cx="1314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Otonomi dan makna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D1E8D2-20C5-4AE6-99F5-15723E2D9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0775" y="2647950"/>
            <a:ext cx="1619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AA7CC1-2A37-4420-B754-2548FBE7B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0775" y="2647950"/>
            <a:ext cx="16192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A2697B-1140-4F7D-91D0-A59A491E3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3028950"/>
            <a:ext cx="1314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PEMBELAJARAN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657CDA-A1B7-42E9-98FF-6687E19D1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475" y="3695700"/>
            <a:ext cx="1085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DD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D9F3E7-8F25-466D-89C4-7A9668FE1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3838575"/>
            <a:ext cx="1314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Kapabilitas saat dibutuhkan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C80D82-E4C2-46C5-9696-976F116C5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647950"/>
            <a:ext cx="1619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EC31DE-71A1-4588-AD70-F66B088AC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647950"/>
            <a:ext cx="16192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A56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2479B1-0507-48D0-8E64-41D7103BF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028950"/>
            <a:ext cx="1314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KINERJA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8043CC-CD3B-41D9-B587-0897E4797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695700"/>
            <a:ext cx="1085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DD9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0694D6-1ACF-4ACB-BD72-218FCF127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838575"/>
            <a:ext cx="1314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Hasil dan umpan balik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C8E39A-8A42-4BCC-BAF6-EBA75A6D5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2647950"/>
            <a:ext cx="1619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D803B6-A3F6-4D27-A6D2-72F55B1C9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2647950"/>
            <a:ext cx="16192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D7CDF89-96B1-4F26-9212-EB56556B4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028950"/>
            <a:ext cx="1314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IMBALAN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DB4305B-39A7-45B5-8B95-EC10FB7C3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695700"/>
            <a:ext cx="1085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DD9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89F9E1C-47C8-473F-8A3F-B8608D23E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838575"/>
            <a:ext cx="1314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Kontribusi yang adil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7717293-C4F5-4BBF-AB9D-D4D549009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647950"/>
            <a:ext cx="1619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F3C0164-E5DF-42E6-B196-6BF3D60D6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647950"/>
            <a:ext cx="16192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8AB7AA2-E5AF-4785-82F0-60CB7847E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028950"/>
            <a:ext cx="1314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SUARA &amp;</a:t>
            </a:r>
          </a:p>
          <a:p xmlns:a="http://schemas.openxmlformats.org/drawingml/2006/main">
            <a:pPr algn="ctr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INKLUSI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B074051-B1CC-40D3-B5B0-9D94E4620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695700"/>
            <a:ext cx="1085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DD9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14E10FE-E50B-47C8-A0DB-E35B4D8B2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838575"/>
            <a:ext cx="1314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Partisipasi yang aman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13DCE9E-6B54-40E6-B938-5C617EDA0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2647950"/>
            <a:ext cx="1619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4C25F2B-96E5-460C-85F1-E332E1964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2647950"/>
            <a:ext cx="16192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A56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256A715-3761-4567-8476-597B2F370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6475" y="3028950"/>
            <a:ext cx="1314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TEKNOLOGI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5FCB228-CBDA-48FB-8416-526210FCE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0775" y="3695700"/>
            <a:ext cx="10858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DD9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872844B-335D-4147-B688-3E3431CA4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6475" y="3838575"/>
            <a:ext cx="1314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Kemampuan dengan privasi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33E5999-907A-4E2A-9B25-BE02AA0C9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143500"/>
            <a:ext cx="88582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00BEEDD-3296-41A2-BEDA-10CCE125A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314950"/>
            <a:ext cx="824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Keselarasan berarti orang memiliki informasi, kemampuan, ruang keputusan, dukungan, dan ukuran keberhasilan yang konsisten.</a:t>
            </a:r>
          </a:p>
        </p:txBody>
      </p:sp>
    </p:spTree>
    <p:extLst>
      <p:ext uri="{BB962C8B-B14F-4D97-AF65-F5344CB8AC3E}">
        <p14:creationId xmlns:p14="http://schemas.microsoft.com/office/powerpoint/2010/main" val="1577437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9CB5B15-544D-42CF-80FF-3848570EA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56CDE1-027A-4B58-8351-DB8028132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05 | PRAKTIK UTAMA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9462CB-AF05-4500-B4A7-18C741DEA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Siklus kapabilitas manusia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C18D8C-DF73-4EC8-B414-D68CECDAD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BDFD14-DF20-4D70-AF35-4DB62DFD7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71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3-7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A766B4-8C6F-47ED-8DAB-CFEE29A14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A484F6-D430-46B9-B2B0-A9A22DC66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Pemberdayaan dimulai sebelum seseorang bergabung dan berlanjut melalui pembelajaran, kinerja, serta mobilitas.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0607F6-91E7-43DA-87B0-CDF422538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47950"/>
            <a:ext cx="234315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1EF6ED-6AE1-4638-9005-D875F8C26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47950"/>
            <a:ext cx="6477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D30C6F-B50A-41A1-B483-C939D46B5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771775"/>
            <a:ext cx="333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4B281A-AF40-4DEB-B9E8-EC96C482B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800350"/>
            <a:ext cx="1409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Rekrutmen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6E5B65-979A-4D60-BB46-8F8A1DC80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62350"/>
            <a:ext cx="1962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Gambaran kerja yang jujur dan seleksi berbasis kompetensi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ECEBAC-0A90-4232-8DF2-B6A1C9B33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3486150"/>
            <a:ext cx="342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E70551-7801-4F10-880E-ABFFA5D36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647950"/>
            <a:ext cx="234315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52100E-6BCD-4840-BAFA-0D1E01220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647950"/>
            <a:ext cx="6477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CCE94B-5C01-4241-B705-E46668931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2771775"/>
            <a:ext cx="333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7CDB1B-1830-49C6-A46D-4F972DA77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2800350"/>
            <a:ext cx="1409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Pembelajaran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39FF9B-39DE-466B-BC5F-1B2C4622E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562350"/>
            <a:ext cx="1962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Mentoring, proyek, rotasi, dan sertifikasi yang relevan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85E122-FF6B-4621-A2CF-5128BC4B5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486150"/>
            <a:ext cx="342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→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3274EF-25F9-4588-874F-7DBD4B92A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647950"/>
            <a:ext cx="234315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03E17D-83FA-4D4E-98DD-F2BCECAF3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647950"/>
            <a:ext cx="6477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A5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510A8D-754E-43B9-942A-2B01009F5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771775"/>
            <a:ext cx="333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56D93C-6E81-413E-B246-05985543B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800350"/>
            <a:ext cx="1409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Kinerja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FA060A-4C5A-4F42-B464-6C35EB091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562350"/>
            <a:ext cx="1962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Tujuan jelas, umpan balik spesifik, akuntabilitas proporsional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4BAA0D-4227-4A50-B3D5-3FB62B738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486150"/>
            <a:ext cx="342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→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6F76F79-F2A4-453B-BE4A-32A711079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647950"/>
            <a:ext cx="234315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A451A35-E318-4184-8537-82897AB11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647950"/>
            <a:ext cx="6477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0210B94-E05D-4CC6-92EE-85F80D1D1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2771775"/>
            <a:ext cx="333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4797AFD-15F0-4DDF-BD18-6A2B68F98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800350"/>
            <a:ext cx="1409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Mobilitas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E38A37F-9115-423E-B04C-80B6A915F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562350"/>
            <a:ext cx="1962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Jalur ahli, proyek lintas unit, dan peluang internal yang terlihat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EC2C7F7-BF12-48CF-92E9-A98912B94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448300"/>
            <a:ext cx="971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Akses pengembangan perlu diaudit menurut gender, lokasi, status kerja, beban perawatan, dan kedekatan dengan pimpinan.</a:t>
            </a:r>
          </a:p>
        </p:txBody>
      </p:sp>
    </p:spTree>
    <p:extLst>
      <p:ext uri="{BB962C8B-B14F-4D97-AF65-F5344CB8AC3E}">
        <p14:creationId xmlns:p14="http://schemas.microsoft.com/office/powerpoint/2010/main" val="57672479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AA0EC6-22B7-4528-973E-0615B22BD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8B8340-37B6-4FF4-88D0-5B96D98EB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06 | RELASI KERJA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356544-BA8D-4550-9CCC-29FCDC761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Suara, inklusi, dan keamanan psikologis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C64977-288D-40D2-8E83-349875441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AC9EFA-0018-4805-84FC-257968CBE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71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042110-D3EA-4546-9019-413BC8E94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B5C1B8-8529-4A83-8F8C-DFFA886FA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Informasi penting sering berada pada orang yang paling dekat dengan pelanggan, pasien, mahasiswa, mesin, atau warga.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E3394A-64E2-4D23-9553-1BBAD7F46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333375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B8E360-C119-4DFA-979E-2DDD7F999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33337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DB25C5-1750-4DD9-80CA-E4C87D72C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0990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SUARA KARYAWAN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B04109-C3CE-4DB5-A1EC-101003699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429000"/>
            <a:ext cx="28003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Usulan dan kekhawatiran memiliki nilai ketika organisasi memberi tanggapan yang dapat dipahami.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3613E8-413D-4F7F-8E36-B137BB1E6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609850"/>
            <a:ext cx="333375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22C8B0-485C-48AA-8354-736D5AF0C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609850"/>
            <a:ext cx="33337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2A4C5A-E3A6-42A9-A129-D05B40218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00990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INKLUSI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2596D4-7292-4F27-9BA7-DDED91486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429000"/>
            <a:ext cx="28003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Keragaman menjadi bermakna ketika kelompok berbeda dapat didengar, memperoleh akses, dan berkembang.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2D8C65-2A38-4AB2-BA39-D78DC17F5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09850"/>
            <a:ext cx="333375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DF9CB8-7D51-49C9-AC1A-FD5722D57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09850"/>
            <a:ext cx="33337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A56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5148F2-4CFB-42EA-9045-A7D245962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00990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KEAMANAN PSIKOLOGIS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2C406F-B028-4E1A-B29B-6684BF23E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429000"/>
            <a:ext cx="28003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Orang dapat bertanya, mengakui kesalahan, dan menyampaikan keraguan tanpa hukuman interpersonal.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8C6893-9A56-4B1B-A5B0-9013DA862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334000"/>
            <a:ext cx="87630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479597-A63B-4826-8A73-1B6C4A5C8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476875"/>
            <a:ext cx="8191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Kanal suara dinilai dari tindak lanjut, bukan dari banyaknya kanal.</a:t>
            </a:r>
          </a:p>
        </p:txBody>
      </p:sp>
    </p:spTree>
    <p:extLst>
      <p:ext uri="{BB962C8B-B14F-4D97-AF65-F5344CB8AC3E}">
        <p14:creationId xmlns:p14="http://schemas.microsoft.com/office/powerpoint/2010/main" val="12402710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F7231F-E66A-42F7-B89F-0FD86C31A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38ABEA-5D09-4B8D-A13C-BB4FB1438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07 | TRANSFORMASI DIGITAL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6BBF5F-BBDF-4739-B13D-9007C1394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People analytics dan AI: memperluas kemampuan manusia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7B8B9F-F823-4B66-A8AA-CEE25F81C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5FE196-DDE9-4F62-BA2A-A9D11866F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71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7-8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ABB379-47AF-4A15-A284-3BC5E6D5D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1706D4-CCE6-4024-AF39-7C1525BB7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Teknologi dapat mempercepat informasi dan mengurangi pekerjaan berulang. Nilainya bergantung pada kemampuan manusia untuk memahami, menguji, dan mempertanyakan hasil sistem.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0A7C70-977B-482B-9F5F-89FEE3806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4667250" cy="2362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A93413-1A87-4E11-9836-63296D744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647950"/>
            <a:ext cx="4667250" cy="2362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742C26-8046-4D07-B2A0-367BE34DB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09900"/>
            <a:ext cx="200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PELUANG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D580A4-2D73-40A6-89C8-E42C486F2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40005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Melihat pola rekrutmen, rotasi, promosi, beban kerja, dan suara karyawan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Mendukung pembelajaran digital, kolaborasi, rekomendasi, dan layanan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A9FB8B-DB8F-4561-9573-64C2E1AB6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009900"/>
            <a:ext cx="200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PENGAMAN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4C18E7-5371-43DC-849E-D4C294B7C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429000"/>
            <a:ext cx="40005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Transparansi data dan tujuan penggunaan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Audit bias, privasi, jalur koreksi, dan peninjauan manusia untuk keputusan berisiko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2A119B-248E-439C-A3CE-7CEA66C3B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3390900"/>
            <a:ext cx="1066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6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9E69A1-2916-4EC5-A3B9-FBBDA87DA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67350"/>
            <a:ext cx="933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Pemberdayaan di era AI berarti bekerja dengan teknologi tanpa kehilangan suara, privasi, dan martabat.</a:t>
            </a:r>
          </a:p>
        </p:txBody>
      </p:sp>
    </p:spTree>
    <p:extLst>
      <p:ext uri="{BB962C8B-B14F-4D97-AF65-F5344CB8AC3E}">
        <p14:creationId xmlns:p14="http://schemas.microsoft.com/office/powerpoint/2010/main" val="203449834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016CD00-6C18-4EF7-8F71-B2F3ABF34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CE2229-A246-49D5-8468-1F31A316F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08 | PENERAPAN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7F4AF0-D51F-43E6-9766-69B1472E1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Konteks Indonesia dan contoh sektoral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37C7B3-93C2-4DB8-8325-916B21FAA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6B4C88-4DB6-47F3-BFBB-C4CF2166F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71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DEFE79-2757-4CB9-AD4B-6A9C08CC4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A79C70-9874-4FAD-B20E-B46918749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Pemberdayaan perlu menyesuaikan geografi, konektivitas, budaya, kualitas pendidikan, dan perpaduan sektor formal, informal, publik, swasta, serta keluarga.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41DAA4-B7AD-4B91-A030-D38A965B2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476500"/>
            <a:ext cx="26670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D6CFE7-9E16-447F-A990-ED5A49545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628900"/>
            <a:ext cx="228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Rumah sakit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D9AFB7-812A-4F3F-998E-3E997D9DE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476500"/>
            <a:ext cx="78867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D43C04-80CB-49C9-BA98-35BB21B10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619375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Hak menghentikan prosedur berisiko dan forum keselamatan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74C1DF-A436-417C-AEEB-2688F038E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181350"/>
            <a:ext cx="26670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70A21D-0622-4891-8142-6935C3002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333750"/>
            <a:ext cx="228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Universitas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BC946F-BAED-4524-92B7-52A3ECACE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181350"/>
            <a:ext cx="78867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8ED27C-5FE7-44DB-B118-AA1731BB3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3324225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Kebebasan akademik bertanggung jawab dan perbaikan layanan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376166-7C0B-4D1E-9EF3-F57E2C2C8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86200"/>
            <a:ext cx="26670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A56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7861A4-3071-4B23-AFD8-0F5C564CC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38600"/>
            <a:ext cx="228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Manufaktur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E22E89-AD5C-4CD0-8D76-E23325604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886200"/>
            <a:ext cx="78867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D8EA09-430B-42B9-B3BF-CEA39CB5A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4029075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Operator terlatih memecahkan masalah mutu di titik kerja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59859E-DE8D-4563-91A0-1D95FB775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91050"/>
            <a:ext cx="26670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6DED37-F1BB-4A98-8503-E3C70A172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743450"/>
            <a:ext cx="228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Perusahaan keluarga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A2D18E-8986-4C3A-B857-5530727D9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4591050"/>
            <a:ext cx="78867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5811B6-335F-4DA5-9E42-E004F0675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4733925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Peran, promosi, dan suksesi yang dapat dijelaskan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D4EA7A-A496-4A17-A08A-187696B90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562600"/>
            <a:ext cx="107442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3C56356-51EE-4136-A373-EEB3C902B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65785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Desentralisasi hanya memberdayakan bila kewenangan disertai kemampuan, sumber daya, dan dukungan.</a:t>
            </a:r>
          </a:p>
        </p:txBody>
      </p:sp>
    </p:spTree>
    <p:extLst>
      <p:ext uri="{BB962C8B-B14F-4D97-AF65-F5344CB8AC3E}">
        <p14:creationId xmlns:p14="http://schemas.microsoft.com/office/powerpoint/2010/main" val="208183285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65B59F2-09C0-4B21-AC01-CBF440955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7BA402-38D3-4B0C-8F4E-246C5E5AD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09 | IMPLEMENTASI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DEB7AC-9119-4F5E-828D-275518330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Kematangan pemberdayaan manusia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5B4F87-1740-4E0D-9848-798CA806D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DFBF6E-277B-4D47-8E79-7541D32E6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71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9, 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6D6AEC-2779-4C5E-8C2D-5D96CDFA5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FC8157-05EC-445F-938B-23CD06B96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Implementasi dimulai dengan diagnosis: keputusan yang lambat, informasi tertutup, kesenjangan kemampuan, dan risiko pembungkaman suara.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949A42-FCCC-4DE3-9B03-D957DF2D1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333750"/>
            <a:ext cx="22860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2178FA-033A-4EBC-B54D-A7A107D85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333750"/>
            <a:ext cx="22860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A56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4C62C5-7D94-4269-BA22-4849D7F7F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19475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F00ACA-2C55-4924-B056-6129CB1AF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438525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Awal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6C05C4-4DAC-444A-BA04-898B89FE8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076700"/>
            <a:ext cx="19431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Bergantung pada manajer tertentu dan kepercayaan informal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F7DFAD-CE5A-4A31-9CC8-0229850ED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095625"/>
            <a:ext cx="2286000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CCC302-656D-40EE-9DF2-41CA6C20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095625"/>
            <a:ext cx="22860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16965D-4311-4605-BA9D-6169A0085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1813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73BCE8-AE34-412B-B313-6F171297E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20040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Terkelola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1BC779-DDE3-4CB3-8A2B-5C31753EC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838575"/>
            <a:ext cx="19431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Kanal suara, pengembangan, dan ukuran dasar tersedia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628142-C0D2-42E1-8346-D97DFA9AD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857500"/>
            <a:ext cx="228600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378503-F6A0-4D26-94EB-65ACCA4AA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857500"/>
            <a:ext cx="22860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F4B811-DD0A-4FC9-A4FD-D8EA120A1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943225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101F6D-E23F-4422-9019-00D50E810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962275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Terintegrasi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F7C646-BE6B-4057-B53C-29CA76EFA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600450"/>
            <a:ext cx="19431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MSDM, desain kerja, teknologi, budaya, dan tata kelola saling menguatkan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90B956-DCA8-4C74-B469-84536F9A5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619375"/>
            <a:ext cx="2286000" cy="2809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B1F33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0D1F34A-1851-47B6-A8CA-A842C66EF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619375"/>
            <a:ext cx="22860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B6AF79-20A4-4A33-B898-C3C4F921F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70510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FD4FCA3-DF3F-415F-B2CA-A9ABE097D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72415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Adaptif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C62D064-56CB-41FA-96F2-BF180539D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362325"/>
            <a:ext cx="19431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Manusia dan sistem belajar terus-menerus dalam kondisi berubah</a:t>
            </a:r>
          </a:p>
        </p:txBody>
      </p:sp>
    </p:spTree>
    <p:extLst>
      <p:ext uri="{BB962C8B-B14F-4D97-AF65-F5344CB8AC3E}">
        <p14:creationId xmlns:p14="http://schemas.microsoft.com/office/powerpoint/2010/main" val="11621454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17CE0D3-4904-402E-89A8-ED40600D0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970D0F-6F97-48B7-AEA2-38D69A010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10 | TATA KELOLA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D57873-53AE-4BB1-B1B0-D099108A3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Pengukuran dan akuntabilitas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819345-A43F-46E6-A8B7-BF1BD0830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18F0E8-2660-452D-BEC6-309B98117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71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9-13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B41E71-1422-4869-B693-4C64F5734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5956F3-3470-44F0-95D4-95652FA57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Pemberdayaan perlu dibuat terlihat tanpa direduksi menjadi satu skor. Bukti harus menggabungkan pengalaman manusia dan keandalan organisasi.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AD2AAE-987A-4F6A-BB97-79045A59A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43150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BUKTI YANG PERLU DIBACA BERSAMA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E2E81D-AF39-4A3E-A688-66027C0ED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24150"/>
            <a:ext cx="4762500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A28369-4851-4CBD-BF38-3A8FA74C4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90825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Akses informasi dan pengembangan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36E577-20BF-4BAD-BDCF-1AB3B5E70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81350"/>
            <a:ext cx="4762500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3F4E59-80E9-4CF6-B1CD-9ABA7C46F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48025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Pengaruh terhadap keputusan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C98F80-2AD3-4B45-AE8B-E3D1186B8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38550"/>
            <a:ext cx="4762500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CA3EF9-C814-40F2-BC1E-98897D06D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05225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Keberanian menyampaikan kekhawatiran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2C3D84-63E8-4226-B38B-ACF973744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95750"/>
            <a:ext cx="4762500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702800-631F-4935-9F9F-A02812D43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62425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Mutu keputusan dan tingkat eskalasi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34BE9E-FF6F-4BAA-A687-9EE1D4B5C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52950"/>
            <a:ext cx="4762500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B5099A-4927-4BB2-9D75-F778DDB88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619625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Rotasi, promosi, dan beban kerja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7C6B10-AA5E-4CB6-AC6A-D91D17AA9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34315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BATAS TATA KELOLA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C89374-4B0C-49E8-AF3E-AA279A7F3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724150"/>
            <a:ext cx="476250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192734-9FA1-4B28-A598-ED9973D90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809875"/>
            <a:ext cx="4362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Kewenangan mengikuti pengaruh nyata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D8C005-E640-43A9-A020-BE7F2A6E3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295650"/>
            <a:ext cx="476250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E0BDA4-E436-4379-8188-227F6DB2A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381375"/>
            <a:ext cx="4362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Keputusan berisiko memiliki peninjauan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58DDDA-44DD-4411-B495-978C62319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867150"/>
            <a:ext cx="476250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57B9CCF-C8F5-495F-A89B-98E746980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952875"/>
            <a:ext cx="4362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Data dipakai sesuai tujuan yang jelas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1E095CE-35F0-4782-9F9B-502C8F64C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438650"/>
            <a:ext cx="476250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BEE7449-E354-4603-B229-D4813DFF4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524375"/>
            <a:ext cx="4362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Prosedur memberi ruang didengar dan keberatan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98480EE-F249-4B5F-8392-4CDC74BC7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429250"/>
            <a:ext cx="87630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275E9F6-4F1F-41DA-B76B-BF635AF9B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524500"/>
            <a:ext cx="826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Akuntabilitas yang adil menghubungkan tanggung jawab dengan kendali, dukungan, dan bukti yang tersedia.</a:t>
            </a:r>
          </a:p>
        </p:txBody>
      </p:sp>
    </p:spTree>
    <p:extLst>
      <p:ext uri="{BB962C8B-B14F-4D97-AF65-F5344CB8AC3E}">
        <p14:creationId xmlns:p14="http://schemas.microsoft.com/office/powerpoint/2010/main" val="191231707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D2A432-6A98-4407-AFF2-C0CDB79A9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D84D84-4F57-4CDD-8EF8-B0D584E68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11 | KESIMPULAN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661FCB-A8C6-40D9-BA66-209BF20BA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Warisan strategis pemberdayaan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8422DB-C2E3-4D1A-A1D1-81D67FADB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47F712-8903-4992-B835-6D2E8F524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971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BC48D3-E265-4EE6-B733-53FD9532F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CABF52-C868-4788-A7F7-9000677B7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2400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5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Pemberdayaan bukan program tambahan bagi MSDM.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005B20-DF9D-465B-BB81-8CD53E75E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114550"/>
            <a:ext cx="9906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Ia adalah kondisi yang memungkinkan organisasi menjadi strategis, manusiawi, dan adaptif.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06177A-F8E7-4D6A-A199-6466891DC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352800"/>
            <a:ext cx="3048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21FEF3-E0E6-426D-AA08-FF2F6E53A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543300"/>
            <a:ext cx="514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6888C6-001B-4B6A-98DD-65F9C2D66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3562350"/>
            <a:ext cx="2000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Bangun kemampuan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F56BF5-8FA5-4A60-A8E6-9E873A3B5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000500"/>
            <a:ext cx="2619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Kewenangan harus ditopang informasi, pembelajaran, dan dukungan.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89CF50-71B9-4296-922A-8F39EDD08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352800"/>
            <a:ext cx="3048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6D5EEC-BFCB-41FD-A270-787748324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543300"/>
            <a:ext cx="514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A1A4E6-147D-425C-AFDC-92B07827E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3562350"/>
            <a:ext cx="2000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Bagikan keputusan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CDC76D-F7AC-46A1-A5EC-2870FD6FD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4000500"/>
            <a:ext cx="2619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Tempatkan keputusan dekat dengan pengetahuan yang relevan.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5603D6-99E3-4470-A69B-63DEA6531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352800"/>
            <a:ext cx="3048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53886B-5D02-4A6A-A161-A902C9F54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543300"/>
            <a:ext cx="514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E57D9A-7D36-4166-BDFF-E6CA2D565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562350"/>
            <a:ext cx="2000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Lindungi martabat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5853B4-C742-47A7-9DF1-199F06F4D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000500"/>
            <a:ext cx="2619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Jaga suara, privasi, keadilan, dan hak untuk mempertanyakan.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5C62F5-6BFD-408E-AE9A-37646B835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238750"/>
            <a:ext cx="88582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B7615F-211A-406A-AD41-0AF714A03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5334000"/>
            <a:ext cx="8362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Warisan organisasi: kepercayaan, keterampilan, memori institusional, dan keyakinan bahwa suara manusia memiliki arti.</a:t>
            </a:r>
          </a:p>
        </p:txBody>
      </p:sp>
    </p:spTree>
    <p:extLst>
      <p:ext uri="{BB962C8B-B14F-4D97-AF65-F5344CB8AC3E}">
        <p14:creationId xmlns:p14="http://schemas.microsoft.com/office/powerpoint/2010/main" val="15559684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2026-09-18T00:35:42.1040000Z</dcterms:created>
  <dcterms:modified xsi:type="dcterms:W3CDTF">2026-09-18T00:35:42.1040000Z</dcterms:modified>
</coreProperties>
</file>