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928ab707b1435e" /><Relationship Type="http://schemas.openxmlformats.org/officeDocument/2006/relationships/extended-properties" Target="/docProps/app.xml" Id="R181adf1cbe0e4a66" /><Relationship Type="http://schemas.openxmlformats.org/officeDocument/2006/relationships/officeDocument" Target="/ppt/presentation.xml" Id="R37c7702b58524d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8cbe2848cb4221"/>
  </p:sldMasterIdLst>
  <p:notesMasterIdLst>
    <p:notesMasterId xmlns:r="http://schemas.openxmlformats.org/officeDocument/2006/relationships" r:id="Rb56f8f518e254474"/>
  </p:notesMasterIdLst>
  <p:sldIdLst>
    <p:sldId xmlns:r="http://schemas.openxmlformats.org/officeDocument/2006/relationships" id="256" r:id="Rfee51caf97734c7a"/>
    <p:sldId xmlns:r="http://schemas.openxmlformats.org/officeDocument/2006/relationships" id="257" r:id="Rf6b91398f401473e"/>
    <p:sldId xmlns:r="http://schemas.openxmlformats.org/officeDocument/2006/relationships" id="258" r:id="Rc7334aae32b2483a"/>
    <p:sldId xmlns:r="http://schemas.openxmlformats.org/officeDocument/2006/relationships" id="259" r:id="Ra5b495ecb0ea493b"/>
    <p:sldId xmlns:r="http://schemas.openxmlformats.org/officeDocument/2006/relationships" id="260" r:id="R8df82980726d4a35"/>
    <p:sldId xmlns:r="http://schemas.openxmlformats.org/officeDocument/2006/relationships" id="261" r:id="Rb1b12f0286024cae"/>
    <p:sldId xmlns:r="http://schemas.openxmlformats.org/officeDocument/2006/relationships" id="262" r:id="R96169215f0754349"/>
    <p:sldId xmlns:r="http://schemas.openxmlformats.org/officeDocument/2006/relationships" id="263" r:id="R3fe182e0589d40f7"/>
    <p:sldId xmlns:r="http://schemas.openxmlformats.org/officeDocument/2006/relationships" id="264" r:id="Rcfa820fc7c044d46"/>
    <p:sldId xmlns:r="http://schemas.openxmlformats.org/officeDocument/2006/relationships" id="265" r:id="Rd2a8e9ae304d49b3"/>
    <p:sldId xmlns:r="http://schemas.openxmlformats.org/officeDocument/2006/relationships" id="266" r:id="R1d9172e1e0e44591"/>
    <p:sldId xmlns:r="http://schemas.openxmlformats.org/officeDocument/2006/relationships" id="267" r:id="R5fdfc7926c4e4b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38f0d2440b4ae3" /><Relationship Type="http://schemas.openxmlformats.org/officeDocument/2006/relationships/slideMaster" Target="/ppt/slideMasters/slideMaster1.xml" Id="Ref8cbe2848cb4221" /><Relationship Type="http://schemas.openxmlformats.org/officeDocument/2006/relationships/notesMaster" Target="/ppt/notesMasters/notesMaster1.xml" Id="Rb56f8f518e254474" /><Relationship Type="http://schemas.openxmlformats.org/officeDocument/2006/relationships/presProps" Target="/ppt/presProps.xml" Id="R4ea96ce1c7b24e9e" /><Relationship Type="http://schemas.openxmlformats.org/officeDocument/2006/relationships/tableStyles" Target="/ppt/tableStyles.xml" Id="R80cf6b7b702f4bc5" /><Relationship Type="http://schemas.openxmlformats.org/officeDocument/2006/relationships/slide" Target="/ppt/slides/slide1.xml" Id="Rfee51caf97734c7a" /><Relationship Type="http://schemas.openxmlformats.org/officeDocument/2006/relationships/slide" Target="/ppt/slides/slide2.xml" Id="Rf6b91398f401473e" /><Relationship Type="http://schemas.openxmlformats.org/officeDocument/2006/relationships/slide" Target="/ppt/slides/slide3.xml" Id="Rc7334aae32b2483a" /><Relationship Type="http://schemas.openxmlformats.org/officeDocument/2006/relationships/slide" Target="/ppt/slides/slide4.xml" Id="Ra5b495ecb0ea493b" /><Relationship Type="http://schemas.openxmlformats.org/officeDocument/2006/relationships/slide" Target="/ppt/slides/slide5.xml" Id="R8df82980726d4a35" /><Relationship Type="http://schemas.openxmlformats.org/officeDocument/2006/relationships/slide" Target="/ppt/slides/slide6.xml" Id="Rb1b12f0286024cae" /><Relationship Type="http://schemas.openxmlformats.org/officeDocument/2006/relationships/slide" Target="/ppt/slides/slide7.xml" Id="R96169215f0754349" /><Relationship Type="http://schemas.openxmlformats.org/officeDocument/2006/relationships/slide" Target="/ppt/slides/slide8.xml" Id="R3fe182e0589d40f7" /><Relationship Type="http://schemas.openxmlformats.org/officeDocument/2006/relationships/slide" Target="/ppt/slides/slide9.xml" Id="Rcfa820fc7c044d46" /><Relationship Type="http://schemas.openxmlformats.org/officeDocument/2006/relationships/slide" Target="/ppt/slides/slide10.xml" Id="Rd2a8e9ae304d49b3" /><Relationship Type="http://schemas.openxmlformats.org/officeDocument/2006/relationships/slide" Target="/ppt/slides/slide11.xml" Id="R1d9172e1e0e44591" /><Relationship Type="http://schemas.openxmlformats.org/officeDocument/2006/relationships/slide" Target="/ppt/slides/slide12.xml" Id="R5fdfc7926c4e4b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b3c8452d824a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29ade92ab946e6" /><Relationship Type="http://schemas.openxmlformats.org/officeDocument/2006/relationships/notesMaster" Target="/ppt/notesMasters/notesMaster1.xml" Id="R746ee33cec2e45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cfd5f953ae4907" /><Relationship Type="http://schemas.openxmlformats.org/officeDocument/2006/relationships/notesMaster" Target="/ppt/notesMasters/notesMaster1.xml" Id="R23499ec348534d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eb234d3ea04095" /><Relationship Type="http://schemas.openxmlformats.org/officeDocument/2006/relationships/notesMaster" Target="/ppt/notesMasters/notesMaster1.xml" Id="R97d7f359816241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844143e4c64740" /><Relationship Type="http://schemas.openxmlformats.org/officeDocument/2006/relationships/notesMaster" Target="/ppt/notesMasters/notesMaster1.xml" Id="R6a5ebebe7af343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54797c6dc34b7c" /><Relationship Type="http://schemas.openxmlformats.org/officeDocument/2006/relationships/notesMaster" Target="/ppt/notesMasters/notesMaster1.xml" Id="R42d876a790c748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9faa1cc0774f36" /><Relationship Type="http://schemas.openxmlformats.org/officeDocument/2006/relationships/notesMaster" Target="/ppt/notesMasters/notesMaster1.xml" Id="Rc0e3b29d4eeb45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d59d7500a54011" /><Relationship Type="http://schemas.openxmlformats.org/officeDocument/2006/relationships/notesMaster" Target="/ppt/notesMasters/notesMaster1.xml" Id="R869d98ed96314f9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225dbd57fa42b3" /><Relationship Type="http://schemas.openxmlformats.org/officeDocument/2006/relationships/notesMaster" Target="/ppt/notesMasters/notesMaster1.xml" Id="R3b0901a0384343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7e990fabd6476b" /><Relationship Type="http://schemas.openxmlformats.org/officeDocument/2006/relationships/notesMaster" Target="/ppt/notesMasters/notesMaster1.xml" Id="R79004d3973e84f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da3e4e6b5c34a30" /><Relationship Type="http://schemas.openxmlformats.org/officeDocument/2006/relationships/notesMaster" Target="/ppt/notesMasters/notesMaster1.xml" Id="R937784ee2ff640b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c69ec745c3b4154" /><Relationship Type="http://schemas.openxmlformats.org/officeDocument/2006/relationships/notesMaster" Target="/ppt/notesMasters/notesMaster1.xml" Id="R5d3fb51770aa4ab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c0b1a3eb0fe4af7" /><Relationship Type="http://schemas.openxmlformats.org/officeDocument/2006/relationships/notesMaster" Target="/ppt/notesMasters/notesMaster1.xml" Id="Rb948ca83af2a49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  <a:p xmlns:a="http://schemas.openxmlformats.org/drawingml/2006/main">
            <a:r>
              <a:t>Definisi konseptual merujuk pada Armstrong (2020) dan Aguinis (2019) sebagaimana dicantumkan dalam PDF.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“MPPM.1. Pengantar dan Konsep Dasar”, 25 Agustus 2025. https://rudyct.com/ab/MPPM.1.Pengantar.dan.Konsep.Dasar.pdf</a:t>
            </a:r>
          </a:p>
          <a:p xmlns:a="http://schemas.openxmlformats.org/drawingml/2006/main">
            <a:r>
              <a:t>Daftar pustaka diringkas dari bagian referensi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104016094a44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5ddf743881406a" /><Relationship Type="http://schemas.openxmlformats.org/officeDocument/2006/relationships/slideLayout" Target="/ppt/slideLayouts/slideLayout1.xml" Id="R54df94c3eaef4ff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df94c3eaef4ff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22d87fbbe344e6" /><Relationship Type="http://schemas.openxmlformats.org/officeDocument/2006/relationships/notesSlide" Target="/ppt/notesSlides/notesSlide1.xml" Id="R1e16a0cabbaa45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da92dec9944347" /><Relationship Type="http://schemas.openxmlformats.org/officeDocument/2006/relationships/notesSlide" Target="/ppt/notesSlides/notesSlide2.xml" Id="R4f03164609b141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f68c1c80f34f5f" /><Relationship Type="http://schemas.openxmlformats.org/officeDocument/2006/relationships/notesSlide" Target="/ppt/notesSlides/notesSlide3.xml" Id="R5dd17b0b62a8497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6ddc79d424e15" /><Relationship Type="http://schemas.openxmlformats.org/officeDocument/2006/relationships/notesSlide" Target="/ppt/notesSlides/notesSlide4.xml" Id="Re96af9558b0a4a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ebb029db6743e8" /><Relationship Type="http://schemas.openxmlformats.org/officeDocument/2006/relationships/notesSlide" Target="/ppt/notesSlides/notesSlide5.xml" Id="R59f01839d0ba4b1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7964b1d8b44f43" /><Relationship Type="http://schemas.openxmlformats.org/officeDocument/2006/relationships/notesSlide" Target="/ppt/notesSlides/notesSlide6.xml" Id="Rf35e3a4386564d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ecf1fdd0504184" /><Relationship Type="http://schemas.openxmlformats.org/officeDocument/2006/relationships/notesSlide" Target="/ppt/notesSlides/notesSlide7.xml" Id="R91caf91cc2b1427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7e6507a464b0b" /><Relationship Type="http://schemas.openxmlformats.org/officeDocument/2006/relationships/notesSlide" Target="/ppt/notesSlides/notesSlide8.xml" Id="Rcd4554c419674a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1da7f4916469c" /><Relationship Type="http://schemas.openxmlformats.org/officeDocument/2006/relationships/notesSlide" Target="/ppt/notesSlides/notesSlide9.xml" Id="Rb1a7004d90524e0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c7fedf80bb44eb" /><Relationship Type="http://schemas.openxmlformats.org/officeDocument/2006/relationships/notesSlide" Target="/ppt/notesSlides/notesSlide10.xml" Id="R2f044bbda8564b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ec6eec155488f" /><Relationship Type="http://schemas.openxmlformats.org/officeDocument/2006/relationships/notesSlide" Target="/ppt/notesSlides/notesSlide11.xml" Id="R9bcb0e26f06449e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c57596462242ec" /><Relationship Type="http://schemas.openxmlformats.org/officeDocument/2006/relationships/notesSlide" Target="/ppt/notesSlides/notesSlide12.xml" Id="Rb0f1c97acb0746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807403-63CB-4536-9B17-982C846E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D210CD-95DD-433A-8D9F-9B5FC065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52400"/>
            <a:ext cx="190500" cy="670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FCB632-3BCA-4887-9618-D9F118E9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838200"/>
            <a:ext cx="2286000" cy="2286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AC35E-228F-41FA-82A6-9C13824D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000500"/>
            <a:ext cx="1143000" cy="1143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23557-EC9E-4B1B-AB8C-B3F1B0DD2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95300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767B5-C4D2-4B73-B398-1635B5E1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48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6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MPPM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3D8AEB-F8AB-47B4-903F-BF1EBB285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6858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Pengantar dan</a:t>
            </a:r>
          </a:p>
          <a:p xmlns:a="http://schemas.openxmlformats.org/drawingml/2006/main">
            <a:pPr>
              <a:def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Konsep Dasar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E2F35C-506D-4F78-8CA5-2A76F9C1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575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Managing People and Performance Management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F56856-4C15-41BE-887D-D8DB9FE14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43350"/>
            <a:ext cx="514350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F2A2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213F98-ED46-464A-B9D8-FCAD91AE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10050"/>
            <a:ext cx="6572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Definisi, ruang lingkup, siklus kinerja, dan tantangan kontemporer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FE258F-9816-4957-9E86-43CE2DFF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57850"/>
            <a:ext cx="685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Oleh: Prof. Ir. Rudy C. Tarumingkeng, PhD</a:t>
            </a:r>
          </a:p>
          <a:p xmlns:a="http://schemas.openxmlformats.org/drawingml/2006/main">
            <a:pPr>
              <a:def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Guru Besar Manajemen | Ketua Senat Akademik IBM-ASMI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9F7FE6-8E69-4F90-B4F8-AAAD79706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56959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Bahan kuliah pertama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DAF6BA-F4AD-4BD3-8510-D4572EAB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5600700"/>
            <a:ext cx="20383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0B672-BFCE-4F52-8A57-5DB71A25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56959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0923317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8C73F4-358F-40B7-BECA-0E1FA315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39BCB5-1B66-4189-A583-A36B95EC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01 | KONTEKS STRATEGIS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67B6CC-4245-4B09-9A75-B20DF031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Mengapa MPPM penting?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EEE66B-56B2-4FEB-82DB-70E75AF2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0EC7C0-054B-4788-A548-9701A2B6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47A78F-77F8-4072-A480-7232BE788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A0795-91D9-4014-A484-8355C6E3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024"/>
          </a:bodyPr>
          <a:lstStyle xmlns:a="http://schemas.openxmlformats.org/drawingml/2006/main"/>
          <a:p xmlns:a="http://schemas.openxmlformats.org/drawingml/2006/main">
            <a:pPr>
              <a:defRPr sz="21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Organisasi modern bergantung pada kemampuan manusia untuk mengubah strategi menjadi hasil yang terukur.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0E555-C86B-4C21-869D-24DE72B9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23812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CB899-48C7-4340-BEE0-E56D9085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762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E021AE-CB9C-4431-B2B6-C0359009A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Perubahan cepat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5CFF6F-75DE-4245-808A-167160C4A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19812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Persaingan global, ketidakpastian, dan transformasi digital mengubah cara organisasi bekerja.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1A93EB-2324-40F0-8C20-7D87BB10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71750"/>
            <a:ext cx="23812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E88E76-C5BE-48A2-9035-63799AD14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71750"/>
            <a:ext cx="762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D6F0F4-FABB-4096-AB94-A7F002227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Manusia sebagai aset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087136-1BCD-46CF-92D6-D62ED888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124200"/>
            <a:ext cx="19812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Managing people memandang individu, tim, dan organisasi sebagai sumber nilai tambah.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D13B7C-82D2-46D6-AB1C-691F759E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71750"/>
            <a:ext cx="23812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2DC20F-09EB-4F57-BDB1-9DB41DE24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71750"/>
            <a:ext cx="762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CC5146-48A0-4DD1-ADC9-39930A4E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Kinerja sebagai arah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5D7271-A343-468E-8BFE-9812B10A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24200"/>
            <a:ext cx="19812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Performance management menerjemahkan tujuan strategis menjadi sasaran dan ukuran kerja.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53BE35-078B-44C3-A31E-E5B465D2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23812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EC5A32-C189-4D09-B105-BA9814966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762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51C238-1EDA-4476-944D-B422CB2BF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Integrasi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955799-C1FB-45DC-954F-EA1819ED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124200"/>
            <a:ext cx="19812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Pengelolaan orang dan kinerja harus berjalan sebagai satu sistem yang saling menguatkan.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ACA0FC-F80A-4682-9C84-2C8C0E51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Gagasan kunci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78AD6F-AE94-4EEF-B20C-75812E68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33400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934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Tanpa pengelolaan orang yang baik, kinerja sulit dicapai. Tanpa sistem kinerja yang jelas, kontribusi orang kehilangan arah.</a:t>
            </a:r>
          </a:p>
        </p:txBody>
      </p:sp>
    </p:spTree>
    <p:extLst>
      <p:ext uri="{BB962C8B-B14F-4D97-AF65-F5344CB8AC3E}">
        <p14:creationId xmlns:p14="http://schemas.microsoft.com/office/powerpoint/2010/main" val="18808806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33A6A-A4CA-458F-86A7-0BC4C6EA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7B1204-5766-4578-881A-8BB1FD8C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02 | DEFINISI KONSEPTUAL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EB1E10-443F-469F-9EF0-ADAE50D3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Dua konsep inti dalam MPPM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937DC0-9E43-4483-A5FB-A15CD9BCC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3315A4-F9D0-4BD0-8863-80BC46EC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E3C678-50D2-44B4-B546-A0107303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25B9F2-0AF7-4F69-A6C1-1492F3B7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953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178E8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F62D3-CEAA-4594-9FE6-C28E49C5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695450"/>
            <a:ext cx="4953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F2A24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C9C55-E9E2-439E-98D4-590F7C9D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383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MANAGING PEOPLE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20378C-FDB1-4C1D-8610-88DBCFC7C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609850"/>
            <a:ext cx="4038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2940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Proses strategis untuk merekrut, menempatkan, mengembangkan, memotivasi, dan mempertahankan orang dalam organisasi.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27BFFA-E305-4768-B16F-458F4DE5F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481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Fokus utama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15DBB7-38C3-4527-9152-3FCBB87F7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71950"/>
            <a:ext cx="4000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Individu • Tim • Budaya • Kepemimpinan • Keterlibatan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054A41-D80D-4BCE-8AF4-51E3FA850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0383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PERFORMANCE MANAGEMENT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E88D11-B401-47C7-B700-48550527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09850"/>
            <a:ext cx="4038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844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Proses berkelanjutan untuk mengidentifikasi, mengukur, mengembangkan, dan menyelaraskan kinerja dengan tujuan organisasi.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BA9597-C2FB-493D-B2CF-E1832B43B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481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Fokus utama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F87E7-39FF-494E-823F-DE218264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171950"/>
            <a:ext cx="4000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063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Tujuan • KPI/KRA/OKR • Evaluasi • Umpan balik • Pengembangan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ABE24C-AE39-423D-A886-35928D2B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333750"/>
            <a:ext cx="106680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BF8AC9-43CC-4595-B2CD-F6CA0FF7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505200"/>
            <a:ext cx="106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575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D526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D5262"/>
                </a:solidFill>
                <a:latin typeface="Bitstream Charter"/>
                <a:ea typeface="Bitstream Charter"/>
                <a:cs typeface="Bitstream Charter"/>
              </a:rPr>
              <a:t>saling melengkapi</a:t>
            </a:r>
          </a:p>
        </p:txBody>
      </p:sp>
    </p:spTree>
    <p:extLst>
      <p:ext uri="{BB962C8B-B14F-4D97-AF65-F5344CB8AC3E}">
        <p14:creationId xmlns:p14="http://schemas.microsoft.com/office/powerpoint/2010/main" val="11155683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56FFC-87D8-4D10-A2E4-C3ACA83C1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40ADFA-5D9F-470F-B711-A37ADDEF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03 | TIGA TINGKAT ANALISIS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A479D5-F4A3-488C-B4D1-7D4430954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Ruang lingkup managing people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F9E11-B3D9-4E5B-A525-50563936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37FB77-C590-4192-BB1A-AB7F1062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F305EC-87B8-406A-A435-A3E72E1EB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73CEFB-8D9C-4088-AF3D-72FEC446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938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Pengelolaan manusia berlangsung pada tiga tingkat yang saling berhubungan.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47ABA4-CEA2-4179-8578-3D9866BB3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95550"/>
            <a:ext cx="28575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1905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DD8639-3BC6-4871-815C-9B26996D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95550"/>
            <a:ext cx="28575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2EDDCB-E0C6-42A6-8CB4-9AA082BB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81940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609"/>
          </a:bodyPr>
          <a:lstStyle xmlns:a="http://schemas.openxmlformats.org/drawingml/2006/main"/>
          <a:p xmlns:a="http://schemas.openxmlformats.org/drawingml/2006/main">
            <a:pPr>
              <a:defRPr sz="21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Individu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794885-6D44-4071-840A-8E4EFCA1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09950"/>
            <a:ext cx="2362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Motivasi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Kepuasan kerja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Kompetensi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Gaya kepemimpinan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7732EE-E004-4378-A01E-71E7467A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190750"/>
            <a:ext cx="2857500" cy="255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1905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40F397-7086-46D3-9541-138B2ACCA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190750"/>
            <a:ext cx="28575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95E56B-E47C-49DF-9DCC-403B5FA63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51460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609"/>
          </a:bodyPr>
          <a:lstStyle xmlns:a="http://schemas.openxmlformats.org/drawingml/2006/main"/>
          <a:p xmlns:a="http://schemas.openxmlformats.org/drawingml/2006/main">
            <a:pPr>
              <a:defRPr sz="21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5556AA-BE23-4BBF-83F6-7A162B3F4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105150"/>
            <a:ext cx="23622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Pembentukan tim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Dinamika kelompok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Komunikasi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Konflik dan sinergi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FA03EB-15E3-46A8-A4CC-2CC053CAF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885950"/>
            <a:ext cx="28575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693C3F-59CA-4F39-ABF0-0CFE0715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885950"/>
            <a:ext cx="28575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70C74C-B917-4FDC-97ED-15AA2CFCD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09800"/>
            <a:ext cx="2362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609"/>
          </a:bodyPr>
          <a:lstStyle xmlns:a="http://schemas.openxmlformats.org/drawingml/2006/main"/>
          <a:p xmlns:a="http://schemas.openxmlformats.org/drawingml/2006/main">
            <a:pPr>
              <a:defRPr sz="21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Organisasi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4546A1-A3EA-4BF2-924C-F3DAEA441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800350"/>
            <a:ext cx="23622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Strategi SDM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Budaya organisasi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Transformasi digital</a:t>
            </a:r>
          </a:p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Globalisasi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83EBD0-34A0-4A25-AF7C-C574D4952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Contoh Indonesia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3F4E0D-B46C-4AC3-8FF3-E42AB7819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314950"/>
            <a:ext cx="876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997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Gojek menghadapi keragaman motivasi mitra driver, sedangkan Telkom dan PLN mengaitkan perubahan budaya kerja dengan transformasi digital.</a:t>
            </a:r>
          </a:p>
        </p:txBody>
      </p:sp>
    </p:spTree>
    <p:extLst>
      <p:ext uri="{BB962C8B-B14F-4D97-AF65-F5344CB8AC3E}">
        <p14:creationId xmlns:p14="http://schemas.microsoft.com/office/powerpoint/2010/main" val="18921793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35CE418-EC8D-4E60-AFB9-0B10AE5F4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3264C-8A60-4851-8067-8265420E8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04 | PROSES BERKELANJUTAN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53EA21-1052-4056-9BC7-AE820516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Siklus manajemen kinerja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CB6994-8584-406A-AE6A-06F720B9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F3B51F-9F7C-425F-877A-3AFB8B18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4EA574-469B-453F-AAA2-800C29A8D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B6A8CC-DE9B-405B-839C-F36D91D1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374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Performance management tidak berhenti pada appraisal tahunan. Ia membentuk siklus perbaikan yang berulang.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C7268E-9585-4EDD-B630-399BFE58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57175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4A7EFA-DA2F-46F8-A472-0CEB0E8A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847975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53BBFF-223B-47B4-B390-BE835985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95700"/>
            <a:ext cx="2019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Perencanaan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13A964-1355-493E-B9F2-97F42DF94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201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Tujuan dan ekspektasi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FB1B39-F079-41C4-AE47-506573DED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009900"/>
            <a:ext cx="6667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1D526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2F134B-18C8-4D7A-A274-8906C079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57175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3FE402-0BB6-426B-A282-621F9848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847975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80C137-BBFE-4E45-90F4-283CFB25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695700"/>
            <a:ext cx="2019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Pengukuran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EC2EDF-1CD5-487E-804F-8A975481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095750"/>
            <a:ext cx="201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KPI, KRA, OKR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4BD0B7-AA06-48A5-ADC9-5AEAA547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009900"/>
            <a:ext cx="6667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CEAC3-B5AB-49D4-A1FC-E9A22DE1A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57175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8F3869-C1E9-47AD-8E6C-78337EC4B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847975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5860E0-9A23-4D6C-85EE-C4BE7FED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695700"/>
            <a:ext cx="2019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Evaluasi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C08B4B-9A40-42B4-BEDD-88313E1A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95750"/>
            <a:ext cx="201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Appraisal dan 360°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168FA1-7F85-4C73-B8AD-28EA7C94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009900"/>
            <a:ext cx="6667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1D5262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148AD0-F8D2-4BAE-9931-669B24C2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7175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62752B-DC76-41D6-A53D-496324381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47975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C02A80-0446-417A-8ACA-1F0273017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695700"/>
            <a:ext cx="2019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Pengembangan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8D9BF8-1B0A-4281-8F26-C8C2DD53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095750"/>
            <a:ext cx="201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Coaching, mentoring, pelatihan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F8EFD1-932B-4EA0-8F4D-7503CAD3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009900"/>
            <a:ext cx="6667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1D5262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210FE2-A016-4829-94AE-0C0DF1F9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57175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D21A43-E04F-4AEA-AF73-65A31893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847975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697"/>
          </a:bodyPr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DE2DF46-CADD-45F8-94E0-1320E46C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695700"/>
            <a:ext cx="2019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Penghargaan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3AA463E-3098-4F80-B444-EDF1C69B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095750"/>
            <a:ext cx="201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Reward, recognition, karier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B2004C4-18A0-4277-9AC5-D17B10D53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03822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56CE1ED-54AA-453C-839F-5C133652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43525"/>
            <a:ext cx="9867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Evaluasi berfungsi sebagai titik awal pengembangan, bukan akhir dari hubungan organisasi dengan karyawan.</a:t>
            </a:r>
          </a:p>
        </p:txBody>
      </p:sp>
    </p:spTree>
    <p:extLst>
      <p:ext uri="{BB962C8B-B14F-4D97-AF65-F5344CB8AC3E}">
        <p14:creationId xmlns:p14="http://schemas.microsoft.com/office/powerpoint/2010/main" val="1687087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838D3A-E56C-4217-8C08-90D623E3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AF0E31-3402-432F-A852-61B9EE2AB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05 | INTEGRASI STRATEGIS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FA4DFE-F219-4AF6-8F98-DE33976C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Hubungan people dan performance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41E1E3-D9C4-450F-B892-5D53AE76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B7858-9128-47C2-B055-6731C077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4906A6-73F8-4538-A75E-723ED077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54C3FB-21D9-42FF-B864-D6BC7DC0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8250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Managing people menyediakan kapasitas manusia. Performance management mengarahkan kapasitas itu menjadi kontribusi.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84E389-CE02-4200-8311-C6CCF9E2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24150"/>
            <a:ext cx="219075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0B977A-D50B-417D-A7D3-753140874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956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People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37698B-25A6-445C-926A-32A56F06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480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0816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menyiapkan orang dan tim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C7F218-D1C0-4F89-9549-64B05546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000250"/>
            <a:ext cx="219075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4E1C77-4165-4E35-854E-43C286DC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1717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Performance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6B02A0-DBE9-4379-AA8E-B63B96B7B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5241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mengukur kontribusi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10304E-77B2-4708-BADB-EE8E8B992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724150"/>
            <a:ext cx="219075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96AD75-91FC-4B99-B80A-DF920DE2D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8956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Development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CC3E41-8644-44C0-B5E2-C2BBCFC5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2480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5509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memperkuat kemampuan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CC3D34-2DC6-493D-90FD-33A79063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343400"/>
            <a:ext cx="219075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95BE7E-EEB8-4894-91B1-3417D41B5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5148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000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Growth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182222-92A1-49E1-BD1D-002F738EC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86727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menghasilkan kemajuan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22E715-3639-4871-8CE8-61ECBAD6B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200400"/>
            <a:ext cx="8953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5E4BE8-719D-469F-9BEB-00D796D9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200400"/>
            <a:ext cx="8953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F12C6C-D9A1-4E3F-8862-3A63B889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52850"/>
            <a:ext cx="8953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8D88D1-F6BF-4DCD-BD10-EFE3BBF3E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781550"/>
            <a:ext cx="8953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B0381A-D88C-4FCF-BE32-B2ADE6487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905500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Siklus ini menjadikan kinerja sebagai proses belajar organisasi, bukan sekadar alat kontrol.</a:t>
            </a:r>
          </a:p>
        </p:txBody>
      </p:sp>
    </p:spTree>
    <p:extLst>
      <p:ext uri="{BB962C8B-B14F-4D97-AF65-F5344CB8AC3E}">
        <p14:creationId xmlns:p14="http://schemas.microsoft.com/office/powerpoint/2010/main" val="6747572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73ECAF-AFE7-40F1-9AAA-686FD291C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DFF31F-3654-447A-BA3D-44650A52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06 | LINGKUNGAN KERJA BARU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67C9BD-C8F1-47F7-B107-0561ADFC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Tantangan kontemporer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DBE99-5082-4F8A-9378-E9196BA4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251099-4E7F-45B9-B42E-35EBF198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544153-47EA-40C4-A1E3-59C0923D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720DE2-1110-4A4F-8A5E-1E52481BB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53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0898C5-2623-4C31-A498-A6074099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1E4255-91EC-4FA4-A46B-1F0DFE80C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859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913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VUCA dan BANI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7EF19-A2D7-4F3D-93B6-42F82A37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885950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Perubahan cepat, rapuh, cemas, tidak linear, dan sulit dipahami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69187B-3FEF-4C88-8F80-A4F952F7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10953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C91B3C-ADFD-46E0-8FE8-24D2F76D4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C136F0-8756-4E05-B9FC-C014D418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8607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913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Generasi digital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BD8E34-5FE5-4262-AEA0-3B7644972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886075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Y, Z, dan Alpha menuntut fleksibilitas, makna, dan keterlibatan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AF1182-9FE2-4D98-B447-EAC9B4BB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0953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DFFED7-F35B-4DA6-B372-F1DE4B2C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3B75C5-49CD-4AF8-AB32-62C84C73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862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913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AI dan people analytics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DC32D1-2183-45F3-A906-8E5E7F582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86200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298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Data membantu memprediksi kinerja, menemukan talenta, dan membaca risiko resign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AB2CB2-02E7-4F33-A19A-FD9575D19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09537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665BD7-9CB0-48E2-A9A8-C06EF6E38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143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9C7711-1D6F-4620-9627-BA07A5F9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863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913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Globalisasi dan ESG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A06778-7A98-4291-8EB4-477E3D26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886325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Kinerja mencakup people, planet, dan profit, bukan hanya hasil finansial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07F885-141A-45A8-AD99-24BEE57D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95375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0E053F-4498-49D0-8D39-85843C56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53125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Implikasi: pemimpin perlu menggabungkan human touch, kemampuan adaptif, dan penggunaan teknologi yang bertanggung jawab.</a:t>
            </a:r>
          </a:p>
        </p:txBody>
      </p:sp>
    </p:spTree>
    <p:extLst>
      <p:ext uri="{BB962C8B-B14F-4D97-AF65-F5344CB8AC3E}">
        <p14:creationId xmlns:p14="http://schemas.microsoft.com/office/powerpoint/2010/main" val="3077755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6BDF5B7-384B-456A-AB27-43E6A104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7762A-6585-4224-B957-A920F1794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07 | PENERAPAN ORGANISASI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0EF9F4-A2BD-4213-9BC4-63E1DB332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Studi kasus Indonesia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4D4C6E-124E-4F78-97C9-DC7D6C2E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272A01-9178-4429-9E39-B419E670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C68C29-EB59-4071-880F-527291B1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D25001-E20F-4428-B03F-1853A1181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904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814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Empat contoh menunjukkan bahwa MPPM hadir dalam ekosistem teknologi, perbankan, dan BUMN.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59DF2D-31C4-49A2-9A86-CCF7B24E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514350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51F6A3-5948-4493-99BF-5CDCDEFA5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95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989B1C-2F08-45F7-AAD2-30D3ED89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5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Telkom Indonesia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DA4FDA-AE4D-41AA-93D2-AF35D57B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5717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Employee Digital Experience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FD1A8B-ECFA-43B6-807E-33462169D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71800"/>
            <a:ext cx="451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186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Mengintegrasikan rekrutmen, pelatihan, dan penilaian kinerja.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9CA54A-E2C9-46FF-8E17-E4E7C85F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81250"/>
            <a:ext cx="514350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2E700C-59BC-4EF9-BF8F-DBF7F755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81250"/>
            <a:ext cx="95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51E4DE-2AE5-4B2F-A660-CC7EE3A4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55270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Gojek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CEE620-E2EF-4952-8881-FEB62F68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5717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Algoritma insentif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C8DF7C-8E2B-4718-887A-4E654DFE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71800"/>
            <a:ext cx="451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Mengelola jutaan mitra dengan memperhatikan perbedaan motivasi dan pola kerja.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DCE516-7F66-4B2F-B997-8ECDB3CA7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514350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54E8F6-10C6-4697-80E9-16D227D7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95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F12B1E-EABA-4728-8F76-66345737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719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Bank BRI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84904C-482F-4A74-9877-41315E6E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1910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1D526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D5262"/>
                </a:solidFill>
                <a:latin typeface="Bitstream Charter"/>
                <a:ea typeface="Bitstream Charter"/>
                <a:cs typeface="Bitstream Charter"/>
              </a:rPr>
              <a:t>Balanced Scorecard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E5FCD6-92E6-4011-B175-61273B585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91050"/>
            <a:ext cx="451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Menyeimbangkan target keuangan, kualitas layanan, inovasi, dan pengembangan SDM.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2E3741-F2D6-4313-A400-DA12758E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00500"/>
            <a:ext cx="514350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C085A3-1DB4-4F1E-A892-D6B0A1BD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00500"/>
            <a:ext cx="952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56A25D-03E9-4382-9980-7FDB0580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1719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PLN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2F027D-AA6A-4907-B12E-A0213F323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1910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4C9A6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4C9A67"/>
                </a:solidFill>
                <a:latin typeface="Bitstream Charter"/>
                <a:ea typeface="Bitstream Charter"/>
                <a:cs typeface="Bitstream Charter"/>
              </a:rPr>
              <a:t>KPI digital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56547D-3085-4681-8FD8-DD6CF840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591050"/>
            <a:ext cx="4514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Menghubungkan indikator kinerja dengan strategi korporasi dan budaya customer-oriented.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E6F4C6-2B5F-4972-B00F-8B9E28FE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Pelajaran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139AB3-49ED-40A3-8EA8-85E4C7C9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657850"/>
            <a:ext cx="933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093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Teknologi memperluas jangkauan sistem kinerja, tetapi kualitas pengalaman manusia tetap menentukan legitimasi dan dampaknya.</a:t>
            </a:r>
          </a:p>
        </p:txBody>
      </p:sp>
    </p:spTree>
    <p:extLst>
      <p:ext uri="{BB962C8B-B14F-4D97-AF65-F5344CB8AC3E}">
        <p14:creationId xmlns:p14="http://schemas.microsoft.com/office/powerpoint/2010/main" val="11079196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C3F0E6A-8FC9-4D31-BE49-158026673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2D440-5871-4651-8B60-E1713B2B9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08 | ALAT MANAJERIAL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8BA42A-5B29-4CE8-AB99-2899D2D6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Arsitektur pengukuran kinerja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70D70-5957-466F-9CDA-330248A3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B87A6B-2C6C-46B3-A0A4-A3B1F76D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D3F80-ABC9-4D26-841A-9C6B699F5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A52F8-7224-42C2-8843-99300A3CC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502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Alat pengukuran dipilih sesuai pertanyaan manajerial yang hendak dijawab.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B40446-0B46-49DD-9D22-4A86EA05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2476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A695C-8F35-4121-AE90-360E22078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622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333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KPI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EEEE49-B977-4C8C-A44B-493E21A5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27647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Apa yang harus dipantau?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73FDEB-45AF-4BEA-A2FA-251F4C19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276475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Indikator terukur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C6BE72-95EF-434F-8D7B-7F9206EE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495550"/>
            <a:ext cx="1143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DF6175-60A3-47CB-ABB9-8BF2BA82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2476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7EEA46-66B6-4651-A955-9436E4F9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76575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333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KRA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3CE7CD-97D5-4CE3-AE8C-E493C81F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908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Di area mana hasil utama berada?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2E5A7D-4763-41A5-9083-697484750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99085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Ruang tanggung jawab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A6B9E3-D30F-46D8-858A-07AD0A43B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209925"/>
            <a:ext cx="1143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748FD9-FFC9-4783-A663-B1CF13E0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2476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4B0F16-33AD-4C37-8FB5-F03A5EF5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909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333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OKR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C28DD1-D55E-46DA-B88C-5AC4CEF7B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70522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Tujuan apa yang ingin dicapai?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A63853-7628-4141-AFB0-4BDE8256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705225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Objective dan key results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1694AF-0E5D-4A01-AD5B-AA054E2B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924300"/>
            <a:ext cx="1143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D6B6D1-5659-466F-8E0D-066F7E9B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2476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B49AFC-DDE0-48DF-9ABF-24EB3E69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05325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333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Balanced Scorecard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982525-08F8-4F2A-A2DD-04E7E2B1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196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Bagaimana melihat kinerja secara seimbang?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6ADC05-A7D5-4F58-9A95-C9D9F2D4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41960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Keuangan, pelanggan, proses, pembelajaran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E8AD38-5ED6-490B-93A8-6B3B91655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638675"/>
            <a:ext cx="1143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2103D9-2B94-4104-9840-4215FF343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2476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F71"/>
          </a:solidFill>
          <a:ln xmlns:a="http://schemas.openxmlformats.org/drawingml/2006/main" w="0">
            <a:solidFill>
              <a:srgbClr val="D86F7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5AEFFEA-F236-4664-A92B-4EF5ABE3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333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360° feedback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AEAEA8C-0330-42B4-B224-39AD6439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13397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Bagaimana kontribusi dipersepsikan?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D0E894D-DB06-46A0-AACA-F648F5C1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133975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Atasan, rekan, bawahan, pelanggan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233C0A7-43C5-4737-B706-B036C5A6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53050"/>
            <a:ext cx="1143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E45D9C0-1AE6-4298-BC32-2FC88CFB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4394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0">
            <a:solidFill>
              <a:srgbClr val="FDEBD5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74837C4-E772-409F-8CF1-146492D71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34075"/>
            <a:ext cx="995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Prinsip: indikator harus membantu percakapan tentang kontribusi dan perbaikan, bukan sekadar menambah administrasi.</a:t>
            </a:r>
          </a:p>
        </p:txBody>
      </p:sp>
    </p:spTree>
    <p:extLst>
      <p:ext uri="{BB962C8B-B14F-4D97-AF65-F5344CB8AC3E}">
        <p14:creationId xmlns:p14="http://schemas.microsoft.com/office/powerpoint/2010/main" val="19947019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DE35E8B-FB04-4E5A-928D-94DAE0B75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B9EAF-2244-49B7-8FC7-005AA0C5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09 | DINAMIKA PERILAKU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C57526-C1B2-4BFE-AC3C-A7B75BA7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Individu, tim, dan kepemimpinan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325B43-68A0-4082-A236-01F4E39C0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2CC01D-CE52-4898-93AD-A5CEF55B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FC37F2-BA29-4902-95CA-1A3F838DA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E5783E-DE0E-4599-AD8F-30273018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4762500" cy="3638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9B0F5A-523B-4184-BA33-335D0FD9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002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481"/>
          </a:bodyPr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Individu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39E945-37D6-4DD6-918A-BC3474960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3905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939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Perbedaan motivasi, kepribadian, keterampilan, dan latar belakang memengaruhi cara orang bekerja.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0E4A88-2DA3-4274-9557-1B1CAC57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719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Teori yang relevan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F6B640-CE39-49FA-B165-DEE604E7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9575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Maslow</a:t>
            </a:r>
          </a:p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Herzberg</a:t>
            </a:r>
          </a:p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Self-Determination Theory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B93F1-029A-4B24-906C-628C102E6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695450"/>
            <a:ext cx="5619750" cy="3638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7504AD-29EE-4374-8F2E-1BF8D7B7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00250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1481"/>
          </a:bodyPr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Perkembangan tim menurut Tuckman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FD6CCD-B215-47C7-997A-E185770BD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09900"/>
            <a:ext cx="7810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F2A24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70EFA0-D580-41AC-ACCD-AEE1958A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0040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Forming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3B69BE-DF69-46EB-B6C2-C9028A1C2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295650"/>
            <a:ext cx="200025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5C718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CEE73-24D0-4D64-B19B-EEA80B32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3009900"/>
            <a:ext cx="7810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F2A24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A8313A-4F48-4E6A-9EEA-1AFD4564C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575" y="320040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818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Storming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F238C3-3B61-4F71-837D-4CEC8FF2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3295650"/>
            <a:ext cx="200025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5C718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7756F1-2425-447E-B4A7-156BB27A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009900"/>
            <a:ext cx="7810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F2A24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22972B-29C5-4EA4-9F68-A3D96CA56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20040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Norming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8609C0-D407-470A-9AA8-D355EE62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295650"/>
            <a:ext cx="200025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5C718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2159A5-994F-4BE6-967F-2BEBCCB5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3009900"/>
            <a:ext cx="7810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9525">
            <a:solidFill>
              <a:srgbClr val="178E8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C14C2F-8267-4309-8933-4323FF44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320040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425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Performing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BC5AD2-A500-461B-A08C-B4AE1717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3295650"/>
            <a:ext cx="200025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5C7180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F6B798-3BFF-4314-92AD-D5EF3D5D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009900"/>
            <a:ext cx="7810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F2A24B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8816BA-8083-4263-9D38-A00E4979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320040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9868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Adjourning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0857D5-5EF1-4DE6-B298-BEAD98311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1719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000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Peran pemimpin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CF25A05-A0BA-476B-ACC6-379F8E0A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49580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500"/>
          </a:bodyPr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Memfasilitasi transisi tim, mengelola konflik, dan menjadikan perbedaan sebagai sumber pembelajaran.</a:t>
            </a:r>
          </a:p>
        </p:txBody>
      </p:sp>
    </p:spTree>
    <p:extLst>
      <p:ext uri="{BB962C8B-B14F-4D97-AF65-F5344CB8AC3E}">
        <p14:creationId xmlns:p14="http://schemas.microsoft.com/office/powerpoint/2010/main" val="9912210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E65B75-3B77-4C2B-ACEF-F5DE9F4E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49012E-11BC-4AB0-810D-C62BA8E78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10 | PEMBELAJARAN KRITIS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4EB063-78A9-4239-9A80-35F681ED6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Pertanyaan reflektif untuk diskusi kelas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C83EC0-4861-44D0-B613-48597CBD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8ED419-46A4-4E82-8A8C-49A7EBE1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F48EAF-9FA6-4581-A54F-D5E9C3BC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5B729-0DEC-4831-B87E-C22923212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933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250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Gunakan pertanyaan berikut untuk menghubungkan konsep MPPM dengan pengalaman organisasi Indonesia.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2F51F-3347-412F-B9EC-56DF27B6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384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F20D41-25E4-4012-82D4-9FF3B24F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24A5E-6445-4FCB-B419-14F329BDA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400300"/>
            <a:ext cx="942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Apakah manajemen kinerja lebih sering berfungsi sebagai alat kontrol atau pengembangan?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FC5DBF-78B6-4DD4-B612-90E4BE24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028950"/>
            <a:ext cx="94107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21DF7-4693-41BD-96CA-C48429B6D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000D03-B195-4FE6-B62D-D38BE498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5280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181D99-A668-4289-B45B-20169E5D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19450"/>
            <a:ext cx="942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Bagaimana organisasi mengurangi bias subjektif dalam penilaian kinerja?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B3D216-3586-47B0-AAFF-538FF0B0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48100"/>
            <a:ext cx="94107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94C591-6E9F-4676-8554-9344D887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F3D7B5-DFAE-40CC-A9B1-AFA5C1F8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719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DC1F34-725B-4494-B5BB-E15D2A72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038600"/>
            <a:ext cx="942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Apakah AI meningkatkan objektivitas, atau menciptakan risiko baru dalam HR?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8326F1-8765-4AB9-BE95-A836F913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667250"/>
            <a:ext cx="94107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7C9B13-3DDC-4B90-BFEA-F76B25D8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9585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53F7C4-3D78-40A9-A0B1-9F0414C6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9110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FABF0A-DB3C-40CB-B377-EA1F68DB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857750"/>
            <a:ext cx="942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Bagaimana BUMN, UMKM, dan startup merespons digitalisasi serta tuntutan keberlanjutan?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66B789-1AB4-4189-8A3D-79BD3D77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486400"/>
            <a:ext cx="9410700" cy="0"/>
          </a:xfrm>
          <a:prstGeom xmlns:a="http://schemas.openxmlformats.org/drawingml/2006/main" prst="line">
            <a:avLst/>
          </a:prstGeom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B6F0E6-2EA5-4D19-AD1C-F32A4F0F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Tujuan diskusi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8CAE73-2291-4B1D-929D-C4122CE4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943600"/>
            <a:ext cx="819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Mengubah konsep menjadi penilaian kritis terhadap praktik manajemen di dunia nyata.</a:t>
            </a:r>
          </a:p>
        </p:txBody>
      </p:sp>
    </p:spTree>
    <p:extLst>
      <p:ext uri="{BB962C8B-B14F-4D97-AF65-F5344CB8AC3E}">
        <p14:creationId xmlns:p14="http://schemas.microsoft.com/office/powerpoint/2010/main" val="14670692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A139AF-E1D0-4C7C-B84D-FF19E69D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5A8F8E-6682-4257-B95F-47289198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96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825"/>
          </a:bodyPr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Inti pembelajaran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CC06F5-10E5-4B46-AE59-F49CB92F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57300"/>
            <a:ext cx="933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463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MPPM menghubungkan manusia, kinerja, dan strategi organisasi.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6B03E-958E-40E6-91BE-4F1A8F34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670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D31A3-CA2E-4B79-8529-D2450582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7622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7C767-CE46-41F0-8E1B-7F900EFDE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6479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Managing people mencakup individu, tim, budaya, dan sistem organisasi.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783E0A-FF10-4214-8CA6-76EE48D1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05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8EB76-C94C-40D0-BED6-455E491ED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6004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5C90B8-28B0-46B4-8CC6-2AACEAEFF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861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033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Performance management bekerja sebagai siklus tujuan, pengukuran, umpan balik, dan pengembangan.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3400A7-7CFE-4DB5-9CED-FA5469ABA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3434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9B5C51-3D4C-4572-856F-C9C556EF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4386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056C82-52C6-43B6-AC00-23188FD1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3243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3150"/>
          </a:bodyPr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Tantangan digital, generasi, AI, dan ESG menuntut kepemimpinan yang adaptif serta bertanggung jawab.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6980D-27D9-4FF3-B4A6-CF4AE747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391150"/>
            <a:ext cx="9810750" cy="0"/>
          </a:xfrm>
          <a:prstGeom xmlns:a="http://schemas.openxmlformats.org/drawingml/2006/main" prst="line">
            <a:avLst/>
          </a:prstGeom>
          <a:ln xmlns:a="http://schemas.openxmlformats.org/drawingml/2006/main" w="28575">
            <a:solidFill>
              <a:srgbClr val="178E8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74BB07-2DCB-4D4E-8497-222E6649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5785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Referensi pilihan: Armstrong (2020); Aguinis (2019); Kaplan &amp; Norton (1996); Robbins &amp; Judge (2019).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052C01-D95C-44CC-8594-63F12986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2293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www.rudyct.com/cv.pdf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67337D-B2D9-4344-9661-75FEBB51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MPPM | Bahan kuliah pertama</a:t>
            </a:r>
          </a:p>
        </p:txBody>
      </p:sp>
    </p:spTree>
    <p:extLst>
      <p:ext uri="{BB962C8B-B14F-4D97-AF65-F5344CB8AC3E}">
        <p14:creationId xmlns:p14="http://schemas.microsoft.com/office/powerpoint/2010/main" val="11656418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2026-09-19T00:59:54.8490000Z</dcterms:created>
  <dcterms:modified xsi:type="dcterms:W3CDTF">2026-09-19T00:59:54.8490000Z</dcterms:modified>
</coreProperties>
</file>