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e506e6be75c4502" /><Relationship Type="http://schemas.openxmlformats.org/officeDocument/2006/relationships/extended-properties" Target="/docProps/app.xml" Id="Rb974ef09e3c24365" /><Relationship Type="http://schemas.openxmlformats.org/officeDocument/2006/relationships/officeDocument" Target="/ppt/presentation.xml" Id="Rb109c0034e694cd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f464b6c8ff14dd1"/>
  </p:sldMasterIdLst>
  <p:notesMasterIdLst>
    <p:notesMasterId xmlns:r="http://schemas.openxmlformats.org/officeDocument/2006/relationships" r:id="R8657e9ea9bfa468e"/>
  </p:notesMasterIdLst>
  <p:sldIdLst>
    <p:sldId xmlns:r="http://schemas.openxmlformats.org/officeDocument/2006/relationships" id="256" r:id="R43806095b42e4228"/>
    <p:sldId xmlns:r="http://schemas.openxmlformats.org/officeDocument/2006/relationships" id="257" r:id="Ref4981be93e24152"/>
    <p:sldId xmlns:r="http://schemas.openxmlformats.org/officeDocument/2006/relationships" id="258" r:id="R904e8bbb980b4a03"/>
    <p:sldId xmlns:r="http://schemas.openxmlformats.org/officeDocument/2006/relationships" id="259" r:id="Re8f296f00bc744a8"/>
    <p:sldId xmlns:r="http://schemas.openxmlformats.org/officeDocument/2006/relationships" id="260" r:id="R1a88c6774864447c"/>
    <p:sldId xmlns:r="http://schemas.openxmlformats.org/officeDocument/2006/relationships" id="261" r:id="R94a19264018e4493"/>
    <p:sldId xmlns:r="http://schemas.openxmlformats.org/officeDocument/2006/relationships" id="262" r:id="R04b221cf41f340f8"/>
    <p:sldId xmlns:r="http://schemas.openxmlformats.org/officeDocument/2006/relationships" id="263" r:id="Rf891d37a02ce429b"/>
    <p:sldId xmlns:r="http://schemas.openxmlformats.org/officeDocument/2006/relationships" id="264" r:id="Rb481c746cd444dcd"/>
    <p:sldId xmlns:r="http://schemas.openxmlformats.org/officeDocument/2006/relationships" id="265" r:id="Ree37923aa15d425a"/>
    <p:sldId xmlns:r="http://schemas.openxmlformats.org/officeDocument/2006/relationships" id="266" r:id="R00c4483bbe364243"/>
    <p:sldId xmlns:r="http://schemas.openxmlformats.org/officeDocument/2006/relationships" id="267" r:id="Rdaea8f6c798c409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c44c15c28054d26" /><Relationship Type="http://schemas.openxmlformats.org/officeDocument/2006/relationships/slideMaster" Target="/ppt/slideMasters/slideMaster1.xml" Id="R8f464b6c8ff14dd1" /><Relationship Type="http://schemas.openxmlformats.org/officeDocument/2006/relationships/notesMaster" Target="/ppt/notesMasters/notesMaster1.xml" Id="R8657e9ea9bfa468e" /><Relationship Type="http://schemas.openxmlformats.org/officeDocument/2006/relationships/presProps" Target="/ppt/presProps.xml" Id="R87fdb50812384de7" /><Relationship Type="http://schemas.openxmlformats.org/officeDocument/2006/relationships/tableStyles" Target="/ppt/tableStyles.xml" Id="R1fc990b582ae47b7" /><Relationship Type="http://schemas.openxmlformats.org/officeDocument/2006/relationships/slide" Target="/ppt/slides/slide1.xml" Id="R43806095b42e4228" /><Relationship Type="http://schemas.openxmlformats.org/officeDocument/2006/relationships/slide" Target="/ppt/slides/slide2.xml" Id="Ref4981be93e24152" /><Relationship Type="http://schemas.openxmlformats.org/officeDocument/2006/relationships/slide" Target="/ppt/slides/slide3.xml" Id="R904e8bbb980b4a03" /><Relationship Type="http://schemas.openxmlformats.org/officeDocument/2006/relationships/slide" Target="/ppt/slides/slide4.xml" Id="Re8f296f00bc744a8" /><Relationship Type="http://schemas.openxmlformats.org/officeDocument/2006/relationships/slide" Target="/ppt/slides/slide5.xml" Id="R1a88c6774864447c" /><Relationship Type="http://schemas.openxmlformats.org/officeDocument/2006/relationships/slide" Target="/ppt/slides/slide6.xml" Id="R94a19264018e4493" /><Relationship Type="http://schemas.openxmlformats.org/officeDocument/2006/relationships/slide" Target="/ppt/slides/slide7.xml" Id="R04b221cf41f340f8" /><Relationship Type="http://schemas.openxmlformats.org/officeDocument/2006/relationships/slide" Target="/ppt/slides/slide8.xml" Id="Rf891d37a02ce429b" /><Relationship Type="http://schemas.openxmlformats.org/officeDocument/2006/relationships/slide" Target="/ppt/slides/slide9.xml" Id="Rb481c746cd444dcd" /><Relationship Type="http://schemas.openxmlformats.org/officeDocument/2006/relationships/slide" Target="/ppt/slides/slide10.xml" Id="Ree37923aa15d425a" /><Relationship Type="http://schemas.openxmlformats.org/officeDocument/2006/relationships/slide" Target="/ppt/slides/slide11.xml" Id="R00c4483bbe364243" /><Relationship Type="http://schemas.openxmlformats.org/officeDocument/2006/relationships/slide" Target="/ppt/slides/slide12.xml" Id="Rdaea8f6c798c409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587c67c2bf14ca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7959c0b72b64a79" /><Relationship Type="http://schemas.openxmlformats.org/officeDocument/2006/relationships/notesMaster" Target="/ppt/notesMasters/notesMaster1.xml" Id="Rb556adc6da5d438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5b0f3949b7c4868" /><Relationship Type="http://schemas.openxmlformats.org/officeDocument/2006/relationships/notesMaster" Target="/ppt/notesMasters/notesMaster1.xml" Id="Re621843389494e4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bf5a0e452654001" /><Relationship Type="http://schemas.openxmlformats.org/officeDocument/2006/relationships/notesMaster" Target="/ppt/notesMasters/notesMaster1.xml" Id="Ra656ab39264847f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73fbfcf02aa44e4" /><Relationship Type="http://schemas.openxmlformats.org/officeDocument/2006/relationships/notesMaster" Target="/ppt/notesMasters/notesMaster1.xml" Id="Rd5f276abdd624a8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1ea44c8f13a4142" /><Relationship Type="http://schemas.openxmlformats.org/officeDocument/2006/relationships/notesMaster" Target="/ppt/notesMasters/notesMaster1.xml" Id="Rb88569d0cb3b48a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dc957d17aec44b6" /><Relationship Type="http://schemas.openxmlformats.org/officeDocument/2006/relationships/notesMaster" Target="/ppt/notesMasters/notesMaster1.xml" Id="R71e2ba91e2fa469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826ec6628bf4964" /><Relationship Type="http://schemas.openxmlformats.org/officeDocument/2006/relationships/notesMaster" Target="/ppt/notesMasters/notesMaster1.xml" Id="R63479b7ac0b047a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7eb744a18d54ab9" /><Relationship Type="http://schemas.openxmlformats.org/officeDocument/2006/relationships/notesMaster" Target="/ppt/notesMasters/notesMaster1.xml" Id="R6bb9202e761a47f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320a96b148a4db2" /><Relationship Type="http://schemas.openxmlformats.org/officeDocument/2006/relationships/notesMaster" Target="/ppt/notesMasters/notesMaster1.xml" Id="R9c07b4711a064f7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5763a67c89a4450" /><Relationship Type="http://schemas.openxmlformats.org/officeDocument/2006/relationships/notesMaster" Target="/ppt/notesMasters/notesMaster1.xml" Id="R6867988503424b3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169c781f8734b83" /><Relationship Type="http://schemas.openxmlformats.org/officeDocument/2006/relationships/notesMaster" Target="/ppt/notesMasters/notesMaster1.xml" Id="R5e2840fa5284414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8fcc0e0a0624921" /><Relationship Type="http://schemas.openxmlformats.org/officeDocument/2006/relationships/notesMaster" Target="/ppt/notesMasters/notesMaster1.xml" Id="Rb38b7157121f4ac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 utama: MPPM.9 Talent &amp; Career Management - Succession planning, career pathing, Prof Ir Rudy C Tarumingkeng, PhD, 26 Agustus 2025. URL: https://rudyct.com/ab/MPPM.9.Talent.and.Career%20Management.pdf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MPPM.9, hlm. 3. Pendahuluan mengenai VUCA-BANI, bonus demografi, BUMN, dan startup digital.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MPPM.9, hlm. 3-4. Definisi Collings &amp; Mellahi, ruang lingkup talent acquisition, development, retention, dan deployment.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MPPM.9, hlm. 4-5. Definisi, tujuan, dan komponen utama succession planning.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MPPM.9, hlm. 5. Leadership Pipeline Charan, Drotter &amp; Noel serta 9-Box Grid.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MPPM.9, hlm. 5-6. Definisi career management dan career pathing serta empat jenis jalur karier.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MPPM.9, hlm. 6. Faktor penentu sukses career pathing dan contoh Telkomsel, Tokopedia, serta Pertamina.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MPPM.9, hlm. 6-7. Integrasi succession planning, career pathing, talent review, dan performance management.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MPPM.9, hlm. 7. Peran People Analytics, AI dalam HRM, dan HRIS career dashboard.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MPPM.9, hlm. 7-8. Kasus Telkom, BRI, PLN, dan Gojek.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MPPM.9, hlm. 7-8. Tantangan global dan Indonesia serta implikasi pengelolaan talenta.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MPPM.9, hlm. 8. Kesimpulan dan refleksi kritis dari materi sumber.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a19c4a32926449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fffae0612eb4493" /><Relationship Type="http://schemas.openxmlformats.org/officeDocument/2006/relationships/slideLayout" Target="/ppt/slideLayouts/slideLayout1.xml" Id="R4b3113d05c534f1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b3113d05c534f1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641d687e9f4f7e" /><Relationship Type="http://schemas.openxmlformats.org/officeDocument/2006/relationships/notesSlide" Target="/ppt/notesSlides/notesSlide1.xml" Id="R47882cc0f5604bb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c81bb37dc2456d" /><Relationship Type="http://schemas.openxmlformats.org/officeDocument/2006/relationships/notesSlide" Target="/ppt/notesSlides/notesSlide2.xml" Id="R814cc49566f04f5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2ae5d275004365" /><Relationship Type="http://schemas.openxmlformats.org/officeDocument/2006/relationships/notesSlide" Target="/ppt/notesSlides/notesSlide3.xml" Id="R67b0bc0e9f6b4a2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b25821f48e4e7f" /><Relationship Type="http://schemas.openxmlformats.org/officeDocument/2006/relationships/notesSlide" Target="/ppt/notesSlides/notesSlide4.xml" Id="R14d8873a0b26468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3e5c8fb95a4f94" /><Relationship Type="http://schemas.openxmlformats.org/officeDocument/2006/relationships/notesSlide" Target="/ppt/notesSlides/notesSlide5.xml" Id="R996496b2ce1441f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48105b8dd14544" /><Relationship Type="http://schemas.openxmlformats.org/officeDocument/2006/relationships/notesSlide" Target="/ppt/notesSlides/notesSlide6.xml" Id="R731293801263478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ad680f1b4f4f7e" /><Relationship Type="http://schemas.openxmlformats.org/officeDocument/2006/relationships/notesSlide" Target="/ppt/notesSlides/notesSlide7.xml" Id="R07b62bda1245402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9d5a0251e04b58" /><Relationship Type="http://schemas.openxmlformats.org/officeDocument/2006/relationships/notesSlide" Target="/ppt/notesSlides/notesSlide8.xml" Id="Ra394ef5b467a476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ec3869987848f3" /><Relationship Type="http://schemas.openxmlformats.org/officeDocument/2006/relationships/notesSlide" Target="/ppt/notesSlides/notesSlide9.xml" Id="Rb71eccff3019480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21a99d1ce04b31" /><Relationship Type="http://schemas.openxmlformats.org/officeDocument/2006/relationships/notesSlide" Target="/ppt/notesSlides/notesSlide10.xml" Id="R08fb6a2e25474e0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b87605e98e4a8f" /><Relationship Type="http://schemas.openxmlformats.org/officeDocument/2006/relationships/notesSlide" Target="/ppt/notesSlides/notesSlide11.xml" Id="Rdad58328ebcf4c1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0a7aabe1ac47b3" /><Relationship Type="http://schemas.openxmlformats.org/officeDocument/2006/relationships/notesSlide" Target="/ppt/notesSlides/notesSlide12.xml" Id="R5d6c4da4e32f44d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F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96D2C7-AAB1-4B06-BCD4-43EDBA684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095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B98029-AA7D-45BD-AE71-447A51575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0"/>
            <a:ext cx="40957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3B59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987BD1-3C41-4E1E-85A3-5191ECC22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1066800"/>
            <a:ext cx="2190750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2A77AE-EF54-4884-BA82-2C3B278F4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1428750"/>
            <a:ext cx="1466850" cy="1466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3B59"/>
          </a:solidFill>
          <a:ln xmlns:a="http://schemas.openxmlformats.org/drawingml/2006/main" w="28575">
            <a:solidFill>
              <a:srgbClr val="F7F4EC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0F8363-C07B-44C2-B12B-1DD7B6CAA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219200"/>
            <a:ext cx="66675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3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TALENT &amp;</a:t>
            </a:r>
          </a:p>
          <a:p xmlns:a="http://schemas.openxmlformats.org/drawingml/2006/main">
            <a:pPr algn="l">
              <a:defRPr sz="33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3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CAREER MANAGEMENT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485422-E654-4554-9377-9ECFFA056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686050"/>
            <a:ext cx="2381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A64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960CD6-19A9-455E-832F-431D96E42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67050"/>
            <a:ext cx="6667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950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Succession Planning dan Career Pathing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131E62-752E-49FE-8440-6FC2E85E6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676650"/>
            <a:ext cx="685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Membangun talenta adaptif, menyiapkan pemimpin masa depan, dan memberi arah karier yang jelas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62CD86-C98A-4E6E-A504-936C4341A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334000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Prof Ir Rudy C Tarumingkeng, PhD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EB16E3-7FBA-40A4-8C14-BF45154A1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734050"/>
            <a:ext cx="647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Guru Besar Manajemen  |  Ketua Senat Akademik IBM-ASMI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CF0A47-B15B-4A44-B829-EA1081EAC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5981700"/>
            <a:ext cx="1619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7E7C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F7E7C7"/>
                </a:solidFill>
                <a:latin typeface="Bitstream Charter"/>
                <a:ea typeface="Bitstream Charter"/>
                <a:cs typeface="Bitstream Charter"/>
              </a:rPr>
              <a:t>MPPM 9  |  12 SLIDES</a:t>
            </a:r>
          </a:p>
        </p:txBody>
      </p:sp>
    </p:spTree>
    <p:extLst>
      <p:ext uri="{BB962C8B-B14F-4D97-AF65-F5344CB8AC3E}">
        <p14:creationId xmlns:p14="http://schemas.microsoft.com/office/powerpoint/2010/main" val="108847454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1F2056F-824E-4CCE-BB22-08FF974EF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8CC760-ADA6-4082-BD91-3787F86EC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4381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01 | KONTEKS STRATEGIS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9EA9DB-5182-462B-9F55-0E99B4197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85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Mengapa manajemen talenta dan karier penting?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4DB721-3B7D-40B6-8F06-4F63A08CB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74C59C-CFBB-456C-8404-4C56406B8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10096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MPPM.9 Talent &amp; Career Management, hlm. 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263B9C-EC95-4183-922D-3880276F4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91150D-D8C0-40C5-B443-6519E0B88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Organisasi membutuhkan talenta yang adaptif dan jalur karier yang terlihat agar mampu bertahan dalam lingkungan VUCA-BANI.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D70199-5DAD-4661-B74E-537B2269D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667000"/>
            <a:ext cx="4762500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19050">
            <a:solidFill>
              <a:srgbClr val="1D9A93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9B5474-8563-4CA5-B77F-88C0E6FBE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838450"/>
            <a:ext cx="2190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VUCA-BANI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D0C41A-9C7D-49DC-A330-460BE7B5B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124200"/>
            <a:ext cx="419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Perubahan cepat menuntut learning agility dan kapasitas memimpin perubahan.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F5130C-9AD8-4DD5-8C98-EABDED7ED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667000"/>
            <a:ext cx="4762500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7C7"/>
          </a:solidFill>
          <a:ln xmlns:a="http://schemas.openxmlformats.org/drawingml/2006/main" w="19050">
            <a:solidFill>
              <a:srgbClr val="E4A640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0685A0-E824-4D55-84F1-66D5FAF8D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838450"/>
            <a:ext cx="2190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BONUS DEMOGRAFI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FF0E01-6050-4594-93FE-2873CFE82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124200"/>
            <a:ext cx="419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Talenta usia produktif menjadi aset bila organisasi mampu mengembangkan dan mempertahankannya.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60928A-39F6-4CAD-B8D4-BF41BCDF8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924300"/>
            <a:ext cx="4762500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DDD7"/>
          </a:solidFill>
          <a:ln xmlns:a="http://schemas.openxmlformats.org/drawingml/2006/main" w="19050">
            <a:solidFill>
              <a:srgbClr val="D86A56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4401BB-0FD4-4738-8BE0-F9A51FA19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095750"/>
            <a:ext cx="2190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KEBERLANJUTAN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FD7155-1717-411F-A95C-8864E5A8A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381500"/>
            <a:ext cx="419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Succession planning mengurangi risiko kekosongan posisi strategis.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D67270-446B-4B14-881A-AB27B7E10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924300"/>
            <a:ext cx="4762500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19050">
            <a:solidFill>
              <a:srgbClr val="1D9A93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AAEECD-A1AC-44C9-9F99-2EDEA193F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095750"/>
            <a:ext cx="2190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RETENSI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FF4333-9DD8-43D8-854B-6258623D4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381500"/>
            <a:ext cx="419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Career pathing memberi prospek sehingga talenta muda memiliki alasan untuk bertumbuh di organisasi.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7C2F2BA-48B4-4F02-998E-00E75D012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5295900"/>
            <a:ext cx="899160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F3F7BF1-AF92-4C89-B131-A87F4C6A5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66900" y="5410200"/>
            <a:ext cx="8458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1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Di Indonesia, BUMN membangun talent pool, sementara startup digital berjuang mempertahankan talenta dengan mobilitas tinggi.</a:t>
            </a:r>
          </a:p>
        </p:txBody>
      </p:sp>
    </p:spTree>
    <p:extLst>
      <p:ext uri="{BB962C8B-B14F-4D97-AF65-F5344CB8AC3E}">
        <p14:creationId xmlns:p14="http://schemas.microsoft.com/office/powerpoint/2010/main" val="110355933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DA6F4E9-C4B4-49C8-84F9-0F22D04F0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CC98F7-518A-477D-90AF-34189C7B5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4381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02 | KONSEP INTI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0DF36A-1FEE-4D78-A0D4-091B54363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85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Talent management: mengelola talenta sebagai aset strategis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870096-3B30-45CB-A98E-8A3219FCB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E800F2-986C-4580-8A79-C4394CAA3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10096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MPPM.9 Talent &amp; Career Management, hlm. 3-4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D751DC-482F-4636-B90E-5F416D55F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06EBEB-5783-49D6-9667-D6564054D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Talent management adalah aktivitas sistematis untuk mengidentifikasi, mengembangkan, mempertahankan, dan memanfaatkan talenta yang penting bagi keunggulan kompetitif.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04C960-7D83-4E2F-B80A-B252707FF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781300"/>
            <a:ext cx="2381250" cy="2133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28575">
            <a:solidFill>
              <a:srgbClr val="1D9A93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D52B59-19CC-43A3-B01B-898E79523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9085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9E79FA-EA02-48E4-B463-44344FCCF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67100"/>
            <a:ext cx="1962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ACQUISITION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8B2701-23A0-4BEE-B9E0-EAED493F6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829050"/>
            <a:ext cx="19621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Menarik dan merekrut talenta yang dibutuhkan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A0AAE4-576A-4D68-A37D-BF7FC53D9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3752850"/>
            <a:ext cx="381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A64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B36277-274E-4E16-8337-089F2E6D3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2781300"/>
            <a:ext cx="2381250" cy="2133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7C7"/>
          </a:solidFill>
          <a:ln xmlns:a="http://schemas.openxmlformats.org/drawingml/2006/main" w="28575">
            <a:solidFill>
              <a:srgbClr val="E4A640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321200-BCD8-4EDC-B8BC-1B9ED79F2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9085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51809A-7DDD-4324-977C-0B9143B86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3467100"/>
            <a:ext cx="1962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DEVELOPMENT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89C82F-F8C8-45B4-B280-2D66FDBBE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3829050"/>
            <a:ext cx="19621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Pelatihan, mentoring, coaching, dan stretch assignment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CF93F1-23E6-4D06-83D2-91DA5539B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3752850"/>
            <a:ext cx="381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A640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7EF782-F49B-439B-BF4E-D39D620DF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781300"/>
            <a:ext cx="2381250" cy="2133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DDD7"/>
          </a:solidFill>
          <a:ln xmlns:a="http://schemas.openxmlformats.org/drawingml/2006/main" w="28575">
            <a:solidFill>
              <a:srgbClr val="D86A56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B98B8A-84A6-44FF-8122-4DD4ED7A8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99085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18E4142-7DA0-411B-9A22-57E01A2DF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467100"/>
            <a:ext cx="1962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RETENTION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AB15D47-9723-49E5-B46D-16A8B87E6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829050"/>
            <a:ext cx="19621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Menjaga loyalitas melalui pengalaman kerja dan peluang berkembang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1178BDF-C3C5-4E42-A82D-23AA80F64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3752850"/>
            <a:ext cx="381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A640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9A4D5F8-7AFC-453F-9415-B9AD1C3AB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2781300"/>
            <a:ext cx="2381250" cy="2133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28575">
            <a:solidFill>
              <a:srgbClr val="1D9A93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038F07A-FEBF-47C0-B60E-B36067131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299085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4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AD7E22C-5DAF-4E37-8809-83B750E44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3467100"/>
            <a:ext cx="19621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DEPLOYMENT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178B6CB-9714-4A83-8951-4090586AD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3829050"/>
            <a:ext cx="19621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Menempatkan talenta sesuai kompetensi dan kebutuhan organisasi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7528347-8740-4525-8C51-9DB99CDB6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5429250"/>
            <a:ext cx="9715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425" b="0" i="1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 i="1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Talenta mencakup calon pemimpin sekaligus individu dengan keahlian kunci yang sulit digantikan.</a:t>
            </a:r>
          </a:p>
        </p:txBody>
      </p:sp>
    </p:spTree>
    <p:extLst>
      <p:ext uri="{BB962C8B-B14F-4D97-AF65-F5344CB8AC3E}">
        <p14:creationId xmlns:p14="http://schemas.microsoft.com/office/powerpoint/2010/main" val="49648492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490A3CA-4175-4E6B-8536-DCAC79D79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22F5AA-A29C-479B-BCAB-7F8B52B38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4381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03 | PERENCANAAN SUKSESI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92EC83-BEE6-4209-96C2-57EC3F9E3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85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Succession planning: menjaga kesinambungan kepemimpinan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876B97-5B41-4EA1-BDCD-562259E41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D4E1BB-BB57-4594-AADF-BA047B33A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10096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MPPM.9 Talent &amp; Career Management, hlm. 4-5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EBC545-B328-4C47-8358-E4FD7D908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F83A82-FA0C-4C72-8919-97D72B1D5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Succession planning mengidentifikasi dan mengembangkan calon pemimpin agar posisi kunci tidak bergantung pada satu orang.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9A6F38-DA5C-4513-9C42-4FEE5E916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647950"/>
            <a:ext cx="4762500" cy="895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19050">
            <a:solidFill>
              <a:srgbClr val="1D9A93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A7CBF1-2464-40A4-8521-4CF72B0BB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819400"/>
            <a:ext cx="257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JABATAN KUNCI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63E70B-2E5D-491E-86BD-BBE49816E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105150"/>
            <a:ext cx="419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CEO, direktur, manajer fungsional, dan spesialis kritis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12EA80-9EE1-4D67-AF42-788CDCA32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647950"/>
            <a:ext cx="4762500" cy="895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7C7"/>
          </a:solidFill>
          <a:ln xmlns:a="http://schemas.openxmlformats.org/drawingml/2006/main" w="19050">
            <a:solidFill>
              <a:srgbClr val="E4A640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EC2B6D-B1E5-4221-8888-DA90C42A3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819400"/>
            <a:ext cx="257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TALENT POOL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D3547A-995D-4853-BBC1-B4449227D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105150"/>
            <a:ext cx="419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Kumpulan kandidat potensial untuk posisi strategis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E836A4-9B41-4A48-96AE-2B298294D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67150"/>
            <a:ext cx="4762500" cy="895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DDD7"/>
          </a:solidFill>
          <a:ln xmlns:a="http://schemas.openxmlformats.org/drawingml/2006/main" w="19050">
            <a:solidFill>
              <a:srgbClr val="D86A56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9A2BCA-08D1-4FBD-96C1-326E3F7DD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038600"/>
            <a:ext cx="257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LEADERSHIP DEVELOPMENT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88DA9A-0149-4468-B0FB-E25B915DA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324350"/>
            <a:ext cx="419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Pelatihan, rotasi, dan penugasan yang menantang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AF80A0-B537-4E0E-AAA5-FAFA4DF6A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867150"/>
            <a:ext cx="4762500" cy="895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19050">
            <a:solidFill>
              <a:srgbClr val="1D9A93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14D131-AE4A-4B05-BC72-2049D02A4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038600"/>
            <a:ext cx="257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ASSESSMENT &amp; REVIEW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3EABD1-3843-485E-9D69-AF6AA4FC2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324350"/>
            <a:ext cx="419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Penilaian berkala untuk membaca kesiapan kandidat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FE05499-7804-4015-9C05-2C7897923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429250"/>
            <a:ext cx="89535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3BF6231-9100-4C04-B80D-8FDD99EDD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5534025"/>
            <a:ext cx="8420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Tujuan akhirnya: mengurangi risiko krisis kepemimpinan dan membangun leadership pipeline.</a:t>
            </a:r>
          </a:p>
        </p:txBody>
      </p:sp>
    </p:spTree>
    <p:extLst>
      <p:ext uri="{BB962C8B-B14F-4D97-AF65-F5344CB8AC3E}">
        <p14:creationId xmlns:p14="http://schemas.microsoft.com/office/powerpoint/2010/main" val="91106273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8B5AF65A-335A-4EA1-A12D-5D2938650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4B9F43-9FBD-448C-AEEB-7DEFC6211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4381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04 | INSTRUMEN SUKSESI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0B1D60-8871-42AC-91A2-1726596DE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85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Dua model penting: Leadership Pipeline dan 9-Box Grid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D15109-14CE-493A-93A5-C330303D5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3283F3-08D3-4B1B-A0ED-BB7B94FC4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10096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MPPM.9 Talent &amp; Career Management, hlm. 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62B3AB-F1F6-4226-81C8-F68A9B094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2E70FA-AF30-434A-A288-1E4C52512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Model membantu organisasi membaca kesiapan kepemimpinan dan menentukan intervensi pengembangan yang tepat.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91E072-7689-4499-B002-88B05FBF9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628900"/>
            <a:ext cx="4953000" cy="2457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28575">
            <a:solidFill>
              <a:srgbClr val="1D9A93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B59A11-C70F-4679-A692-BF7F9C3AF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952750"/>
            <a:ext cx="304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LEADERSHIP PIPELINE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CE01E4-BAC8-4D43-A9D8-670C06119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429000"/>
            <a:ext cx="419100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9525">
            <a:solidFill>
              <a:srgbClr val="0B1F33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18DC06-8812-4DD3-BDC2-A072E1F8C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505200"/>
            <a:ext cx="1619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MANAGING SELF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64904C-BB9D-498C-AA7C-264D71307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505200"/>
            <a:ext cx="21145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Mengelola diri dan hasil kerja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1AA638-4AD7-414F-8CC8-0F79073BB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924300"/>
            <a:ext cx="419100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D9A93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DE6EF1-DCEE-4D1F-9049-4B0E9C0BA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000500"/>
            <a:ext cx="1619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MANAGING OTHERS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9F2B95-208F-49AB-95CD-365C27B85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4000500"/>
            <a:ext cx="21145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Mengembangkan tim dan kinerja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B6C7F32-C19B-4783-9EA5-6F8C4E387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419600"/>
            <a:ext cx="419100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9525">
            <a:solidFill>
              <a:srgbClr val="0B1F33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527A7E-6BE8-4A5D-BFBF-7DB6E1FA2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495800"/>
            <a:ext cx="1619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LEADING LEADERS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2CC351-829A-49BA-B5C6-725516685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4495800"/>
            <a:ext cx="21145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Memimpin para pemimpin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811A44-C4D0-4E04-BBC7-73B9056EB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628900"/>
            <a:ext cx="4857750" cy="2457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7C7"/>
          </a:solidFill>
          <a:ln xmlns:a="http://schemas.openxmlformats.org/drawingml/2006/main" w="28575">
            <a:solidFill>
              <a:srgbClr val="E4A640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6F67479-D824-48A6-B34E-33100D2B4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2952750"/>
            <a:ext cx="2190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9-BOX GRID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180786-49D2-4EA5-A725-60E9B07D1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924300"/>
            <a:ext cx="742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00" b="1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POTENSI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91E9A52-09B1-4655-A3C7-D655CAF28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4857750"/>
            <a:ext cx="1428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00" b="1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KINERJA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2A4B152-702A-4579-8F34-D0C26A816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352800"/>
            <a:ext cx="74295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C2B73CF-0850-4B43-8B95-981573DE1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352800"/>
            <a:ext cx="74295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283B820-339F-4BBB-BEF5-EC5C12C11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3352800"/>
            <a:ext cx="74295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772C363-C9EB-4A3B-A7AE-DC60D87ED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810000"/>
            <a:ext cx="74295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B6C7C54-084A-4D76-8418-39E8EF6EF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810000"/>
            <a:ext cx="74295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27EFCF9-8605-4AD6-8062-80AFDE105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3810000"/>
            <a:ext cx="74295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5972F29-7D3A-4870-9A43-BC113DE4F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4267200"/>
            <a:ext cx="74295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6A56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F1CD76E-2CF3-4549-97BF-E006EE159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4267200"/>
            <a:ext cx="74295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E45FDC7-711B-497D-B699-96828D778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4267200"/>
            <a:ext cx="74295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59CEB9B-39FA-42C2-9DD9-9613D5F43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63200" y="3352800"/>
            <a:ext cx="571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High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9820604C-86E9-4D1A-9D55-8E4963676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4343400"/>
            <a:ext cx="438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82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Low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5B9A140E-9E5A-4DBF-A652-4E5BF07C0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5429250"/>
            <a:ext cx="85725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91432487-F36D-4E2C-BE95-E650509D2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534025"/>
            <a:ext cx="800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9-Box Grid memetakan kinerja dan potensi untuk menetapkan prioritas pengembangan.</a:t>
            </a:r>
          </a:p>
        </p:txBody>
      </p:sp>
    </p:spTree>
    <p:extLst>
      <p:ext uri="{BB962C8B-B14F-4D97-AF65-F5344CB8AC3E}">
        <p14:creationId xmlns:p14="http://schemas.microsoft.com/office/powerpoint/2010/main" val="40348093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4A146D6-2FD5-41F3-840C-A0B6120D3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E5EF64-7806-481A-ADEB-65C240A45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4381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05 | PERKEMBANGAN KARIER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460498-982D-4C49-8DBD-BCE2659D1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85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Career management dan career pathing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675575-A7DD-44E9-8D16-D045D7CCE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173EA2-A48D-456D-8419-25FBDDC5D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10096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MPPM.9 Talent &amp; Career Management, hlm. 5-6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19B998-C59C-4703-BE42-F7864B498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1AA5CC-193E-41B2-B290-F11239EB9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Career management mempertemukan tanggung jawab organisasi dan karyawan dalam merencanakan, mengembangkan, serta memindahkan karier.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1B9C4F-F20B-46BD-B9ED-FBE6AF313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05100"/>
            <a:ext cx="47625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19050">
            <a:solidFill>
              <a:srgbClr val="1D9A93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713D2D-66FC-4F48-AD12-24349D537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876550"/>
            <a:ext cx="209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VERTICAL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539DC8-17FB-47CE-A4C1-004F5CF0E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162300"/>
            <a:ext cx="4191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Promosi ke jabatan lebih tinggi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B566D7-5EA3-4F98-8615-02C2553C0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705100"/>
            <a:ext cx="47625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7C7"/>
          </a:solidFill>
          <a:ln xmlns:a="http://schemas.openxmlformats.org/drawingml/2006/main" w="19050">
            <a:solidFill>
              <a:srgbClr val="E4A640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05EDCF-4267-4945-94C4-91860CD49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876550"/>
            <a:ext cx="209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HORIZONTAL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025828-46A0-4528-BE93-7DA14263A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162300"/>
            <a:ext cx="4191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Rotasi lintas divisi untuk memperluas pengalaman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CCA9B8-F731-4C36-885D-D59FEF136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67150"/>
            <a:ext cx="47625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DDD7"/>
          </a:solidFill>
          <a:ln xmlns:a="http://schemas.openxmlformats.org/drawingml/2006/main" w="19050">
            <a:solidFill>
              <a:srgbClr val="D86A56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0C0976-AC48-45A7-9827-1D93883EC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038600"/>
            <a:ext cx="209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DUAL-LADDER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C14052-FAF5-4E07-A95E-FED98C321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324350"/>
            <a:ext cx="4191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Jalur manajerial dan jalur spesialis teknis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D404A08-8622-4339-BF0A-D8DFBAA17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867150"/>
            <a:ext cx="47625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19050">
            <a:solidFill>
              <a:srgbClr val="1D9A93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4BD792-A7BC-4B06-8C75-0052AF239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038600"/>
            <a:ext cx="209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BOUNDARYLESS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21BA349-3439-4138-96E3-EACCE8D90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324350"/>
            <a:ext cx="4191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Karier lintas organisasi atau industri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569E48E-CFCB-4564-88F7-40DC68EA6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5295900"/>
            <a:ext cx="883920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130C572-0E83-4036-8CFB-88C49B2EF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5410200"/>
            <a:ext cx="8305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1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Career pathing memberi jawaban atas pertanyaan karyawan: kompetensi apa yang perlu saya bangun untuk langkah berikutnya?</a:t>
            </a:r>
          </a:p>
        </p:txBody>
      </p:sp>
    </p:spTree>
    <p:extLst>
      <p:ext uri="{BB962C8B-B14F-4D97-AF65-F5344CB8AC3E}">
        <p14:creationId xmlns:p14="http://schemas.microsoft.com/office/powerpoint/2010/main" val="147482673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98FA56A-2282-46E5-810F-5CF02D7D8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A167ED-440B-44DB-8B8D-A1396619B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4381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06 | DESAIN PENGALAMAN KARIER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5AC7C0-F77D-4D7D-AE09-491B10B18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85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Syarat career pathing yang dipercaya karyawan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73B0E7-7ECB-4498-93CE-1BF5574D9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A7AC16-233A-4DCF-9AF0-FF19C522C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10096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MPPM.9 Talent &amp; Career Management, hlm. 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17D3D3-7F3B-4874-8BE2-80B9ED8F0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07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346F5C-FDDF-4FA2-AEC7-4E9C52FBA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Jalur karier hanya berfungsi bila karyawan memahami kriterianya, memperoleh dukungan pengembangan, dan melihat peluang yang realistis.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4979FB-9F45-4044-820F-FEC24DA85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647950"/>
            <a:ext cx="4762500" cy="895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19050">
            <a:solidFill>
              <a:srgbClr val="1D9A93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A4E3AB-77F3-4D91-ABA3-837142D27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81940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TRANSPARANSI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E03E93-9C8A-497F-858D-A46998053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105150"/>
            <a:ext cx="419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Informasi tentang posisi, kompetensi, dan kriteria promosi mudah diakses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6E09DE-5519-4444-8BC8-FD6CFBF0D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647950"/>
            <a:ext cx="4762500" cy="895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7C7"/>
          </a:solidFill>
          <a:ln xmlns:a="http://schemas.openxmlformats.org/drawingml/2006/main" w="19050">
            <a:solidFill>
              <a:srgbClr val="E4A640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6BEBB2-E69D-46D9-83BC-A2624E1CC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81940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REWARD &amp; RECOGNITION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A8BB11-ECFB-4D99-A77A-F5886F1EF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105150"/>
            <a:ext cx="419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Kinerja dan kemajuan karier memperoleh penghargaan yang adil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DE630D-2C2A-46F7-8D92-13E3D37F3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67150"/>
            <a:ext cx="4762500" cy="895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DDD7"/>
          </a:solidFill>
          <a:ln xmlns:a="http://schemas.openxmlformats.org/drawingml/2006/main" w="19050">
            <a:solidFill>
              <a:srgbClr val="D86A56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99DAE0-2598-4B94-B4BA-E9F68F58B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03860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LEARNING ACCESS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28DD9B-FC39-4565-A6DF-D612847C3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324350"/>
            <a:ext cx="419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Karyawan mendapat pelatihan yang terkait dengan tujuan karier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C45A9A9-1912-4156-8039-CD0EA3025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867150"/>
            <a:ext cx="4762500" cy="895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19050">
            <a:solidFill>
              <a:srgbClr val="1D9A93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C619EB-EA69-4242-ADA9-460B4C5B5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03860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COACHING &amp; MENTORING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A39DA82-C8AA-485A-8309-3A17BED6C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324350"/>
            <a:ext cx="419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Atasan dan mentor membantu menerjemahkan aspirasi menjadi rencana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863524-ADD3-4370-AC16-5DF58A2B9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5295900"/>
            <a:ext cx="887730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21A3D7A-6465-4437-A39A-F3C9D1CAB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4050" y="5410200"/>
            <a:ext cx="83439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1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Contoh: Telkomsel menautkan karier dengan kompetensi digital, Tokopedia menyediakan learning hub, dan Pertamina memakai dual ladder.</a:t>
            </a:r>
          </a:p>
        </p:txBody>
      </p:sp>
    </p:spTree>
    <p:extLst>
      <p:ext uri="{BB962C8B-B14F-4D97-AF65-F5344CB8AC3E}">
        <p14:creationId xmlns:p14="http://schemas.microsoft.com/office/powerpoint/2010/main" val="11311323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C227CD8-6160-4079-B6AB-28CEC4211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959EB8-5DF7-42CE-B159-1D920F336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4381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07 | SISTEM TALENTA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CC0911-20B0-468A-967D-520A04140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85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Integrasi succession planning dan career pathing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6995EB-62C8-43A7-B1C2-2F4F95117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F73E23-1809-4087-9325-0FF6968A5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10096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MPPM.9 Talent &amp; Career Management, hlm. 6-7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9E0299-321E-49A1-811B-FDD09B484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08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091D66-126F-4C64-8407-CB4907272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Succession planning menjaga kebutuhan organisasi, sedangkan career pathing memberi arah bagi individu. Talent review menghubungkan keduanya.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56D651-FABB-4A78-84B2-65E73F9D2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781300"/>
            <a:ext cx="2381250" cy="209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28575">
            <a:solidFill>
              <a:srgbClr val="1D9A93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E39B1B-CF30-4CAE-BFE4-3C83EC340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99085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551BBB-51F8-473D-845A-B04D49C70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486150"/>
            <a:ext cx="200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IDENTIFIKASI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7D25FC-4443-424B-8FBE-84EE081F8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848100"/>
            <a:ext cx="2000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Kinerja dan potensi dibaca lewat performance management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B539FE-332A-4E5D-92C5-6517B11D2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4200" y="3752850"/>
            <a:ext cx="381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A64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F7EE87-6B36-43E7-8483-301725786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2781300"/>
            <a:ext cx="2381250" cy="209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7C7"/>
          </a:solidFill>
          <a:ln xmlns:a="http://schemas.openxmlformats.org/drawingml/2006/main" w="28575">
            <a:solidFill>
              <a:srgbClr val="E4A640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EE7F58-E388-44CA-B16D-67BDA8D0A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299085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0BE91F8-85FC-48AB-A792-8E14A9FEA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3486150"/>
            <a:ext cx="200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TALENT POOL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21FFB1-D356-4FD6-8256-ABA5465C7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3848100"/>
            <a:ext cx="2000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Talenta potensial masuk pipeline pengembangan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C60EEA-F036-45D5-87E6-1B364BE14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3752850"/>
            <a:ext cx="381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A640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120596-BD82-4D8E-9CE2-0FD807F43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781300"/>
            <a:ext cx="2381250" cy="209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DDD7"/>
          </a:solidFill>
          <a:ln xmlns:a="http://schemas.openxmlformats.org/drawingml/2006/main" w="28575">
            <a:solidFill>
              <a:srgbClr val="D86A56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C7E7A0-5855-44D7-9D2C-88B2E4A2A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299085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19AD004-5AD0-4FDD-B091-AC9607629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486150"/>
            <a:ext cx="200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CAREER PATH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120F1FB-E41A-4610-B28C-2E0612882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848100"/>
            <a:ext cx="2000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Jalur karier dan kompetensi ditetapkan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61B3928-ED50-4A07-9D26-C00C366F6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3752850"/>
            <a:ext cx="381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A640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EF75FE1-3FFC-4DC3-B44C-76EED5BA2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2781300"/>
            <a:ext cx="2381250" cy="209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28575">
            <a:solidFill>
              <a:srgbClr val="1D9A93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4B53725-FCD4-4BDC-A4D5-42EEDC75A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299085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4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96C1378-703E-4C66-AA56-7E01365BD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3486150"/>
            <a:ext cx="200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SUCCESSION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043AA5D-8C6A-439E-95B7-0E4E62369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3848100"/>
            <a:ext cx="2000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Kandidat siap saat posisi strategis membutuhkan pengganti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39CE220-AB31-4E79-AD47-5B00DEDEB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5429250"/>
            <a:ext cx="9448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425" b="0" i="1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 i="1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Contoh jalur: assistant manager, manager, lalu general manager, dengan kompetensi dan pengalaman yang dinilai pada setiap tahap.</a:t>
            </a:r>
          </a:p>
        </p:txBody>
      </p:sp>
    </p:spTree>
    <p:extLst>
      <p:ext uri="{BB962C8B-B14F-4D97-AF65-F5344CB8AC3E}">
        <p14:creationId xmlns:p14="http://schemas.microsoft.com/office/powerpoint/2010/main" val="72307173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D0F89BD-6E3E-4174-A092-5CCB2E0FA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9D22EB-BDC1-49A6-BBED-75F4BEE74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4381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08 | HR DIGITAL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62EDFF-C124-454A-B87F-BC0F59307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85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Teknologi untuk keputusan talenta dan karier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D7EB62-B9AF-42B4-8A81-14AC37F28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1AA7B3-7102-49E5-AF8E-BC93AF303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10096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MPPM.9 Talent &amp; Career Management, hlm. 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77B38B-0C93-4DF8-A4C8-7335AE025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09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9DBFD2-1FC2-4F60-B03F-12970161A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People Analytics dan AI memperluas kemampuan HR untuk membaca potensi, memetakan kebutuhan, dan memberi rekomendasi karier berbasis data.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33925B-D954-4F0B-A154-2AB7CA267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24150"/>
            <a:ext cx="3333750" cy="1981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28575">
            <a:solidFill>
              <a:srgbClr val="1D9A93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DCFB04-C3AC-4EDD-9A82-A5876D535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048000"/>
            <a:ext cx="28765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PEOPLE ANALYTICS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C7A8F6-D532-4158-BA5A-BB3E8962D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62350"/>
            <a:ext cx="28765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Memprediksi kandidat potensial dan risiko kehilangan talenta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AE82F2-1BA3-40F7-BDF0-122DE2F2A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724150"/>
            <a:ext cx="3333750" cy="1981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7C7"/>
          </a:solidFill>
          <a:ln xmlns:a="http://schemas.openxmlformats.org/drawingml/2006/main" w="28575">
            <a:solidFill>
              <a:srgbClr val="E4A640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BCB62F-F26A-4C72-9FFE-2FB22EC02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048000"/>
            <a:ext cx="28765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AI DALAM HRM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A8CA21-D4C5-4ED3-909E-211DE2BB3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562350"/>
            <a:ext cx="28765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Menganalisis jalur pengembangan yang paling sesuai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533509-C05F-4336-9EA6-E34474F38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724150"/>
            <a:ext cx="3333750" cy="1981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DDD7"/>
          </a:solidFill>
          <a:ln xmlns:a="http://schemas.openxmlformats.org/drawingml/2006/main" w="28575">
            <a:solidFill>
              <a:srgbClr val="D86A56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1D17C4-374C-4CB6-9AB7-19C26A3A6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048000"/>
            <a:ext cx="28765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HRIS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0FF9E6C-6C26-44AD-9A9B-1F7F85E0D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562350"/>
            <a:ext cx="28765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Menyediakan career dashboard dan data talent pool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21A1E1-2573-4F6A-987B-0C32E461D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5295900"/>
            <a:ext cx="902970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606BB64-0D98-4F3D-84E8-6A007614D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47850" y="5410200"/>
            <a:ext cx="84963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1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Teknologi meningkatkan kecepatan dan konsistensi keputusan, tetapi tetap memerlukan transparansi serta penilaian manusia.</a:t>
            </a:r>
          </a:p>
        </p:txBody>
      </p:sp>
    </p:spTree>
    <p:extLst>
      <p:ext uri="{BB962C8B-B14F-4D97-AF65-F5344CB8AC3E}">
        <p14:creationId xmlns:p14="http://schemas.microsoft.com/office/powerpoint/2010/main" val="164709417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9F76DB1-D077-4E6F-A790-2E1D32BFF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E2C97A-9337-4EE8-A61D-E3A4B695B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4381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09 | PENERAPAN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FAF0EE-862A-4AD0-8A48-D88C54568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85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Studi kasus Indonesia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976136-93CC-4B9A-8BF7-5110813BC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1DACD8-DB01-4F44-B5D8-C6E2B586B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10096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MPPM.9 Talent &amp; Career Management, hlm. 7-8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FFF102-966F-4FB9-8A3F-038DF32DB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10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346C27-A440-4517-9B84-F1741380D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Organisasi Indonesia menggunakan pendekatan yang berbeda sesuai strategi bisnis, kebutuhan kepemimpinan, dan karakter talenta.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DBAD54-31C5-41FB-B372-F13F813CF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457450"/>
            <a:ext cx="24765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3125AA-C5BC-4C5F-BDB3-AF790EFDD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609850"/>
            <a:ext cx="2057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TELKOM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26650A-9416-45B8-8533-633E5C43F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2457450"/>
            <a:ext cx="79057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6759AB-352D-4B82-8690-D614F16D9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2590800"/>
            <a:ext cx="7334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Great People Development Program dan career path berbasis kompetensi digital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B58365-545D-4078-83D9-58A4503D0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200400"/>
            <a:ext cx="24765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A64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D05254-7139-400B-B8FD-CBA8C694B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352800"/>
            <a:ext cx="2057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BRI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442558-C78B-4F7A-A41B-686B7DFCD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3200400"/>
            <a:ext cx="79057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178F6C-26F1-44B5-B91E-FC0214840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3333750"/>
            <a:ext cx="7334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BRILiaN Future Leader Program dan succession berbasis kinerja serta potensi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394ACA-8885-4C48-B6E1-CABB5B184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943350"/>
            <a:ext cx="24765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6A56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3A5DBD-69A3-4AC6-AB23-DE9D9B3DE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095750"/>
            <a:ext cx="2057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PLN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E1C360-1EB9-41CE-8C85-667DA7AF4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3943350"/>
            <a:ext cx="79057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CF994A-3192-4103-A216-994103866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4076700"/>
            <a:ext cx="7334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Leadership Academy dan career path untuk mendukung transisi energi hijau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02C805-F925-4A66-B9DD-F0B7F4E50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686300"/>
            <a:ext cx="24765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0FA4936-30A2-49A2-880C-3DA693A2F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838700"/>
            <a:ext cx="2057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GOJEK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1D62D72-0D34-40A7-9A8A-B74B70BCA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4686300"/>
            <a:ext cx="79057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D29B5CC-616A-4293-BD56-4DE79BA3D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4819650"/>
            <a:ext cx="7334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Fleksibilitas untuk talenta digital muda dengan tantangan retensi global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5369C85-605B-49AE-8A7E-F3933BB63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5295900"/>
            <a:ext cx="868680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0C1962E-BA3E-4D25-B55F-116D8F241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5410200"/>
            <a:ext cx="8191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1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Sistem talenta menjadi efektif ketika program pengembangan terhubung dengan posisi dan kebutuhan bisnis nyata.</a:t>
            </a:r>
          </a:p>
        </p:txBody>
      </p:sp>
    </p:spTree>
    <p:extLst>
      <p:ext uri="{BB962C8B-B14F-4D97-AF65-F5344CB8AC3E}">
        <p14:creationId xmlns:p14="http://schemas.microsoft.com/office/powerpoint/2010/main" val="27280760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3D9F245-A3E2-4A66-9B94-9407778B8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9A37B8-5221-4991-95DA-EBC9A279B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4381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10 | RISIKO DAN RESPONS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1A6CC2-06E0-4868-BC30-A4F26D7AA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85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Tantangan dan agenda manajerial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AA6527-AB0C-402C-ABAB-5A6302445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C945A8-8C06-4EC3-92F0-20F13D5F5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10096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MPPM.9 Talent &amp; Career Management, hlm. 7-8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7DF8C4-D083-4BDB-BDCB-70A31E0E7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11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64A18B-9D32-483E-926A-517A2F22E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Manajemen talenta perlu mengatasi tekanan global sekaligus persoalan struktural Indonesia.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B0A531-9477-4C52-B4B0-8D3F884AA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647950"/>
            <a:ext cx="476250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DDD7"/>
          </a:solidFill>
          <a:ln xmlns:a="http://schemas.openxmlformats.org/drawingml/2006/main" w="19050">
            <a:solidFill>
              <a:srgbClr val="D86A56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EF20B1-969F-4B87-9FF2-8157770CD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800350"/>
            <a:ext cx="2476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BRAIN DRAIN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FE1E52-6125-48AD-A50A-C65E079A5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067050"/>
            <a:ext cx="4191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Talenta muda berpindah ke luar negeri atau perusahaan global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52872B-0B81-45B1-89BF-22D7C6F36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647950"/>
            <a:ext cx="476250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7C7"/>
          </a:solidFill>
          <a:ln xmlns:a="http://schemas.openxmlformats.org/drawingml/2006/main" w="19050">
            <a:solidFill>
              <a:srgbClr val="E4A640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8A328C-17F6-479F-96DF-40CD57A3E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800350"/>
            <a:ext cx="2476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KETIMPANGAN PENDIDIKAN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CF2A68-F492-48F1-B8FB-800DDB434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067050"/>
            <a:ext cx="4191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Kualitas kompetensi dan akses pengembangan tidak merata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277996-40B6-4890-9CF7-72038D569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771900"/>
            <a:ext cx="476250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19050">
            <a:solidFill>
              <a:srgbClr val="1D9A93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C59B12-D261-47FD-A9BB-DDE32F30C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924300"/>
            <a:ext cx="2476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RESISTENSI INTERNAL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B3EEB4-30D6-4CC1-A4B7-8489945BA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191000"/>
            <a:ext cx="4191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Talent fast track dapat memicu ketegangan antar generasi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26C59F-2620-4E66-BDAA-0AE53AC11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771900"/>
            <a:ext cx="4762500" cy="95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DDD7"/>
          </a:solidFill>
          <a:ln xmlns:a="http://schemas.openxmlformats.org/drawingml/2006/main" w="19050">
            <a:solidFill>
              <a:srgbClr val="D86A56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CF2F96-4611-4B01-A914-9A164BA5D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924300"/>
            <a:ext cx="2476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WAR FOR TALENT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D150D8-F93C-4914-AE6B-26517AC87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191000"/>
            <a:ext cx="4191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Gig economy, remote work, dan persaingan global mempercepat mobilitas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91556B7-8736-4B1B-9014-6EA2762FD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5391150"/>
            <a:ext cx="92202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1EC0277-CE0E-4AA1-A10A-665F10FE1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5505450"/>
            <a:ext cx="8686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Agenda manajerial: jadikan kriteria karier transparan, investasikan pembelajaran, dan kelola transisi secara inklusif.</a:t>
            </a:r>
          </a:p>
        </p:txBody>
      </p:sp>
    </p:spTree>
    <p:extLst>
      <p:ext uri="{BB962C8B-B14F-4D97-AF65-F5344CB8AC3E}">
        <p14:creationId xmlns:p14="http://schemas.microsoft.com/office/powerpoint/2010/main" val="195907866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0E5B32B-FC62-40DF-A406-9B2F8FC9E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D80EB4-F171-4C6A-911B-753954C47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4381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11 | PENUTUP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1B4346-939A-4352-9489-4BFE1F839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85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Kesimpulan dan refleksi kritis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56BC57-F15B-477C-BAD7-C9B6566B3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809A35-00D1-4A9E-B355-C3C616B2D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10096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MPPM.9 Talent &amp; Career Management, hlm. 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7B9E0B-CCCB-48BD-B917-BE8860D2C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12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177711-83E7-452F-8784-1A78B8F2F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1485900"/>
            <a:ext cx="10058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4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Talent &amp; Career Management adalah investasi jangka panjang organisasi.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36671B-2012-48E3-AA92-E8132B2F0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095500"/>
            <a:ext cx="9753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Succession menjaga kesinambungan kepemimpinan, career pathing menjaga motivasi dan retensi.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6BA341-CAF5-42BD-ACE4-A26A95424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143250"/>
            <a:ext cx="3048000" cy="1657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6DDD9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7A0232-08E8-4376-938E-9FC5AD615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429000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832FFE-66E4-4287-B473-97939823B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771900"/>
            <a:ext cx="26098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Bagaimana succession planning bekerja dalam budaya patronase yang kuat?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B501CF-FA49-400C-9FC9-D27798C71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3143250"/>
            <a:ext cx="3048000" cy="1657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19050">
            <a:solidFill>
              <a:srgbClr val="1D9A93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3054BF-0854-4362-9A77-29477DBE1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429000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2EDADF-D7FE-45F9-ACD9-B3A587BAC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771900"/>
            <a:ext cx="26098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Bagaimana organisasi menyeimbangkan kebutuhan bisnis dan aspirasi individu?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D2A115-8F93-4789-93A0-6F052ECC7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143250"/>
            <a:ext cx="3048000" cy="1657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6DDD9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6C5522-576E-4457-B67B-3BF17C398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429000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D0278B-2631-4FA9-84D1-408978599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771900"/>
            <a:ext cx="26098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Apakah digitalisasi career path membuat peluang lebih inklusif?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A61125E-8C8F-40C3-A450-0C2433DFA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5429250"/>
            <a:ext cx="87630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7085CB-A12C-4136-AA16-F2BCF71DA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5534025"/>
            <a:ext cx="822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Organisasi unggul menciptakan ekosistem tempat talenta dapat tumbuh, berpindah, dan berkontribusi.</a:t>
            </a:r>
          </a:p>
        </p:txBody>
      </p:sp>
    </p:spTree>
    <p:extLst>
      <p:ext uri="{BB962C8B-B14F-4D97-AF65-F5344CB8AC3E}">
        <p14:creationId xmlns:p14="http://schemas.microsoft.com/office/powerpoint/2010/main" val="72820905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2026-09-19T02:44:50.1130000Z</dcterms:created>
  <dcterms:modified xsi:type="dcterms:W3CDTF">2026-09-19T02:44:50.1130000Z</dcterms:modified>
</coreProperties>
</file>