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e6b066168c346a8" /><Relationship Type="http://schemas.openxmlformats.org/officeDocument/2006/relationships/extended-properties" Target="/docProps/app.xml" Id="Rc53c0230238445df" /><Relationship Type="http://schemas.openxmlformats.org/officeDocument/2006/relationships/officeDocument" Target="/ppt/presentation.xml" Id="R8b81f117eba54fd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44156621d844d7"/>
  </p:sldMasterIdLst>
  <p:notesMasterIdLst>
    <p:notesMasterId xmlns:r="http://schemas.openxmlformats.org/officeDocument/2006/relationships" r:id="R70d9d1a4568b45e6"/>
  </p:notesMasterIdLst>
  <p:sldIdLst>
    <p:sldId xmlns:r="http://schemas.openxmlformats.org/officeDocument/2006/relationships" id="256" r:id="R1684399bd97940c5"/>
    <p:sldId xmlns:r="http://schemas.openxmlformats.org/officeDocument/2006/relationships" id="257" r:id="R4a007275630b4c2b"/>
    <p:sldId xmlns:r="http://schemas.openxmlformats.org/officeDocument/2006/relationships" id="258" r:id="Ra4c3bd14af9c4f26"/>
    <p:sldId xmlns:r="http://schemas.openxmlformats.org/officeDocument/2006/relationships" id="259" r:id="R8abf5146ee194c53"/>
    <p:sldId xmlns:r="http://schemas.openxmlformats.org/officeDocument/2006/relationships" id="260" r:id="R039cab88e110445a"/>
    <p:sldId xmlns:r="http://schemas.openxmlformats.org/officeDocument/2006/relationships" id="261" r:id="R0b9e948faa8f4115"/>
    <p:sldId xmlns:r="http://schemas.openxmlformats.org/officeDocument/2006/relationships" id="262" r:id="Ree0adfbf3090427a"/>
    <p:sldId xmlns:r="http://schemas.openxmlformats.org/officeDocument/2006/relationships" id="263" r:id="R4d27f928e9b348c5"/>
    <p:sldId xmlns:r="http://schemas.openxmlformats.org/officeDocument/2006/relationships" id="264" r:id="R1e9dc7d50a2e4c88"/>
    <p:sldId xmlns:r="http://schemas.openxmlformats.org/officeDocument/2006/relationships" id="265" r:id="R5ca9e57ca713443e"/>
    <p:sldId xmlns:r="http://schemas.openxmlformats.org/officeDocument/2006/relationships" id="266" r:id="R1634c158864d4a67"/>
    <p:sldId xmlns:r="http://schemas.openxmlformats.org/officeDocument/2006/relationships" id="267" r:id="R457a12f6faae4a9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03af026e7547e8" /><Relationship Type="http://schemas.openxmlformats.org/officeDocument/2006/relationships/slideMaster" Target="/ppt/slideMasters/slideMaster1.xml" Id="Rec44156621d844d7" /><Relationship Type="http://schemas.openxmlformats.org/officeDocument/2006/relationships/notesMaster" Target="/ppt/notesMasters/notesMaster1.xml" Id="R70d9d1a4568b45e6" /><Relationship Type="http://schemas.openxmlformats.org/officeDocument/2006/relationships/presProps" Target="/ppt/presProps.xml" Id="R30ebf816ae02476d" /><Relationship Type="http://schemas.openxmlformats.org/officeDocument/2006/relationships/tableStyles" Target="/ppt/tableStyles.xml" Id="R1ed5ba3092e7418a" /><Relationship Type="http://schemas.openxmlformats.org/officeDocument/2006/relationships/slide" Target="/ppt/slides/slide1.xml" Id="R1684399bd97940c5" /><Relationship Type="http://schemas.openxmlformats.org/officeDocument/2006/relationships/slide" Target="/ppt/slides/slide2.xml" Id="R4a007275630b4c2b" /><Relationship Type="http://schemas.openxmlformats.org/officeDocument/2006/relationships/slide" Target="/ppt/slides/slide3.xml" Id="Ra4c3bd14af9c4f26" /><Relationship Type="http://schemas.openxmlformats.org/officeDocument/2006/relationships/slide" Target="/ppt/slides/slide4.xml" Id="R8abf5146ee194c53" /><Relationship Type="http://schemas.openxmlformats.org/officeDocument/2006/relationships/slide" Target="/ppt/slides/slide5.xml" Id="R039cab88e110445a" /><Relationship Type="http://schemas.openxmlformats.org/officeDocument/2006/relationships/slide" Target="/ppt/slides/slide6.xml" Id="R0b9e948faa8f4115" /><Relationship Type="http://schemas.openxmlformats.org/officeDocument/2006/relationships/slide" Target="/ppt/slides/slide7.xml" Id="Ree0adfbf3090427a" /><Relationship Type="http://schemas.openxmlformats.org/officeDocument/2006/relationships/slide" Target="/ppt/slides/slide8.xml" Id="R4d27f928e9b348c5" /><Relationship Type="http://schemas.openxmlformats.org/officeDocument/2006/relationships/slide" Target="/ppt/slides/slide9.xml" Id="R1e9dc7d50a2e4c88" /><Relationship Type="http://schemas.openxmlformats.org/officeDocument/2006/relationships/slide" Target="/ppt/slides/slide10.xml" Id="R5ca9e57ca713443e" /><Relationship Type="http://schemas.openxmlformats.org/officeDocument/2006/relationships/slide" Target="/ppt/slides/slide11.xml" Id="R1634c158864d4a67" /><Relationship Type="http://schemas.openxmlformats.org/officeDocument/2006/relationships/slide" Target="/ppt/slides/slide12.xml" Id="R457a12f6faae4a9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1d29fffd4243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d311acaa1443c5" /><Relationship Type="http://schemas.openxmlformats.org/officeDocument/2006/relationships/notesMaster" Target="/ppt/notesMasters/notesMaster1.xml" Id="R0aeab81db80649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0e04ee5fbb24b52" /><Relationship Type="http://schemas.openxmlformats.org/officeDocument/2006/relationships/notesMaster" Target="/ppt/notesMasters/notesMaster1.xml" Id="Raa26713fbcb24a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d24d1ce6614f02" /><Relationship Type="http://schemas.openxmlformats.org/officeDocument/2006/relationships/notesMaster" Target="/ppt/notesMasters/notesMaster1.xml" Id="Rc28575897645402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d0361ddad2477d" /><Relationship Type="http://schemas.openxmlformats.org/officeDocument/2006/relationships/notesMaster" Target="/ppt/notesMasters/notesMaster1.xml" Id="Rd45cea3ca16549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3e1c2f4d6e4391" /><Relationship Type="http://schemas.openxmlformats.org/officeDocument/2006/relationships/notesMaster" Target="/ppt/notesMasters/notesMaster1.xml" Id="R11b7f13530f8405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317143fa8894f53" /><Relationship Type="http://schemas.openxmlformats.org/officeDocument/2006/relationships/notesMaster" Target="/ppt/notesMasters/notesMaster1.xml" Id="R1d29fa4a3d4f41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a053dfc094f4a9c" /><Relationship Type="http://schemas.openxmlformats.org/officeDocument/2006/relationships/notesMaster" Target="/ppt/notesMasters/notesMaster1.xml" Id="R9e7a63f1a6554e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9f2c4cdb78b4519" /><Relationship Type="http://schemas.openxmlformats.org/officeDocument/2006/relationships/notesMaster" Target="/ppt/notesMasters/notesMaster1.xml" Id="Raa8977c40501485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6a84e84d4149e4" /><Relationship Type="http://schemas.openxmlformats.org/officeDocument/2006/relationships/notesMaster" Target="/ppt/notesMasters/notesMaster1.xml" Id="Rba00e108e72948b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d8eb4d1f7f84dbd" /><Relationship Type="http://schemas.openxmlformats.org/officeDocument/2006/relationships/notesMaster" Target="/ppt/notesMasters/notesMaster1.xml" Id="R992a5755a52f4b8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6f44ba58821497d" /><Relationship Type="http://schemas.openxmlformats.org/officeDocument/2006/relationships/notesMaster" Target="/ppt/notesMasters/notesMaster1.xml" Id="Rc859f5ad5fc148a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f3fe93d49944e97" /><Relationship Type="http://schemas.openxmlformats.org/officeDocument/2006/relationships/notesMaster" Target="/ppt/notesMasters/notesMaster1.xml" Id="Red4da5db94d744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MPPM.8 Leadership &amp; Engagement - Motivasi, Keterlibatan Karyawan, OCB, Prof Ir Rudy C Tarumingkeng, PhD, 26 Agustus 2025. URL: https://rudyct.com/ab/MPPM.8.Leadership.and.Engagement.OCB.pdf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MPPM.8, hlm. 3. Pendahuluan menjelaskan hubungan leadership, motivasi, employee engagement, dan OCB.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MPPM.8, hlm. 3-4. Definisi leadership, tiga gaya kepemimpinan, serta contoh Telkom dan Gojek.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MPPM.8, hlm. 4. Maslow, Herzberg, dan McClelland serta relevansinya bagi kepemimpinan.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MPPM.8, hlm. 5. Self-Determination Theory, Expectancy Theory, dan contoh aplikasi BRI serta Tokopedia.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MPPM.8, hlm. 5-6. Definisi Kahn, dimensi vigor-dedication-absorption, faktor engagement, serta contoh Unilever dan GoTo.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MPPM.8, hlm. 6. Definisi OCB menurut Organ, lima dimensinya, manfaat, dan contoh perilaku di BUMN serta startup.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MPPM.8, hlm. 7. Hubungan leadership, motivasi, engagement, dan OCB serta model integratif.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MPPM.8, hlm. 7. Tantangan Generasi Z dan Alpha, gig economy, remote work, serta tekanan teknologi dan AI.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MPPM.8, hlm. 7-8. Kasus Telkom, Gojek, PLN, dan BRI.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MPPM.8, hlm. 3-8. Implikasi manajerial disintesis dari hubungan leadership, motivasi, engagement, OCB, dan tantangan digital.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MPPM.8, hlm. 8. Kesimpulan dan refleksi kritis merangkum penutup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9289a8730548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42db03e8924145" /><Relationship Type="http://schemas.openxmlformats.org/officeDocument/2006/relationships/slideLayout" Target="/ppt/slideLayouts/slideLayout1.xml" Id="R4dd5327896f84fb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dd5327896f84fb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842932250a4753" /><Relationship Type="http://schemas.openxmlformats.org/officeDocument/2006/relationships/notesSlide" Target="/ppt/notesSlides/notesSlide1.xml" Id="R1b80551c5ccc4d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f4c4ba636845b0" /><Relationship Type="http://schemas.openxmlformats.org/officeDocument/2006/relationships/notesSlide" Target="/ppt/notesSlides/notesSlide2.xml" Id="Reafebac749f743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e9d93ab8b498c" /><Relationship Type="http://schemas.openxmlformats.org/officeDocument/2006/relationships/notesSlide" Target="/ppt/notesSlides/notesSlide3.xml" Id="Rac84988e09e642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e48b6994f34486" /><Relationship Type="http://schemas.openxmlformats.org/officeDocument/2006/relationships/notesSlide" Target="/ppt/notesSlides/notesSlide4.xml" Id="R1c3a1350b75349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a201ee36344195" /><Relationship Type="http://schemas.openxmlformats.org/officeDocument/2006/relationships/notesSlide" Target="/ppt/notesSlides/notesSlide5.xml" Id="Rd546d5c5701c432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b7299c16ca4b4b" /><Relationship Type="http://schemas.openxmlformats.org/officeDocument/2006/relationships/notesSlide" Target="/ppt/notesSlides/notesSlide6.xml" Id="R8e1573231f6f4bf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263c38320f47a1" /><Relationship Type="http://schemas.openxmlformats.org/officeDocument/2006/relationships/notesSlide" Target="/ppt/notesSlides/notesSlide7.xml" Id="Rec5212e6b7104f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afdbca340746d3" /><Relationship Type="http://schemas.openxmlformats.org/officeDocument/2006/relationships/notesSlide" Target="/ppt/notesSlides/notesSlide8.xml" Id="R0ccf92a3911247c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18e0f69ce94f5b" /><Relationship Type="http://schemas.openxmlformats.org/officeDocument/2006/relationships/notesSlide" Target="/ppt/notesSlides/notesSlide9.xml" Id="R160f09f8c39448b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c5aa4373f74b56" /><Relationship Type="http://schemas.openxmlformats.org/officeDocument/2006/relationships/notesSlide" Target="/ppt/notesSlides/notesSlide10.xml" Id="Rcc9a5d15adf347a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b587b297714817" /><Relationship Type="http://schemas.openxmlformats.org/officeDocument/2006/relationships/notesSlide" Target="/ppt/notesSlides/notesSlide11.xml" Id="R09d6eb16ea394a9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8074250c674316" /><Relationship Type="http://schemas.openxmlformats.org/officeDocument/2006/relationships/notesSlide" Target="/ppt/notesSlides/notesSlide12.xml" Id="R2c664fcbcf9945a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0C5662-9935-40DD-B37F-948054E81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E00517-FFD7-424C-A4DA-BD6786DA0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0"/>
            <a:ext cx="4095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C26737-AC65-4AC4-8EA8-F8F76DE9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066800"/>
            <a:ext cx="21907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F4900F-06E7-4E0E-BED7-6FDAC5A8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428750"/>
            <a:ext cx="146685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28575">
            <a:solidFill>
              <a:srgbClr val="F7F4EC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21A524-A5CE-4354-A843-33D8A055E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6667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LEADERSHIP</a:t>
            </a:r>
          </a:p>
          <a:p xmlns:a="http://schemas.openxmlformats.org/drawingml/2006/main">
            <a:pPr algn="l">
              <a:defRPr sz="36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DAN ENGAGEMENT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E12BF-5E7A-4A7C-B11A-E2ACDDBFC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86050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3A90F7-6445-42E9-86CE-D9D76261B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67050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Motivasi, Keterlibatan Karyawan, dan OCB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9816F0-1D87-44FD-973F-20CAC42DF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76650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Bagaimana kepemimpinan membangun energi kerja, komitmen, dan kontribusi yang melampaui kewajiban formal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D5DA7-429C-42F0-89D4-797B0B0E7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340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Prof Ir Rudy C Tarumingkeng, PhD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42B2A2-1852-4D92-BEAF-775C1F383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34050"/>
            <a:ext cx="647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Guru Besar Manajemen  |  Ketua Senat Akademik IBM-ASMI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DB4B73-DEFD-42AD-B790-99D962C82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59817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rPr>
              <a:t>MPPM 8  |  12 SLIDES</a:t>
            </a:r>
          </a:p>
        </p:txBody>
      </p:sp>
    </p:spTree>
    <p:extLst>
      <p:ext uri="{BB962C8B-B14F-4D97-AF65-F5344CB8AC3E}">
        <p14:creationId xmlns:p14="http://schemas.microsoft.com/office/powerpoint/2010/main" val="4799002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E440FE1-087D-4B0E-B282-001E4DF3D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13CD97-F1C2-43C6-AEB2-D02CBF9B0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01 | KERANGKA DASAR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BD0EAE-CC7C-4886-9353-466365996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Tiga konsep yang saling menguatkan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0965D7-DE8D-43C5-8F59-9877995F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F49C19-4523-4E82-B737-E565C8C46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MPPM.8 Leadership &amp; Engagement, hlm. 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AF388C-EC98-496D-B7AE-217D30E37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B9E294-AA2E-44A4-A317-90DCB472B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Leadership memberi arah, motivasi menggerakkan perilaku, engagement menghadirkan keterlibatan, dan OCB memperluas kontribusi.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7489B2-C093-4E4F-8701-595E28F18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00350"/>
            <a:ext cx="2381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C25FEC-5CC0-449E-8DE7-63B0EADA3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099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E2626C-0DFE-4C66-AE1C-7112BE1EE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8615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LEADERSHIP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A5F413-94BF-49AC-8CEA-5DF48A645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Visi, inspirasi, dan teladan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215C15-750E-4B49-A570-695CAA64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6957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8D7470-D123-4384-957A-6F285F93E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800350"/>
            <a:ext cx="2381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F42E88-E672-4E0D-AAC4-9FFCF4675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0099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A7D170-A0CB-41A9-886D-902C69D8D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48615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MOTIVASI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66C93A-562A-43BF-9C7D-CBC5D7E7E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905250"/>
            <a:ext cx="1962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Energi untuk bertindak dan berprestasi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5EA48E-F0DD-49AD-9C12-85F731A99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6957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123731-49B6-413D-957D-C2B63DD4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800350"/>
            <a:ext cx="2381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CCBC4F-AB8A-4073-8437-DB01FC01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0099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24BD59-3B94-4A94-95A3-D9EA7CCA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8615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ENGAGEMENT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6B82C1-8A9B-4388-862A-513C720FA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905250"/>
            <a:ext cx="1962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Kehadiran kognitif, emosional, dan fisik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4DE626-7C6B-49C0-9719-8195EB74B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6957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9F0942-A921-4D3A-8B93-AF4B14B78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800350"/>
            <a:ext cx="2381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9FCF74-9F09-498E-9AFF-86DF05AB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0099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882921-0AAF-4673-A345-EE8DB82AC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8615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OCB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142533-7B36-4893-9E3F-C46D5EB54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905250"/>
            <a:ext cx="1962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Kontribusi sukarela di luar peran formal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A823540-86F3-43D5-9E35-58263079D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391150"/>
            <a:ext cx="89916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24AF82E-C04E-445B-A154-3D18C5FFA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505450"/>
            <a:ext cx="845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Keunggulan organisasi muncul ketika keempat konsep tersebut dikelola sebagai satu sistem perilaku.</a:t>
            </a:r>
          </a:p>
        </p:txBody>
      </p:sp>
    </p:spTree>
    <p:extLst>
      <p:ext uri="{BB962C8B-B14F-4D97-AF65-F5344CB8AC3E}">
        <p14:creationId xmlns:p14="http://schemas.microsoft.com/office/powerpoint/2010/main" val="1231359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4FA054-52D2-4FBD-98CE-FDABCEA57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192EA-B25A-4D33-86DF-C0CFCCFE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02 | KEPEMIMPINAN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7732D0-DE09-4D02-8833-73D866DF1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Leadership dalam konteks engagement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A00315-22B2-4D54-B4CC-E3CC85C14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D29470-7AA4-4948-84A3-26E41AA70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MPPM.8 Leadership &amp; Engagement, hlm. 3-4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C09186-1912-481E-A07B-0D747098C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2EA441-725A-49C7-85CA-2C6795914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Pemimpin membangun engagement melalui cara mereka memberi arah, memperlakukan karyawan, dan menciptakan makna kerja.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F6F68C-326A-490C-8041-67AF7D90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3333750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4BE9EC-261B-4285-BAAC-1327AE47D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480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TRANSFORMASIONAL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40DD3D-155F-4879-AFD4-34FCD142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24250"/>
            <a:ext cx="2876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Membangkitkan motivasi intrinsik melalui visi dan inspirasi.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DA034A-A3D6-460A-AD22-E199D0BE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24150"/>
            <a:ext cx="3333750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47451C-F407-4B08-814E-66F116DAC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480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TRANSAKSIONAL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6F03B-E9D3-44AC-BB5D-F7D734051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24250"/>
            <a:ext cx="2876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Menggunakan penghargaan dan konsekuensi untuk menjaga kinerja dasar.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4BA6FA-B1A7-4430-9A90-253817B0D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3333750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BD582E-CC70-4720-A402-F647C83CF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480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SERVANT LEADERSHIP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B1AAC2-A28A-4372-8DFE-F55E01FE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24250"/>
            <a:ext cx="2876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Menempatkan kesejahteraan dan perkembangan tim sebagai prioritas.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971445-0546-4B3B-982B-899457EC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219700"/>
            <a:ext cx="92583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DA1CEA-2AE7-4758-98A8-0BC21262C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34000"/>
            <a:ext cx="8686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Kasus Indonesia: Telkom mengembangkan Great People Manager Program, sedangkan Gojek menggunakan kepemimpinan transformasional untuk mendorong inovasi.</a:t>
            </a:r>
          </a:p>
        </p:txBody>
      </p:sp>
    </p:spTree>
    <p:extLst>
      <p:ext uri="{BB962C8B-B14F-4D97-AF65-F5344CB8AC3E}">
        <p14:creationId xmlns:p14="http://schemas.microsoft.com/office/powerpoint/2010/main" val="996035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5B3D26-97EB-4FAB-A72A-3FC7DB64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E6DDC4-0B28-4378-8D7C-1FBCD2DC0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03 | FONDASI MOTIVASI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134DD5-C089-483F-8E9D-6CD34C808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Motivasi: dari kebutuhan ke perilaku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19D25-1C98-455E-A2A7-71297653B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EA9855-2983-47D3-9A2B-754B69F6D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MPPM.8 Leadership &amp; Engagement, hlm. 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AC8A9B-425C-4739-BAAC-7219C93A1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1012DF-E7DA-4D67-93AF-45A969E30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Teori klasik membantu pemimpin memahami kebutuhan yang mendorong perilaku kerja dan sumber ketidakpuasan.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AEEC2F-3FC1-48FC-9347-A8127400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05100"/>
            <a:ext cx="3333750" cy="213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0B2140-C36F-4364-A132-4B37DF0BB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718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F5086B-F334-48DE-8B5F-D7F1E13F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04800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MASLOW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082EC9-0E09-4D60-B444-66038C459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00450"/>
            <a:ext cx="28765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Kebutuhan bergerak dari dasar menuju rasa aman, afiliasi, penghargaan, dan aktualisasi diri.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BFA630-9CC2-46D9-A33B-E8055ACC5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05100"/>
            <a:ext cx="3333750" cy="213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C310E2-4BF7-4F44-AEFA-18006E2BD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9718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6E216A-2B12-4B82-8326-ED3CD1340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04800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HERZBERG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1030E3-1728-4D68-8926-77B2D5CA7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600450"/>
            <a:ext cx="28765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Hygiene factors mencegah ketidakpuasan. Pengakuan dan tantangan menciptakan kepuasan.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F6291D-6CE3-482E-A176-421EF5DBD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05100"/>
            <a:ext cx="3333750" cy="213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6C82F6-1D2F-4F48-B508-EE32AB09F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9718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2E4C0E-2015-4218-95BE-D801E848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MCCLELLAND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1D2196-CFA0-4740-99DB-8B9167FC0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600450"/>
            <a:ext cx="28765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Kebutuhan prestasi, afiliasi, dan kekuasaan berbeda pada setiap individu.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F24AA5-E599-4CA0-A837-5EE0DDD61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410200"/>
            <a:ext cx="994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Implikasi: pemimpin perlu membaca kebutuhan karyawan secara individual, bukan menggunakan satu pola insentif untuk semua.</a:t>
            </a:r>
          </a:p>
        </p:txBody>
      </p:sp>
    </p:spTree>
    <p:extLst>
      <p:ext uri="{BB962C8B-B14F-4D97-AF65-F5344CB8AC3E}">
        <p14:creationId xmlns:p14="http://schemas.microsoft.com/office/powerpoint/2010/main" val="20552332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C68B3E-10C6-4906-A01A-0CCF557FB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057AFF-70A5-4EE9-9F44-A1EECEA65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04 | TEORI MODERN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7F3BDC-4DFD-425B-902A-FC6B48D9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Motivasi kontemporer dan aplikasi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E8CD17-39C2-4D1C-A792-61EB9ADA4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D55AE6-AECE-4778-B4B0-61E2D7D2F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MPPM.8 Leadership &amp; Engagement, hlm. 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F12F90-F23A-4D03-A46B-DFA407875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53826A-58CF-41DE-B563-5F8458277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Motivasi berkelanjutan membutuhkan otonomi, kompetensi, keterhubungan, dan keyakinan bahwa usaha menghasilkan hasil yang bernilai.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01B8E8-0C39-40FC-8941-F02C578CA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4762500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130443-683F-4080-BF84-184FB4D81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067050"/>
            <a:ext cx="3714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SELF-DETERMINATION THEORY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F3210C-81E2-44A9-B75C-E40657AE5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52425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Motivasi optimal tumbuh ketika karyawan merasa: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1DE208-7A65-4231-8CF2-114CF47FE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943350"/>
            <a:ext cx="3810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Otonom dalam bertindak</a:t>
            </a:r>
          </a:p>
          <a:p xmlns:a="http://schemas.openxmlformats.org/drawingml/2006/main"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Kompeten dalam menjalankan peran</a:t>
            </a:r>
          </a:p>
          <a:p xmlns:a="http://schemas.openxmlformats.org/drawingml/2006/main"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Terhubung dengan orang lain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117970-1F0A-4E68-B635-7A293B08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724150"/>
            <a:ext cx="4762500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E86788-B627-4BF4-9A68-8C4788F64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0670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EXPECTANCY THEORY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EDC762-DD2F-4B68-87DC-F9B3562B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52425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Motivasi menguat ketika karyawan percaya bahwa: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318072-30A4-43AD-8F3F-16FFE4F5C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943350"/>
            <a:ext cx="3810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Usaha meningkatkan kinerja</a:t>
            </a:r>
          </a:p>
          <a:p xmlns:a="http://schemas.openxmlformats.org/drawingml/2006/main"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Kinerja menghasilkan imbalan</a:t>
            </a:r>
          </a:p>
          <a:p xmlns:a="http://schemas.openxmlformats.org/drawingml/2006/main">
            <a:pPr algn="l">
              <a:def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Imbalan memiliki nilai personal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AD369B-69D0-4F55-8EE5-904ACE825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5295900"/>
            <a:ext cx="87249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FD4A6A-5B8A-4D07-BC2E-67DEDB00A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410200"/>
            <a:ext cx="8229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Contoh: BRI menggunakan insentif berbasis kinerja, sedangkan startup seperti Tokopedia mendorong otonomi dan inovasi.</a:t>
            </a:r>
          </a:p>
        </p:txBody>
      </p:sp>
    </p:spTree>
    <p:extLst>
      <p:ext uri="{BB962C8B-B14F-4D97-AF65-F5344CB8AC3E}">
        <p14:creationId xmlns:p14="http://schemas.microsoft.com/office/powerpoint/2010/main" val="4178021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867057-23D0-4988-9A08-95B0207C0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D53B51-2A30-41B2-8F94-BB77AFD14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05 | KETERLIBATAN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B63A26-D326-4F40-B532-50363AE3B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Employee engagement: hadir sepenuhnya dalam pekerjaan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89435D-15AC-40D8-956D-992068B8B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357C53-A986-4406-B3BF-3FC8E8BC1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MPPM.8 Leadership &amp; Engagement, hlm. 5-6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EC712D-2A33-4EFE-B485-7CD44EA0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90403C-2D1E-4159-9CE2-419904880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Menurut Kahn, engagement adalah kondisi ketika individu hadir secara kognitif, emosional, dan fisik dalam pekerjaannya.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A1598D-BB24-41FC-B782-709E59FD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860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B11073-9D49-4B4A-BAF0-45B79EA59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009900"/>
            <a:ext cx="2552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VIGOR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9CA719-30F2-49AB-9214-9F35E5D8B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486150"/>
            <a:ext cx="2552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Energi dan ketahanan mental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404D85-578B-4719-B0C4-2AD9CFACB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6860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FB3BE9-1FCD-47B8-9690-042AF9BCF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009900"/>
            <a:ext cx="2552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DEDICATION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7EA410-CDE2-4815-8BB2-124F6DB45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486150"/>
            <a:ext cx="2552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Makna, kebanggaan, dan komitmen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BABA24-1ADA-487B-9BA4-3048718F9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6860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474387-4CD9-4872-8E5C-FB647D16F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009900"/>
            <a:ext cx="2552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ABSORPTION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6373B1-4C1A-48C7-A989-F22F9359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486150"/>
            <a:ext cx="2552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Konsentrasi mendalam dalam pekerjaan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47FE89-9381-44D1-83F1-CBA0FC4E6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5029200"/>
            <a:ext cx="88011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9674C3-964C-4745-B843-B310EB747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181600"/>
            <a:ext cx="8229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Pengungkit engagement: kepemimpinan inspiratif, budaya organisasi, pengembangan karier, dan keseimbangan kerja-hidup.</a:t>
            </a:r>
          </a:p>
        </p:txBody>
      </p:sp>
    </p:spTree>
    <p:extLst>
      <p:ext uri="{BB962C8B-B14F-4D97-AF65-F5344CB8AC3E}">
        <p14:creationId xmlns:p14="http://schemas.microsoft.com/office/powerpoint/2010/main" val="4016171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08D50E-6615-45C0-94BB-464E29568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C70A95-1EDB-44B2-839C-8D2203FD9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06 | ORGANIZATIONAL CITIZENSHIP BEHAVIOR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4D1B73-7A5D-41D2-9901-AF2406C46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OCB: kontribusi di luar peran formal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EF1E9D-EFE3-4215-9EF0-51D9E076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884220-4B4F-45B9-9613-A75F9C15B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MPPM.8 Leadership &amp; Engagement, hlm. 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B3A33E-E2DA-4871-BCEF-E4352E052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483B9F-2067-4EBF-9C4D-63180A5AE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Organizational Citizenship Behavior adalah perilaku sukarela yang mendukung efektivitas organisasi tanpa tercantum dalam deskripsi kerja formal.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85D85-7DEF-47EA-B470-7F2FEA28E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47625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3173FD-6E90-483B-815F-A47F794B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ALTRUISM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6B914E-6F40-4214-9A0E-5B15A5557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8194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Membantu rekan kerja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A4A4AE-656D-4894-B475-74B9C2DD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86050"/>
            <a:ext cx="47625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314498-5579-41E9-B731-DAA6B320B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1940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CONSCIENTIOUSNESS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EA437A-7383-4F6B-97E9-B6DEB6EA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8194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Disiplin melampaui minimum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DDADEB-B63B-42B5-B37E-6F40AAB20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62350"/>
            <a:ext cx="47625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98177E-477E-44CF-986D-34F02C9FB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9570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SPORTSMANSHIP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668526-418F-4811-8BC1-656FC0310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6957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Menerima tantangan tanpa banyak keluhan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77721B-D121-4602-8AD5-19CB5E0B1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562350"/>
            <a:ext cx="47625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0E2905-2BE1-460E-8356-2EF74BA64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9570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COURTESY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6351E0-19CF-4C47-BB52-F855FF55F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6957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Menjaga hubungan dan mencegah konflik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33D082-8FBF-4936-B34E-79B8471F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38650"/>
            <a:ext cx="47625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3E11CC-90FF-44A2-985D-DC39F58C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72000"/>
            <a:ext cx="228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CIVIC VIRTUE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4F582E-FCC9-4CCF-9733-32EB39D4A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5720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Terlibat aktif dalam kehidupan organisasi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BE9203-FC01-4621-A1C3-72C114C92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562600"/>
            <a:ext cx="87630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095CED-BE1E-450A-8606-3E2CB137E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648325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OCB memperkuat kolaborasi, budaya positif, dan kinerja organisasi.</a:t>
            </a:r>
          </a:p>
        </p:txBody>
      </p:sp>
    </p:spTree>
    <p:extLst>
      <p:ext uri="{BB962C8B-B14F-4D97-AF65-F5344CB8AC3E}">
        <p14:creationId xmlns:p14="http://schemas.microsoft.com/office/powerpoint/2010/main" val="9431179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D8D2EF2-BA9E-40D7-987E-EC797D41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97DCED-C1A7-4EDB-A941-4B6A2E2CA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07 | INTEGRASI KONSEP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334873-6AEC-4BD8-B70E-E0C1C094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Model integratif: dari leadership menuju OCB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4590A1-3085-4DF6-9E92-E93932EA0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EC4ADD-F712-4A8E-B61C-8F831C31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MPPM.8 Leadership &amp; Engagement, hlm. 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E05A6C-71DA-4220-A71A-CCA893D1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85820B-304A-4AFD-B4AE-311E17CA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Hubungan antarkonsep bersifat kumulatif: pemimpin menciptakan makna, motivasi menggerakkan, engagement memperkuat komitmen, dan OCB menjadi perilaku nyata.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5A516E-7385-4A41-8E2C-706B677BB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81300"/>
            <a:ext cx="2381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F3A0DB-EA4B-45A7-AA55-8E98CADDA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CFD139-986C-481E-BB8F-E658AF730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48050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VISI DAN INSPIRASI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DD39A-5F1B-48C5-983C-905BF5936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8620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Pemimpin membangun sense of purpose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108A20-2A92-4F21-887C-BB16C83FB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6957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23AC3B-40C3-40FC-A6C7-4B3E1A4B9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781300"/>
            <a:ext cx="2381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BA5EBB-F39E-4EC8-9A2F-CE43E9D4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75B4CC-B78B-4A16-9D0B-2E4F10340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448050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MOTIVASI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7A4E45-05CB-46D3-85F5-20213280A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8620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Karyawan melihat alasan untuk berusaha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94A061-8896-42EC-95B7-FE988D0C4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6957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8E38A9-2EE2-478C-85DF-31A4938E9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781300"/>
            <a:ext cx="2381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CACEE5-AA44-4065-BF45-D77BED23F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6B7D66-97E7-4F80-90D3-2960E05DA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448050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ENGAGEMENT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726198-081A-4EDC-B594-62C020994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8620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Keterlibatan emosional dan komitmen tumbuh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14DC75-815F-4482-8473-49D5D3D85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6957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A0D405-83F3-4DCE-90FA-6FCD0AD53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781300"/>
            <a:ext cx="2381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9C40CA-0B32-48F1-8231-185AA0AC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F58014-F1E4-4AA7-BE68-D4E9AD7FA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448050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OCB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62A03AB-28F0-4634-AFD7-64E0DBA43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88620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Kontribusi ekstra mendukung efektivitas organisasi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A5E32A0-4139-45FC-91FF-99282335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429250"/>
            <a:ext cx="990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Model ini membantu manajer melihat OCB sebagai hasil dari kualitas kepemimpinan dan pengalaman kerja, bukan sekadar tuntutan tambahan.</a:t>
            </a:r>
          </a:p>
        </p:txBody>
      </p:sp>
    </p:spTree>
    <p:extLst>
      <p:ext uri="{BB962C8B-B14F-4D97-AF65-F5344CB8AC3E}">
        <p14:creationId xmlns:p14="http://schemas.microsoft.com/office/powerpoint/2010/main" val="18253863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4FBE96-5DE1-4067-8603-CEA74F94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777DAC-7DE1-49B9-8771-94839FD66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08 | LINGKUNGAN KERJA BARU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ABC3FF-04C6-48BF-AD75-DE656308C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Tantangan engagement di era digital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F7E279-908E-4330-B4BC-CDB85621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D4C673-0414-43BD-A6C1-01990D3C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MPPM.8 Leadership &amp; Engagement, hlm. 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56AA17-234D-4E95-B545-BD1E258D1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D316E7-E4F5-4052-8B68-120DEF845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Organisasi perlu membangun engagement ketika pola kerja, ekspektasi generasi, dan keamanan pekerjaan berubah cepat.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5D1CEC-7D5B-490C-A128-D6C81901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104394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E3FBA1-FA61-4B80-B5BE-83E44DFB3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479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GENERASI Z DAN ALPHA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360380-8330-4C91-8299-96DEB6D4E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60985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Mencari fleksibilitas, makna, dan ruang untuk berkembang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896B40-0023-41DA-9D25-F4681A6ED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00400"/>
            <a:ext cx="104394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1BC4DA-86A9-429B-90FA-DC1DED18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718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GIG ECONOMY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9073FC-087B-4D68-9E68-A6CDABE1D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3375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Hubungan kerja yang cair menyulitkan pembangunan komitmen jangka panjang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AAEC2A-A52E-4FCA-A7F1-C55CFEC32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24300"/>
            <a:ext cx="104394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0D7D50-F36E-485A-B648-3AB343ED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957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REMOTE WORK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849829-84F2-40A3-ACBC-DA7D8BA2C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5765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Pemimpin harus menjaga koneksi, kepercayaan, dan komunikasi secara virtual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FEDC52-9217-472A-9AD3-C7CE972B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48200"/>
            <a:ext cx="104394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494DC7-3160-45FD-9F5E-6F4EFFC5F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196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TEKNOLOGI DAN AI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43F80E-4FDF-4732-88DF-3F23CC167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78155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Kekhawatiran penggantian pekerjaan dapat menurunkan rasa aman dan engagement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A933B1-9B9C-4E2E-A955-173AEAAF5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5562600"/>
            <a:ext cx="90678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2F4221-FCB2-4C46-B7C4-9C6F8C3DA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648325"/>
            <a:ext cx="8496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Respons manajerial: kejelasan tujuan, dialog yang rutin, fleksibilitas yang adil, dan perlindungan well-being.</a:t>
            </a:r>
          </a:p>
        </p:txBody>
      </p:sp>
    </p:spTree>
    <p:extLst>
      <p:ext uri="{BB962C8B-B14F-4D97-AF65-F5344CB8AC3E}">
        <p14:creationId xmlns:p14="http://schemas.microsoft.com/office/powerpoint/2010/main" val="7891553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F1C4C4-C1DF-4D4C-B23A-AB340C0A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E1F600-67C0-46BD-89E8-864E38D03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09 | PENERAPAN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9D756E-5008-465E-9888-B7F0AFB31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Studi kasus Indonesia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174054-0299-437F-9E93-763A1478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0CE73A-D27D-4CC5-837B-3EF24B0F6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MPPM.8 Leadership &amp; Engagement, hlm. 7-8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39C6BA-E3FC-4F7B-8C48-4E7BEC770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26A770-E61E-4980-ACAB-D066B9BEA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Kasus organisasi Indonesia menunjukkan bahwa engagement dibangun melalui kombinasi survei, insentif, budaya, dan program kepemimpinan.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D7FCC3-F084-4AA4-9B87-4D8A6318D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5745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2E7CA2-CDB1-49EB-BE28-6CC6C718B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0985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TELKOM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218BF2-76D3-466E-86DD-FCF3E67EB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45745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FA8D00-9FA9-4B01-8139-9D18AA7D1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59080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Employee engagement survey tahunan dan Great People Manager Program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844FF1-DD48-442D-BBE7-94C9CD4D7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04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6D6AC3-5BC9-41B3-9C50-C4173A36A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5280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GOJEK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1CB65D-907E-4DEA-9260-D84AC8E30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20040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DED16D-61C0-456A-9F8F-B27CCB2D4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Rating dan insentif menjadi engagement driver bagi ekosistem kerja digital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DBE500-B36B-400C-8A4E-230B914F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857702-519C-43E5-BBE6-4D7EA5A56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9575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PLN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A9EE75-5FE3-48AA-B5B6-A00001057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94335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31C92B-5599-4184-9ACF-D5FDC1CBF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07670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Transformasi budaya AKHLAK: Amanah, Kompeten, Harmonis, Loyal, Adaptif, Kolaboratif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F47871-5356-47CA-9F5D-FEE9D9CC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863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C7BDDB-1823-4AA3-B35C-F786E4A9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3870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BRI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969795-C1D4-4702-9A50-7604CC99B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68630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ACD095-BBF4-4731-A315-05FF1AEBC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81965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Program leadership dihubungkan dengan peningkatan OCB karyawan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D2ECD6-7C56-4B79-964A-EBFB32E49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562600"/>
            <a:ext cx="86868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8CCABF-630D-41D0-BF6B-F0D4E535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648325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Pelajaran lintas kasus: sistem formal perlu diperkuat oleh kepemimpinan dan budaya yang dipercaya karyawan.</a:t>
            </a:r>
          </a:p>
        </p:txBody>
      </p:sp>
    </p:spTree>
    <p:extLst>
      <p:ext uri="{BB962C8B-B14F-4D97-AF65-F5344CB8AC3E}">
        <p14:creationId xmlns:p14="http://schemas.microsoft.com/office/powerpoint/2010/main" val="3547926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9C1177B-C59A-4898-AB42-1864FE96E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C3C64A-6BC3-460C-9E9C-0201ED39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10 | PRAKTIK KEPEMIMPINAN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3DE796-28E3-44F3-BA5B-9286B4F2A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Implikasi manajerial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E6BD6A-0155-4A14-B461-E3DE70B06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8E980A-13FC-40E8-A58B-C5649DF53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MPPM.8 Leadership &amp; Engagement, hlm. 3-8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870B0C-A897-4C98-A3C9-55146CB7E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8D1D5D-45DC-4A53-9B48-4522D94AB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Pemimpin dapat memperkuat engagement dan OCB melalui desain pengalaman kerja yang konsisten, adil, dan bermakna.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835621-7A9B-4152-843D-BCC8DA94A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43200"/>
            <a:ext cx="2000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48490E-C52A-445B-9134-A08373D91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718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EE77B9-8335-4D7B-B4EF-626F92A7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48050"/>
            <a:ext cx="1657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MAKNA KERJA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EA466F-FCC0-4CAD-B122-E80B992BA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00500"/>
            <a:ext cx="1428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8337E6-43D3-46F8-B151-86280E674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52900"/>
            <a:ext cx="16573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Hubungkan tugas harian dengan tujuan organisasi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8094BA-C2D5-476A-842F-6152DF4E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43200"/>
            <a:ext cx="2000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2B1C34-D422-4F17-B77D-888206313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9718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E05FD2-02C5-4FE4-B03F-934B8F2F1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448050"/>
            <a:ext cx="1657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PENGHARGAAN ADIL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C8C804-31D1-49E5-8F8E-BF9325475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4000500"/>
            <a:ext cx="1428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5F54E3-64E7-4F65-A81A-39FEBD91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152900"/>
            <a:ext cx="16573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Pastikan kinerja terlihat dan imbalan dapat dipercaya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21D37B-9387-47D6-9B0E-EA2B8F4C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743200"/>
            <a:ext cx="2000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8F6F6A-2E85-427B-8F0E-55335DC43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9718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DC3A76-1184-4B87-8089-24A8559B2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448050"/>
            <a:ext cx="1657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OTONOMI DAN BELAJAR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9625DE-2066-4F82-BBAE-7E3EB68B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000500"/>
            <a:ext cx="1428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3DC030-5372-4E90-82F5-FBEED7527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152900"/>
            <a:ext cx="16573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Berikan ruang keputusan dan pengembangan kompetensi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4AE6AE-89BE-49AD-A7B1-52EC2243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743200"/>
            <a:ext cx="2000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3537EC-EE98-43E9-8EBE-F49EB5510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9718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53CAE1-F60C-4F9F-882F-69233C03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48050"/>
            <a:ext cx="1657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DIALOG TERBUKA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63529C-5A19-4453-B1BB-D1269D6DA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00500"/>
            <a:ext cx="1428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958311-84BD-4AA4-BE07-4BD55755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152900"/>
            <a:ext cx="16573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Gunakan survei dan dialog untuk membaca pengalaman kerja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40F522-B94C-44BF-99BB-BE69EDA4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743200"/>
            <a:ext cx="2000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43E5872-0B39-447F-AA22-8D53A054B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9718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4905548-54F6-461F-AC68-0EDB98D1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448050"/>
            <a:ext cx="1657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WELL-BEING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0518E79-A167-4608-8D48-6577A9F33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4000500"/>
            <a:ext cx="1428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DCC57FC-A51F-4DA0-AE42-B50A10F66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4152900"/>
            <a:ext cx="16573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Cegah OCB berubah menjadi beban kerja yang tidak sehat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EFB1FA5-8E88-4711-A85A-0AEC5BD5B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314950"/>
            <a:ext cx="88392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7B77159-A2C9-4420-940D-1DEDA068B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5429250"/>
            <a:ext cx="830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OCB yang sehat muncul dari komitmen sukarela, bukan dari tekanan untuk terus bekerja melampaui kapasitas.</a:t>
            </a:r>
          </a:p>
        </p:txBody>
      </p:sp>
    </p:spTree>
    <p:extLst>
      <p:ext uri="{BB962C8B-B14F-4D97-AF65-F5344CB8AC3E}">
        <p14:creationId xmlns:p14="http://schemas.microsoft.com/office/powerpoint/2010/main" val="156983547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36D5DF-592A-4130-8C7F-D3893BDB2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3F7077-CEE5-44FF-BC56-3D7E3636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11 | PENUTUP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FD51DE-8B79-4847-B090-D9019F3FC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Kesimpulan dan refleksi kritis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B95179-2954-4D1E-9080-7A87FA313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779E41-7072-4240-9C97-2C3F70354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MPPM.8 Leadership &amp; Engagement, hlm. 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F73EAA-E14B-491D-9C0D-5E6EB02B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9093E7-DD18-464E-B6CE-C253F8253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485900"/>
            <a:ext cx="1009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Engagement tumbuh ketika kepemimpinan, motivasi, dan budaya kerja saling mendukung.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16CAA0-9A42-4B36-AE51-05D395BFB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114550"/>
            <a:ext cx="9677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OCB menjadi wujud kontribusi ekstra yang memperkuat kinerja organisasi.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B33C4F-12AC-4032-8863-C192687A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1432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4F4A2F-DA61-4092-8B7F-C519D9B6B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5782FB-F188-4853-819A-314A493C7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771900"/>
            <a:ext cx="2609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Apakah engagement dapat dipaksakan, atau harus tumbuh dari pengalaman kerja yang bermakna?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BB7BB0-BBFC-4BAA-A250-2CA2E6AD3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1432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DB8CA1-2F8C-4081-B584-51D44A6D1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C691E5-58A1-4B66-AE21-3FD3A8608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71900"/>
            <a:ext cx="2609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Bagaimana pemimpin menjaga engagement dalam kerja hybrid dan gig economy?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C66A06-14A1-4B34-AC9F-7B5AC8C62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432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31FF38-747C-4980-930F-6AC27A3BC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5DB506-1F0D-4420-9C4E-8DAADDC7E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71900"/>
            <a:ext cx="2609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Kapan OCB berubah menjadi kelelahan organisasi dan beban kerja tersembunyi?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F98C51-2C20-4852-BA64-4A92E362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429250"/>
            <a:ext cx="8763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DE1466-77FF-4B86-9F11-AA68AC22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534025"/>
            <a:ext cx="822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Kepemimpinan yang inspiratif dan adil menjadi fondasi SDM unggul menuju Indonesia Emas 2045.</a:t>
            </a:r>
          </a:p>
        </p:txBody>
      </p:sp>
    </p:spTree>
    <p:extLst>
      <p:ext uri="{BB962C8B-B14F-4D97-AF65-F5344CB8AC3E}">
        <p14:creationId xmlns:p14="http://schemas.microsoft.com/office/powerpoint/2010/main" val="16826412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2026-09-19T02:36:53.6400000Z</dcterms:created>
  <dcterms:modified xsi:type="dcterms:W3CDTF">2026-09-19T02:36:53.6400000Z</dcterms:modified>
</coreProperties>
</file>