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cf6dff0dba34f11" /><Relationship Type="http://schemas.openxmlformats.org/officeDocument/2006/relationships/extended-properties" Target="/docProps/app.xml" Id="Rb766e4eb8c154d84" /><Relationship Type="http://schemas.openxmlformats.org/officeDocument/2006/relationships/officeDocument" Target="/ppt/presentation.xml" Id="R3f3ebbfcb20441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b2acce8a1774a2c"/>
  </p:sldMasterIdLst>
  <p:notesMasterIdLst>
    <p:notesMasterId xmlns:r="http://schemas.openxmlformats.org/officeDocument/2006/relationships" r:id="Re90e57c1d8d0448e"/>
  </p:notesMasterIdLst>
  <p:sldIdLst>
    <p:sldId xmlns:r="http://schemas.openxmlformats.org/officeDocument/2006/relationships" id="256" r:id="R08301369da814575"/>
    <p:sldId xmlns:r="http://schemas.openxmlformats.org/officeDocument/2006/relationships" id="257" r:id="Rd22bc2292f144d3e"/>
    <p:sldId xmlns:r="http://schemas.openxmlformats.org/officeDocument/2006/relationships" id="258" r:id="Ra2a428c162ba4d63"/>
    <p:sldId xmlns:r="http://schemas.openxmlformats.org/officeDocument/2006/relationships" id="259" r:id="Refc6d2f75afd4bf9"/>
    <p:sldId xmlns:r="http://schemas.openxmlformats.org/officeDocument/2006/relationships" id="260" r:id="Rb9b4e1aca4ef48bd"/>
    <p:sldId xmlns:r="http://schemas.openxmlformats.org/officeDocument/2006/relationships" id="261" r:id="R115e279e69d743ea"/>
    <p:sldId xmlns:r="http://schemas.openxmlformats.org/officeDocument/2006/relationships" id="262" r:id="R968e83c4606647bc"/>
    <p:sldId xmlns:r="http://schemas.openxmlformats.org/officeDocument/2006/relationships" id="263" r:id="R62cc7d08ab6047fc"/>
    <p:sldId xmlns:r="http://schemas.openxmlformats.org/officeDocument/2006/relationships" id="264" r:id="R9108b0f3b49b4e11"/>
    <p:sldId xmlns:r="http://schemas.openxmlformats.org/officeDocument/2006/relationships" id="265" r:id="Re857710522cc450d"/>
    <p:sldId xmlns:r="http://schemas.openxmlformats.org/officeDocument/2006/relationships" id="266" r:id="R3b207f0eff8149dc"/>
    <p:sldId xmlns:r="http://schemas.openxmlformats.org/officeDocument/2006/relationships" id="267" r:id="R6170cf8940184ed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0131c770b641f8" /><Relationship Type="http://schemas.openxmlformats.org/officeDocument/2006/relationships/slideMaster" Target="/ppt/slideMasters/slideMaster1.xml" Id="R6b2acce8a1774a2c" /><Relationship Type="http://schemas.openxmlformats.org/officeDocument/2006/relationships/notesMaster" Target="/ppt/notesMasters/notesMaster1.xml" Id="Re90e57c1d8d0448e" /><Relationship Type="http://schemas.openxmlformats.org/officeDocument/2006/relationships/presProps" Target="/ppt/presProps.xml" Id="R87fad090cd8d477e" /><Relationship Type="http://schemas.openxmlformats.org/officeDocument/2006/relationships/tableStyles" Target="/ppt/tableStyles.xml" Id="R5b3784ea5aab4dc8" /><Relationship Type="http://schemas.openxmlformats.org/officeDocument/2006/relationships/slide" Target="/ppt/slides/slide1.xml" Id="R08301369da814575" /><Relationship Type="http://schemas.openxmlformats.org/officeDocument/2006/relationships/slide" Target="/ppt/slides/slide2.xml" Id="Rd22bc2292f144d3e" /><Relationship Type="http://schemas.openxmlformats.org/officeDocument/2006/relationships/slide" Target="/ppt/slides/slide3.xml" Id="Ra2a428c162ba4d63" /><Relationship Type="http://schemas.openxmlformats.org/officeDocument/2006/relationships/slide" Target="/ppt/slides/slide4.xml" Id="Refc6d2f75afd4bf9" /><Relationship Type="http://schemas.openxmlformats.org/officeDocument/2006/relationships/slide" Target="/ppt/slides/slide5.xml" Id="Rb9b4e1aca4ef48bd" /><Relationship Type="http://schemas.openxmlformats.org/officeDocument/2006/relationships/slide" Target="/ppt/slides/slide6.xml" Id="R115e279e69d743ea" /><Relationship Type="http://schemas.openxmlformats.org/officeDocument/2006/relationships/slide" Target="/ppt/slides/slide7.xml" Id="R968e83c4606647bc" /><Relationship Type="http://schemas.openxmlformats.org/officeDocument/2006/relationships/slide" Target="/ppt/slides/slide8.xml" Id="R62cc7d08ab6047fc" /><Relationship Type="http://schemas.openxmlformats.org/officeDocument/2006/relationships/slide" Target="/ppt/slides/slide9.xml" Id="R9108b0f3b49b4e11" /><Relationship Type="http://schemas.openxmlformats.org/officeDocument/2006/relationships/slide" Target="/ppt/slides/slide10.xml" Id="Re857710522cc450d" /><Relationship Type="http://schemas.openxmlformats.org/officeDocument/2006/relationships/slide" Target="/ppt/slides/slide11.xml" Id="R3b207f0eff8149dc" /><Relationship Type="http://schemas.openxmlformats.org/officeDocument/2006/relationships/slide" Target="/ppt/slides/slide12.xml" Id="R6170cf8940184ed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f4703d23294d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8ec0af2bea46fe" /><Relationship Type="http://schemas.openxmlformats.org/officeDocument/2006/relationships/notesMaster" Target="/ppt/notesMasters/notesMaster1.xml" Id="R4aca15acf40d41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400e85a34914221" /><Relationship Type="http://schemas.openxmlformats.org/officeDocument/2006/relationships/notesMaster" Target="/ppt/notesMasters/notesMaster1.xml" Id="R7df6906ff33046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8184d3f93f4c56" /><Relationship Type="http://schemas.openxmlformats.org/officeDocument/2006/relationships/notesMaster" Target="/ppt/notesMasters/notesMaster1.xml" Id="Rd0e8ed61d7ca4b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916b8e2a6e94be6" /><Relationship Type="http://schemas.openxmlformats.org/officeDocument/2006/relationships/notesMaster" Target="/ppt/notesMasters/notesMaster1.xml" Id="R0609c22e0b6a4bd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eef8f5858a54be5" /><Relationship Type="http://schemas.openxmlformats.org/officeDocument/2006/relationships/notesMaster" Target="/ppt/notesMasters/notesMaster1.xml" Id="R2cb9f9e0be4546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d6a926aa8914230" /><Relationship Type="http://schemas.openxmlformats.org/officeDocument/2006/relationships/notesMaster" Target="/ppt/notesMasters/notesMaster1.xml" Id="R01c6e4cfbbd840f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65ae48c8814065" /><Relationship Type="http://schemas.openxmlformats.org/officeDocument/2006/relationships/notesMaster" Target="/ppt/notesMasters/notesMaster1.xml" Id="Rb6b2764baa5b430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f7f9aee1c4d4072" /><Relationship Type="http://schemas.openxmlformats.org/officeDocument/2006/relationships/notesMaster" Target="/ppt/notesMasters/notesMaster1.xml" Id="R99d1df14f6ab498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36527d35a4c4bb6" /><Relationship Type="http://schemas.openxmlformats.org/officeDocument/2006/relationships/notesMaster" Target="/ppt/notesMasters/notesMaster1.xml" Id="Re811a9512a3a42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a2b7bef35ba4982" /><Relationship Type="http://schemas.openxmlformats.org/officeDocument/2006/relationships/notesMaster" Target="/ppt/notesMasters/notesMaster1.xml" Id="Rf36eabd72e0448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84a3b091c84a29" /><Relationship Type="http://schemas.openxmlformats.org/officeDocument/2006/relationships/notesMaster" Target="/ppt/notesMasters/notesMaster1.xml" Id="Rb1e486a8ca1b4ad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a617b7b55343d8" /><Relationship Type="http://schemas.openxmlformats.org/officeDocument/2006/relationships/notesMaster" Target="/ppt/notesMasters/notesMaster1.xml" Id="R55d8802fb49c4c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 HRM Digital &amp; People Analytics - AI dalam Performance Management, Prof Ir Rudy C Tarumingkeng, PhD, 26 Agustus 2025.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3-4. Evolusi HRM dan contoh Telkom, BRI, serta Gojek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4-5. Empat jenis People Analytics dan contohnya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4-5. Manfaat dan contoh Unilever serta BRI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5-6. Perubahan dari appraisal tahunan, peran AI, dan contoh aplikasi Workday, SAP SuccessFactors, serta Gojek.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6-7. Lima komponen integrasi HRM Digital dan performance management diringkas dari materi.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7. Kasus Telkom, BRI, PLN, dan Gojek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7-8. Etika, privasi, surveillance, transparansi, privacy by design, dan UU PDP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7-8. Risiko bias algoritma dan kebutuhan transparansi serta pengawasan manusia diringkas dari materi.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8. Lima arah masa depan HRM Digital dan People Analytics mengikuti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8-9. Peran pemimpin HR disintesis dari bagian penutup materi.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Sumber: MPPM.7, hlm. 8-9. Kesimpulan dan pertanyaan diskusi diringkas dari materi sumber.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85b81b0cb34c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5b3476df5545f2" /><Relationship Type="http://schemas.openxmlformats.org/officeDocument/2006/relationships/slideLayout" Target="/ppt/slideLayouts/slideLayout1.xml" Id="R56565bd6dc67437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565bd6dc67437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772e1e88f24304" /><Relationship Type="http://schemas.openxmlformats.org/officeDocument/2006/relationships/notesSlide" Target="/ppt/notesSlides/notesSlide1.xml" Id="Rddcf5a24baf8445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1a81c318434954" /><Relationship Type="http://schemas.openxmlformats.org/officeDocument/2006/relationships/notesSlide" Target="/ppt/notesSlides/notesSlide2.xml" Id="R48095b64ea01421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ced3def3814da0" /><Relationship Type="http://schemas.openxmlformats.org/officeDocument/2006/relationships/notesSlide" Target="/ppt/notesSlides/notesSlide3.xml" Id="R9e9a8aa1a70146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a0ff66f7fb445d" /><Relationship Type="http://schemas.openxmlformats.org/officeDocument/2006/relationships/notesSlide" Target="/ppt/notesSlides/notesSlide4.xml" Id="Ra78892024cc645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c27290e5e54e31" /><Relationship Type="http://schemas.openxmlformats.org/officeDocument/2006/relationships/notesSlide" Target="/ppt/notesSlides/notesSlide5.xml" Id="R5ea857f8b2b643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ec3997615e4e1c" /><Relationship Type="http://schemas.openxmlformats.org/officeDocument/2006/relationships/notesSlide" Target="/ppt/notesSlides/notesSlide6.xml" Id="R7365b979c04f491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29c4ac155c4608" /><Relationship Type="http://schemas.openxmlformats.org/officeDocument/2006/relationships/notesSlide" Target="/ppt/notesSlides/notesSlide7.xml" Id="R69dfdc9a8f5c4c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5d2309bbfd4fb8" /><Relationship Type="http://schemas.openxmlformats.org/officeDocument/2006/relationships/notesSlide" Target="/ppt/notesSlides/notesSlide8.xml" Id="R0d58d6a93d6045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b78de4721414c" /><Relationship Type="http://schemas.openxmlformats.org/officeDocument/2006/relationships/notesSlide" Target="/ppt/notesSlides/notesSlide9.xml" Id="R3d28a0cb184242c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e8d059e0c94539" /><Relationship Type="http://schemas.openxmlformats.org/officeDocument/2006/relationships/notesSlide" Target="/ppt/notesSlides/notesSlide10.xml" Id="Rfd5446458ef942d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f71bd145e04c0e" /><Relationship Type="http://schemas.openxmlformats.org/officeDocument/2006/relationships/notesSlide" Target="/ppt/notesSlides/notesSlide11.xml" Id="Rde87d956fb944d9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a28bc2336e40db" /><Relationship Type="http://schemas.openxmlformats.org/officeDocument/2006/relationships/notesSlide" Target="/ppt/notesSlides/notesSlide12.xml" Id="Reb17716a582a49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F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EF85C0-4D11-437F-80A7-3C9D6E1AA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6C6FDC-44A7-461A-9D6F-2FD79DBF1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0"/>
            <a:ext cx="413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DD2163-7E05-457D-8DFF-EB0565229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1009650"/>
            <a:ext cx="2209800" cy="2209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7C976-3425-4C6B-987E-4E2E7DFE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352550"/>
            <a:ext cx="15240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3B59"/>
          </a:solidFill>
          <a:ln xmlns:a="http://schemas.openxmlformats.org/drawingml/2006/main" w="28575">
            <a:solidFill>
              <a:srgbClr val="F7F4EC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094E2-50F2-4455-B23B-08845AA3B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219200"/>
            <a:ext cx="6667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HRM DIGITAL</a:t>
            </a:r>
          </a:p>
          <a:p xmlns:a="http://schemas.openxmlformats.org/drawingml/2006/main">
            <a:pPr algn="l">
              <a:defRPr sz="34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DAN PEOPLE ANALYTICS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B5F25B-2138-4089-85EA-CA738D1B3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43200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646FBA-064F-4606-8615-993065EF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657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AI dalam Performance Management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6B0724-CC03-42D2-B469-26F9F6D9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76650"/>
            <a:ext cx="666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Dari administrasi SDM menuju keputusan berbasis data, feedback berkelanjutan, dan pengalaman karyawan digital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0321D7-1067-451C-9F66-812397E02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340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Prof Ir Rudy C Tarumingkeng, PhD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4D3E0F-EDAE-4542-A641-8F9E1D5D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734050"/>
            <a:ext cx="647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Guru Besar Manajemen  |  Ketua Senat Akademik IBM-ASMI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A1C798-F53D-4D84-BED6-429183EBC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59817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F7E7C7"/>
                </a:solidFill>
                <a:latin typeface="Bitstream Charter"/>
                <a:ea typeface="Bitstream Charter"/>
                <a:cs typeface="Bitstream Charter"/>
              </a:rPr>
              <a:t>MPPM 7  |  12 SLIDES</a:t>
            </a:r>
          </a:p>
        </p:txBody>
      </p:sp>
    </p:spTree>
    <p:extLst>
      <p:ext uri="{BB962C8B-B14F-4D97-AF65-F5344CB8AC3E}">
        <p14:creationId xmlns:p14="http://schemas.microsoft.com/office/powerpoint/2010/main" val="6998002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1BC754-88E9-418C-A6EA-0AB05FE4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E08E76-66A9-4776-B983-8AF7724EB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01 | TRANSFORMASI HR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65CEDC-C81B-4EEC-B683-81D0B8F66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Evolusi HRM: tradisional, modern, digital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76A0C-720E-456F-B46A-B5459730B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98694E-DAEF-4647-8903-1CDF7D98E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3-4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0712A-3DBA-4CF6-AE6E-D51D0EBBE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139359-B96E-4924-8511-71E48E511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Perubahan teknologi menggeser HR dari fungsi administratif menuju mitra strategis yang menggunakan data dan memperhatikan employee experience.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0E940F-DCBA-475F-A5E6-CD52A5AF5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28900"/>
            <a:ext cx="3333750" cy="2324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E88616-783A-4877-9AD1-547698FED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527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TRADISIONAL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0B4882-7E55-4D35-9BF9-3BE51407C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48050"/>
            <a:ext cx="27813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Payroll, absensi, rekrutmen manual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Appraisal tahunan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Compliance-driven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68CD27-E2C3-4B3A-94AB-48828A76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5814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B3D5C-5FD2-4ACC-A336-5EC638E1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628900"/>
            <a:ext cx="3333750" cy="2324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B77A63-FF81-40C9-8E7F-E1A6EE3F0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29527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MODERN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7B93F7-8D9B-4751-BD85-0558E3B5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3448050"/>
            <a:ext cx="27813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Mitra strategis bisnis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KPI dan Balanced Scorecard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Penyelarasan strategi SDM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D8D406-3801-4799-A664-1C9B5FD0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358140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8E3794-BC7F-49EE-BA39-616EDF93A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628900"/>
            <a:ext cx="3333750" cy="2324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4F69B2-39B8-4551-9D8E-EA213C807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952750"/>
            <a:ext cx="2762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DIGITAL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E2DD60-5EC6-4D2A-9BDB-BAD979300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448050"/>
            <a:ext cx="27813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HRIS, cloud, AI, people analytics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sebagai aset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Employee experience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E20C93-BD7E-41C0-9E63-3B65BEE9B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429250"/>
            <a:ext cx="86106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31CC09-5E79-429A-BC70-64F18836E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534025"/>
            <a:ext cx="81153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Fokus baru: otomatisasi, analitik, keputusan berbasis data, dan pengalaman kerja karyawan.</a:t>
            </a:r>
          </a:p>
        </p:txBody>
      </p:sp>
    </p:spTree>
    <p:extLst>
      <p:ext uri="{BB962C8B-B14F-4D97-AF65-F5344CB8AC3E}">
        <p14:creationId xmlns:p14="http://schemas.microsoft.com/office/powerpoint/2010/main" val="14193630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22A6992-A574-4B0B-94A0-170043F8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BC5EE-810F-40CD-8A29-6C7628CEE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02 | KONSEP INTI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423F38-0970-4A54-95D4-1E15F8BC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People Analytics: dari data menuju tindakan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1F9449-1D3A-470D-A856-700A576C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497491-4D93-4B57-99EC-B33FEDEAE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4-5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609B2-A85A-459E-B7A8-BF8601877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4BB28F-559A-4551-9752-86A44D2D8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People Analytics menggunakan data dan analitik lanjutan untuk memahami, mengelola, dan meningkatkan kinerja tenaga kerja.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094979-F6D1-4E13-9BEF-E0FF08F1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23812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1C099A-BF26-4C2F-B18D-BA405C3A2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908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A44B12-2FEF-45DD-9125-F3E0334EC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0480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DESCRIPTIVE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FBD44B-DD11-41B3-8B78-4EE720E5C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76650"/>
            <a:ext cx="1952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 yang sudah terjadi?</a:t>
            </a:r>
          </a:p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Turnover, absensi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29B74F-E954-4002-8E47-B599DD325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5623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1D42D8-FCA2-4496-A16F-2AD7B895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781300"/>
            <a:ext cx="23812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28575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1C1CD9-F397-4FAF-AAC9-6A08EB586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908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F17D7-8765-4507-A494-13ADCE665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0480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DIAGNOSTIC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B1D5A6-A79E-453A-8201-3A71DAB3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676650"/>
            <a:ext cx="1952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Mengapa terjadi?</a:t>
            </a:r>
          </a:p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Penyebab turnover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A15326-D658-4476-8B9E-AD45F8D9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35623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A9E9C7-B39A-49C3-934E-B61A914A1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81300"/>
            <a:ext cx="23812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E2800F-2AE7-412F-9EBF-ADFB78BF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9908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D63A1B-23BD-4489-A27F-97B5DCCB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0480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PREDICTIVE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DD8A7E-4630-4405-94AF-5B559AEC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676650"/>
            <a:ext cx="1952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 yang mungkin terjadi?</a:t>
            </a:r>
          </a:p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Risiko resign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8B3E7A-B021-4F02-B251-3CB8CAB70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5623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8D1AB1-984E-47C4-A278-B9B550E41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2781300"/>
            <a:ext cx="2381250" cy="1981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9FD8FD-BFAE-4DAE-BB33-759DA1619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908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FFB533D-E3DC-44A7-8989-3840E768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3048000"/>
            <a:ext cx="1619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PRESCRIPTIVE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CD904E-0453-46AA-A9EF-DD393BF42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676650"/>
            <a:ext cx="1952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 tindakan terbaik?</a:t>
            </a:r>
          </a:p>
          <a:p xmlns:a="http://schemas.openxmlformats.org/drawingml/2006/main">
            <a:pPr algn="ctr">
              <a:def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Rekomendasi intervensi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0445D11-24A8-4F3F-B581-8C4768B8B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48300"/>
            <a:ext cx="933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Nilai analytics meningkat ketika organisasi bergerak dari laporan masa lalu menuju keputusan yang dapat dijalankan.</a:t>
            </a:r>
          </a:p>
        </p:txBody>
      </p:sp>
    </p:spTree>
    <p:extLst>
      <p:ext uri="{BB962C8B-B14F-4D97-AF65-F5344CB8AC3E}">
        <p14:creationId xmlns:p14="http://schemas.microsoft.com/office/powerpoint/2010/main" val="9420204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C82A82-0E56-44E4-BD4D-984D7AE99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B85B9F-CFD7-4EC7-975C-84360FFD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03 | NILAI BISNIS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2DC465-7B2D-4F9D-899D-EF50DA2BB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Manfaat People Analytics bagi HRM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8A5C63-E007-4739-9CBD-65B2639E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63781-1B40-483F-B4B5-728CFCC6C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4-5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A9C938-AE29-47CD-B5A4-FDE052435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BAEF89-8984-45EA-BCF9-0E31E4CF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memperkuat keputusan HR ketika analisis menjawab pertanyaan manajerial yang jelas dan berhubungan dengan tindakan.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DCA91-1C61-4C17-A6A6-3BF9D07B2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2890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17B1D1-8BCD-42FE-A70C-3F384076D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8194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REKRUTMEN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CD8F67-D526-4A0A-802C-980A58364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1242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Mengoptimalkan identifikasi kandidat dan kualitas seleksi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E1EAB0-011C-4B35-A2B3-CD46D5242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62890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277DE7-A4A4-42C0-9CCA-32FD9D1A9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81940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RETENSI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86F845-F2C8-47A7-B345-11A967A0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12420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Menemukan faktor yang memengaruhi turnover dan loyalitas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77E57D-3312-4592-B56B-A52B2353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671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447EF2-97DA-47F0-928F-CCC6E5A0B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0576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PRODUKTIVITAS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C7FDD3-F65E-4F9D-AD42-ADA382BC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36245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Membaca kinerja secara lebih cepat melalui data real-time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048C22-ECAD-4BEF-BFAF-3491E29B9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867150"/>
            <a:ext cx="47625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6D4508-6B27-47EE-BA81-5E6A80583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0576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KEADILAN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DFAB64-3F18-4EFA-9642-FC329609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362450"/>
            <a:ext cx="4191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Menguji bias dan memperbaiki kualitas keputusan HR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66A588-09BE-4865-A1AC-AD792A970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391150"/>
            <a:ext cx="84582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9047B6-CE81-4A68-B1AB-36E0C115D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4550" y="5505450"/>
            <a:ext cx="7962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Contoh sumber: Unilever untuk rekrutmen global dan BRI untuk identifikasi talenta serta succession planning.</a:t>
            </a:r>
          </a:p>
        </p:txBody>
      </p:sp>
    </p:spTree>
    <p:extLst>
      <p:ext uri="{BB962C8B-B14F-4D97-AF65-F5344CB8AC3E}">
        <p14:creationId xmlns:p14="http://schemas.microsoft.com/office/powerpoint/2010/main" val="2064611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125A56-EBED-46E5-B588-991DED57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A93578-9537-47DA-9DF0-7898F9E5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04 | KINERJA BERKELANJUTAN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E0672D-EC30-4782-938E-D81A4722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AI dalam performance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A425B1-9266-4930-AF6B-D8DDE5A2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59D425-8ACD-4E71-B31C-D86BD9E0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5-6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0DB1C0-F789-416E-A939-7289014BD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9B308E-C34D-4248-85C2-16D628F32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 memungkinkan organisasi berpindah dari appraisal tahunan yang terlambat menuju continuous performance management.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560741-CBE3-4EA0-ADE4-0CE5C1E77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28900"/>
            <a:ext cx="371475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B900E0-6BAC-44BA-B299-0D70F2395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971800"/>
            <a:ext cx="2190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MODEL TRADISIONAL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3F2DE6-A044-466D-BE4C-754FBF6F1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429000"/>
            <a:ext cx="295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Appraisal tahunan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Top-down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Berbasis masa lalu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Feedback terlambat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BA808-B9F7-44E8-B968-27A2C23A8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4861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32CE6-40C1-417D-A10B-468CA3D0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628900"/>
            <a:ext cx="5143500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15A9F-E41F-432D-8C82-13A8C362A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9718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CONTINUOUS PERFORMANCE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83F05F-A798-4584-8B01-34A5798F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4290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Real-time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Berbasis data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Feedback 360 derajat</a:t>
            </a:r>
          </a:p>
          <a:p xmlns:a="http://schemas.openxmlformats.org/drawingml/2006/main">
            <a:pPr algn="l">
              <a:def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Lebih personal dan prediktif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B3E2EF-7531-4285-BD9C-67B35A719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429250"/>
            <a:ext cx="93345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150CE6-8AE9-4543-B767-F88234B9A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534025"/>
            <a:ext cx="8839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AI membantu feedback otomatis, prediksi risiko resign atau burnout, chatbot HR, dan sentiment analysis.</a:t>
            </a:r>
          </a:p>
        </p:txBody>
      </p:sp>
    </p:spTree>
    <p:extLst>
      <p:ext uri="{BB962C8B-B14F-4D97-AF65-F5344CB8AC3E}">
        <p14:creationId xmlns:p14="http://schemas.microsoft.com/office/powerpoint/2010/main" val="11192432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77574E5-41AC-4F90-AD0D-5F6FC724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2BACB6-75C2-486E-9A14-039578E2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05 | ARSITEKTUR SISTEM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8338B0-313E-4AB1-85FC-FDB517123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Kerangka integrasi HRM digital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DDE0A-F431-4DEF-9523-F3C0F5016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37F0AA-A303-4BFB-97F4-86D2DEF48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6-7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D45A82-CAC3-40D4-AD65-1258F55CE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33BE09-6819-4A38-B60D-511C8E9C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HRM Digital menghubungkan tujuan, pengukuran, feedback, appraisal, serta coaching dalam satu ekosistem data.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AE0BB9-7DD8-4759-A985-F5F97136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19400"/>
            <a:ext cx="200025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F091B8-BE1E-40C0-B634-462BFBA13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A290F-77B4-4D21-BBB0-A40125102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24250"/>
            <a:ext cx="1657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GOAL SETTING DIGITAL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53B7B-1C50-4A28-8E67-CA98B6E88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191000"/>
            <a:ext cx="13906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B70EE7-10A0-4231-86A3-AEAE5DE9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24350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OKR terintegrasi dalam HRIS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F3B0A7-6C29-4249-AB13-398F4D89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819400"/>
            <a:ext cx="200025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BA69E2-AFC2-4800-A9F4-80BB66982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A311A8-503C-4DC1-B95C-F3285F0FB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524250"/>
            <a:ext cx="1657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KPI DASHBOARD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43944B-37CA-4502-B1DE-3F173888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191000"/>
            <a:ext cx="13906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35407B-8AE9-42B0-8E87-61ACC9C7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4324350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Monitoring KPI secara real-time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14E29-67A4-4DA7-ACE9-200513F00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819400"/>
            <a:ext cx="200025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45D41C-B34D-4040-A118-D953351E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191530-01DF-45E8-B239-085F52319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3524250"/>
            <a:ext cx="1657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CONTINUOUS FEEDBACK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45F027-459C-4711-A224-B17BC09D1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191000"/>
            <a:ext cx="13906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24177E-0A9A-46F5-B3CA-07668E2E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050" y="4324350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Platform digital dan percakapan rutin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63C32E2-0D11-4D26-B513-30C79D3B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05700" y="2819400"/>
            <a:ext cx="200025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80FB4BD-8CD2-4C4A-9BF9-91B76960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532114-882C-4A3F-8A77-945E0FC0F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3524250"/>
            <a:ext cx="1657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AI-DRIVEN APPRAISAL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3124C7-416C-40A0-9B96-FC0EA99A5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4191000"/>
            <a:ext cx="13906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82041C-3C59-47D0-8437-4E6907210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4324350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Rekomendasi promosi dan pelatihan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550C58D-1841-4BE4-93E6-016863DF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9800" y="2819400"/>
            <a:ext cx="2000250" cy="2171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F9BAA96-75D4-46EF-BC32-4424DC65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028950"/>
            <a:ext cx="323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30385CC-C4FF-41C2-AD6B-4B865D345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524250"/>
            <a:ext cx="16573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COACHING DIGITAL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96B39F62-A1E3-4E51-8EA4-F1259412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34600" y="4191000"/>
            <a:ext cx="13906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DD9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933DB76-6846-41E2-82C1-13CCC3A1C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324350"/>
            <a:ext cx="16573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Platform yang menghubungkan mentor dan mentee</a:t>
            </a:r>
          </a:p>
        </p:txBody>
      </p:sp>
    </p:spTree>
    <p:extLst>
      <p:ext uri="{BB962C8B-B14F-4D97-AF65-F5344CB8AC3E}">
        <p14:creationId xmlns:p14="http://schemas.microsoft.com/office/powerpoint/2010/main" val="621469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FECDDCA-3C02-47B5-B67B-042F7D57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A2897C-0C08-4CEF-8A5B-77F21668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06 | PENERAPAN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12AE10-99A4-4973-B51F-353412A5E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Studi kasus Indonesia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692ABA-DC1D-4F2B-B628-CBB851DE8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FCFEBE-E894-4456-93AE-355678BE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7F20DE-EBAD-46BE-8EAB-84AAF351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7A7852-E7C1-42BE-A84E-0B9135ED9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Digitalisasi HR mengambil bentuk yang berbeda sesuai skala, strategi, teknologi, dan kesiapan organisasi.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994B0-8118-4B16-8E66-22C16E4B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14600"/>
            <a:ext cx="2762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DE44CC-EC0E-4559-A44E-682D9B0BC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67000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Telkom Indonesia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B4791-86C7-43AD-845B-6A51C5E1B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2514600"/>
            <a:ext cx="76771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1D0069-1704-4CBF-9C65-90B33F02B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2647950"/>
            <a:ext cx="708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Great People berbasis digital HRM; people analytics mengukur kompetensi digital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D4A0A8-7660-44D5-826F-9657232D2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2762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A64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6D35D-155E-41E3-A44E-69E526075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90900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735FA3-675D-4406-B5F6-751772DB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238500"/>
            <a:ext cx="76771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980563-5AAA-4A39-AC52-74281F72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3371850"/>
            <a:ext cx="708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BRILiaN Future Leader berbasis data kinerja; dashboard memonitor KPI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48341E-5A6B-4A8D-A682-054070FAF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62400"/>
            <a:ext cx="2762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6A5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ED2BD2-2A92-4D4E-BD63-7139EAD77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14800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PLN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CEAF76-F42A-4791-B4D8-344FAA780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3962400"/>
            <a:ext cx="76771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A394F7-CEA7-457A-B8DF-ECA0C7772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095750"/>
            <a:ext cx="708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SAP SuccessFactors untuk digital HR; tantangan resistensi pegawai senior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F39452-395E-49A2-86D7-6A4366B4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86300"/>
            <a:ext cx="27622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B0C40B-E066-493A-83BD-9D3EB8C46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838700"/>
            <a:ext cx="2381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Gojek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2BDB8D-C608-4777-B906-E7A0D9AB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71900" y="4686300"/>
            <a:ext cx="767715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793753-0C70-48B1-84B4-F79ADD685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8600" y="4819650"/>
            <a:ext cx="7086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Big data untuk driver dan karyawan; AI membaca rating, kepuasan, dan jumlah order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283A1E2-F610-4C23-AAF1-7A5F15BA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619750"/>
            <a:ext cx="8991600" cy="381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BA4BB2-6E35-427D-A993-CCA0682D6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5715000"/>
            <a:ext cx="845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Kasus-kasus tersebut menunjukkan bahwa data menjadi infrastruktur baru bagi pengelolaan talenta.</a:t>
            </a:r>
          </a:p>
        </p:txBody>
      </p:sp>
    </p:spTree>
    <p:extLst>
      <p:ext uri="{BB962C8B-B14F-4D97-AF65-F5344CB8AC3E}">
        <p14:creationId xmlns:p14="http://schemas.microsoft.com/office/powerpoint/2010/main" val="15655785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572DAA-9505-4399-85CD-84D3C614B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A04FA4-CF7A-49F7-895F-056A24FE2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07 | RISIKO TATA KELOLA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C8273A-A2DE-462C-8330-1A513089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Etika, privasi, dan penggunaan data karyawan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821FDF-65DA-44AA-BB8F-EF39DA3B4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62C47-BF92-4118-A698-4DEEFF04A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0D95B-A08C-4BCD-8C9C-8492F5A7D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0FCEC-86A5-4A50-A65C-8762E2C1E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HR memiliki hubungan langsung dengan kekuasaan dan martabat. Transparansi harus berjalan bersama kemampuan organisasi untuk melindungi karyawan.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09ED3D-0FB7-4A49-8ADA-43F402305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4762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FB012-23DC-4BE8-B307-50A00387D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914650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SURVEILLANCE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D910EF-80F9-4CC8-842A-B6427617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181350"/>
            <a:ext cx="4191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Pengawasan berlebihan dapat mengikis kepercayaan.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0B32C4-784F-4A03-9C28-ECFC7D3EB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2724150"/>
            <a:ext cx="4762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ECA8D9-F220-49E7-8D20-3C177249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914650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TRANSPARANSI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93F6D1-219F-4FD1-8409-EB9FEAAB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81350"/>
            <a:ext cx="4191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Karyawan perlu tahu data apa yang dipakai dan untuk tujuan apa.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163212-6C47-4B13-977B-EA36F66CD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4762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F5F5F3-7CEA-45E6-8891-ADE2C910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152900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PRIVACY BY DESIGN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66DCAA-A50A-420D-ADA6-4F9D3F005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419600"/>
            <a:ext cx="4191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Perlindungan privasi harus dibangun sejak desain sistem.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5BA107-CEA1-4B52-80F6-0D0278CB5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62400"/>
            <a:ext cx="4762500" cy="1066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0B1F33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44C08E-8105-405D-ACEB-BEAB6E448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152900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REGULASI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612B4C-3C5F-4358-8109-095D4B8D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419600"/>
            <a:ext cx="4191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Penggunaan data harus memperhatikan UU Perlindungan Data Pribadi.</a:t>
            </a:r>
          </a:p>
        </p:txBody>
      </p:sp>
    </p:spTree>
    <p:extLst>
      <p:ext uri="{BB962C8B-B14F-4D97-AF65-F5344CB8AC3E}">
        <p14:creationId xmlns:p14="http://schemas.microsoft.com/office/powerpoint/2010/main" val="4878815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5C5155-8D50-4986-AC69-45B6C8F5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6D404D-B01A-49BD-86C7-45E85DC21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08 | AI YANG BERTANGGUNG JAWAB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8C9060-087E-4B68-B3D2-CBD6D3A2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Bias algoritma dan pengawasan manusia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7F07C1-5DBF-4A5B-9ABC-BF936FB7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168127-5DF6-400F-BEA3-C5B3F5C6C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7-8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F1152-2805-430E-B41B-E338106D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37C3C7-5801-4C0A-A975-E6FB08D07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 dapat mengurangi bias manusia, tetapi juga dapat meneruskan bias apabila data pelatihan dan desain keputusan tidak netral.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BA4DA4-2C55-4712-AAC4-29A3BE62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47950"/>
            <a:ext cx="44767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28575">
            <a:solidFill>
              <a:srgbClr val="D86A56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A10CDC-9ABC-442E-B875-1F68B6192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90850"/>
            <a:ext cx="1524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RISIKO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A771E8-1247-42F5-A8F6-6BD659F9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429000"/>
            <a:ext cx="3619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Data historis bias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Diskriminasi gender dalam seleksi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Prediksi yang tidak dapat dijelaskan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Keputusan otomatis tanpa koreksi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D0B080-E159-4561-A18A-D0F78781C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47950"/>
            <a:ext cx="4476750" cy="2381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28575">
            <a:solidFill>
              <a:srgbClr val="1D9A93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DD764E-F7ED-4FD4-981A-318D4E789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990850"/>
            <a:ext cx="1714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PENGAMAN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2BB63B-52FF-4C30-B7A8-2BA17907A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429000"/>
            <a:ext cx="3619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Audit kualitas data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Transparansi model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Human review untuk keputusan berisiko</a:t>
            </a:r>
          </a:p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Jalur koreksi dan keberatan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846E04-DE71-494F-B1F1-E88C5AD27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429000"/>
            <a:ext cx="114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4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F1310-6C04-4BAF-82A5-1703C8F2E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467350"/>
            <a:ext cx="9144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 i="1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Ethical AI menghubungkan akurasi dengan keadilan, keterbukaan, dan akuntabilitas.</a:t>
            </a:r>
          </a:p>
        </p:txBody>
      </p:sp>
    </p:spTree>
    <p:extLst>
      <p:ext uri="{BB962C8B-B14F-4D97-AF65-F5344CB8AC3E}">
        <p14:creationId xmlns:p14="http://schemas.microsoft.com/office/powerpoint/2010/main" val="184141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F9F14E-0916-45F1-B89A-85E5A2285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B294AC-CA75-4673-A12B-E9C692DE0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09 | ARAH PERKEMBANGAN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0C3F2-DA72-4505-9B1D-0620A26D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Masa depan HRM Digital dan People Analytics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4A5B8E-ED94-463A-A66F-13330A76C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A8560F-C0CD-422B-BF6A-07866B3E3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7F2F95-31FE-4759-A995-22765A713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9F2BF0-15B1-47FE-9615-DDDC3E59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Masa depan HRM digital menggabungkan personalisasi, prediksi, keberlanjutan, dan pola kerja hybrid.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D49A8D-5CCA-4BF7-9F64-FC5DF324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43150"/>
            <a:ext cx="10096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1496EC-FBE1-43B8-836F-7B34A488B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4574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Hyper-personalization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F91FF4-59B5-4C38-8B7A-6044DA082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4574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Pengalaman kerja dipersonalisasi dengan AI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855AC3-7133-4D50-9CF7-63D5F95B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52750"/>
            <a:ext cx="10096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965586-24C6-4CD0-A4EB-05F2EDEF1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670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AI Coach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07605-AF82-4866-94B9-055556723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670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Chatbot AI sebagai pelatih personal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D5B1DE-4A59-461F-903A-F212CADA2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10096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B6EF63-0B81-4C8E-BEAA-A851E579C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766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ESG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09BBE9-5047-432C-B62A-76F11D41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766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Kontribusi SDM dihubungkan dengan keberlanjutan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F4855F-E24F-4524-A682-1E6072394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171950"/>
            <a:ext cx="10096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6A657-6B35-498F-82F7-461F8134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2862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Predictive workforce planning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187D31-0CA4-49C6-B342-BFFD5B639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862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AI membantu merencanakan kebutuhan tenaga kerja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78DC0-B449-4D54-8D62-11F7EDCB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81550"/>
            <a:ext cx="100965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9525">
            <a:solidFill>
              <a:srgbClr val="D6DDD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D2EB27-E381-40EC-8FF6-9A80DCD4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89585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Hybrid work analytics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B54BD7-09B1-44A5-9B58-241641E11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895850"/>
            <a:ext cx="609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Produktivitas dibaca dalam kerja hybrid dan remote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4C0DE51-E8D7-438A-867B-5051102F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5429250"/>
            <a:ext cx="86106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804A5B-C8EF-4121-9270-699FC267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5524500"/>
            <a:ext cx="81153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Arah utamanya: organisasi makin mampu membaca kebutuhan manusia sebelum masalah menjadi krisis.</a:t>
            </a:r>
          </a:p>
        </p:txBody>
      </p:sp>
    </p:spTree>
    <p:extLst>
      <p:ext uri="{BB962C8B-B14F-4D97-AF65-F5344CB8AC3E}">
        <p14:creationId xmlns:p14="http://schemas.microsoft.com/office/powerpoint/2010/main" val="6301699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77986E-0446-4A07-87AF-CDB399464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5B442E-B02E-492E-B20B-6A296982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10 | KAPABILITAS ORGANISASI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87F89C-0B43-4E90-A93B-BAAAD6B0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Peran pemimpin HR dalam transformasi digital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BD52B5-A6AF-4F6A-9381-F34256E2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426CC-E844-4EB5-BFE0-500EA830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8-9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8841AA-3626-44E8-AE37-75D98629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68D445-D28E-4E05-871D-672D61B2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335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Teknologi tidak berjalan sendiri. Pemimpin HR perlu mengelola perubahan, menjaga etika, dan memfasilitasi pembelajaran digital.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ECC5FF-A992-4D49-975B-52CC141B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3333750" cy="2019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6D9386-EC85-4D5E-9075-5B47C9FC5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PENGELOLA PERUBAHAN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529B30-6880-4924-8A69-FFD03FE7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62350"/>
            <a:ext cx="28765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Menyiapkan organisasi dan mengurangi resistensi internal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622AB5-19BB-4E2A-ACA9-641C4ED86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724150"/>
            <a:ext cx="3333750" cy="2019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DDD7"/>
          </a:solidFill>
          <a:ln xmlns:a="http://schemas.openxmlformats.org/drawingml/2006/main" w="19050">
            <a:solidFill>
              <a:srgbClr val="D86A5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0C75FE-CF23-450A-9CAD-773A5698C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6A56"/>
                </a:solidFill>
                <a:latin typeface="Bitstream Charter"/>
                <a:ea typeface="Bitstream Charter"/>
                <a:cs typeface="Bitstream Charter"/>
              </a:rPr>
              <a:t>PENJAGA ETIKA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F57263-80FE-4841-B22D-49F7FD56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62350"/>
            <a:ext cx="28765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Mengatur privasi, transparansi, fairness, dan akuntabilitas AI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B07640-4159-49E5-AA73-0EA9B801B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724150"/>
            <a:ext cx="3333750" cy="2019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E7C7"/>
          </a:solidFill>
          <a:ln xmlns:a="http://schemas.openxmlformats.org/drawingml/2006/main" w="19050">
            <a:solidFill>
              <a:srgbClr val="E4A64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B6E79E-33BD-443F-8D2C-293884A0C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048000"/>
            <a:ext cx="28765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FASILITATOR BELAJAR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E8166D-941F-4A69-9B9B-830ACCE9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562350"/>
            <a:ext cx="28765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Membangun kompetensi digital, coaching, dan budaya feedback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A1D700-8B30-4817-BA57-385E8F8D1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334000"/>
            <a:ext cx="8763000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570E41-E23A-4809-953F-78E63D437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429250"/>
            <a:ext cx="8229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HRM digital membutuhkan kemampuan analitik sekaligus penilaian manusia yang bertanggung jawab.</a:t>
            </a:r>
          </a:p>
        </p:txBody>
      </p:sp>
    </p:spTree>
    <p:extLst>
      <p:ext uri="{BB962C8B-B14F-4D97-AF65-F5344CB8AC3E}">
        <p14:creationId xmlns:p14="http://schemas.microsoft.com/office/powerpoint/2010/main" val="102400259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DE1478-0051-4FE7-B171-3B4D5717F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DA07C-6BB6-4D26-BCC6-DA1BBDED3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0500"/>
            <a:ext cx="2857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 i="0">
                <a:solidFill>
                  <a:srgbClr val="D8EFEC"/>
                </a:solidFill>
                <a:latin typeface="Bitstream Charter"/>
                <a:ea typeface="Bitstream Charter"/>
                <a:cs typeface="Bitstream Charter"/>
              </a:rPr>
              <a:t>11 | PENUTUP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4300A5-7D2D-48E7-995D-2D654B569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00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Kesimpulan dan diskusi kritis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92921-6C89-473E-8EBA-3DAD57749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47750"/>
            <a:ext cx="11125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D9A9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C6EEF5-7AD2-4437-8CA8-2401BB8B8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515100"/>
            <a:ext cx="10001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 i="0">
                <a:solidFill>
                  <a:srgbClr val="5A6872"/>
                </a:solidFill>
                <a:latin typeface="Bitstream Charter"/>
                <a:ea typeface="Bitstream Charter"/>
                <a:cs typeface="Bitstream Charter"/>
              </a:rPr>
              <a:t>Sumber: MPPM.7 HRM Digital &amp; People Analytics, hlm. 8-9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09D982-795C-4FF0-B529-E000072E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770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1BDA87-2AFB-4068-98B4-76316041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1485900"/>
            <a:ext cx="990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75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HRM digital dan AI menjadi fondasi SDM unggul.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180FD2-9AA9-4225-9215-8BCCFD91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57400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 i="0">
                <a:solidFill>
                  <a:srgbClr val="1D9A93"/>
                </a:solidFill>
                <a:latin typeface="Bitstream Charter"/>
                <a:ea typeface="Bitstream Charter"/>
                <a:cs typeface="Bitstream Charter"/>
              </a:rPr>
              <a:t>Keputusan berbasis data harus berjalan bersama privasi, keadilan, dan pembelajaran manusia.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125736-1182-4591-B66C-E8490433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238500"/>
            <a:ext cx="3048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649AF-27A5-483B-94A3-0773C501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4C638A-F281-47E2-AC8C-767673EA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8481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AI benar-benar dapat mengurangi bias dalam performance management?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3D3E8B-E5D2-485E-8B11-944DC2E0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238500"/>
            <a:ext cx="3048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EFEC"/>
          </a:solidFill>
          <a:ln xmlns:a="http://schemas.openxmlformats.org/drawingml/2006/main" w="19050">
            <a:solidFill>
              <a:srgbClr val="1D9A93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EC8A9C-9573-4746-B27D-67FDC4FF1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E65CF7-93B0-43A9-B2DC-32756B0DF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8481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Bagaimana HR menjaga keseimbangan antara analitik dan privasi?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2121FD-0A87-4F1A-AC75-E84AC61A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38500"/>
            <a:ext cx="3048000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6DDD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38D49-8A13-4C4F-944E-2FDCDC61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29000"/>
            <a:ext cx="438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 i="0">
                <a:solidFill>
                  <a:srgbClr val="E4A640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23322F-CD7A-4C77-A02D-0B02CA30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48100"/>
            <a:ext cx="26098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Apakah AI dapat menggantikan peran pemimpin dalam coaching dan mentoring?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0467DF-4A1D-410C-AC26-2E1E5BBC7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29250"/>
            <a:ext cx="8763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1F3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B6804D-0C06-4098-911A-717F24F3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5534025"/>
            <a:ext cx="8229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 i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Indonesia Emas 2045 memerlukan HRM digital yang cerdas, etis, dan berorientasi pada manusia.</a:t>
            </a:r>
          </a:p>
        </p:txBody>
      </p:sp>
    </p:spTree>
    <p:extLst>
      <p:ext uri="{BB962C8B-B14F-4D97-AF65-F5344CB8AC3E}">
        <p14:creationId xmlns:p14="http://schemas.microsoft.com/office/powerpoint/2010/main" val="12611752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2026-09-19T02:28:04.9750000Z</dcterms:created>
  <dcterms:modified xsi:type="dcterms:W3CDTF">2026-09-19T02:28:04.9750000Z</dcterms:modified>
</coreProperties>
</file>