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eb4823d61c48cd" /><Relationship Type="http://schemas.openxmlformats.org/officeDocument/2006/relationships/extended-properties" Target="/docProps/app.xml" Id="Rf3bf1d8cc8964489" /><Relationship Type="http://schemas.openxmlformats.org/officeDocument/2006/relationships/officeDocument" Target="/ppt/presentation.xml" Id="R01cd396f348e43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60e9c09c1c40b3"/>
  </p:sldMasterIdLst>
  <p:notesMasterIdLst>
    <p:notesMasterId xmlns:r="http://schemas.openxmlformats.org/officeDocument/2006/relationships" r:id="R277209576d0d4f56"/>
  </p:notesMasterIdLst>
  <p:sldIdLst>
    <p:sldId xmlns:r="http://schemas.openxmlformats.org/officeDocument/2006/relationships" id="256" r:id="Rf485ee9ee58c41ad"/>
    <p:sldId xmlns:r="http://schemas.openxmlformats.org/officeDocument/2006/relationships" id="257" r:id="R7552805bdebf403e"/>
    <p:sldId xmlns:r="http://schemas.openxmlformats.org/officeDocument/2006/relationships" id="258" r:id="R7e8b34dc45fd430f"/>
    <p:sldId xmlns:r="http://schemas.openxmlformats.org/officeDocument/2006/relationships" id="259" r:id="R197ffc1fb46b4417"/>
    <p:sldId xmlns:r="http://schemas.openxmlformats.org/officeDocument/2006/relationships" id="260" r:id="R2a188ee8ef8d4c9f"/>
    <p:sldId xmlns:r="http://schemas.openxmlformats.org/officeDocument/2006/relationships" id="261" r:id="R31fb5c588e2c49f3"/>
    <p:sldId xmlns:r="http://schemas.openxmlformats.org/officeDocument/2006/relationships" id="262" r:id="R41847f213e3e462e"/>
    <p:sldId xmlns:r="http://schemas.openxmlformats.org/officeDocument/2006/relationships" id="263" r:id="Rdfbb117f398b4685"/>
    <p:sldId xmlns:r="http://schemas.openxmlformats.org/officeDocument/2006/relationships" id="264" r:id="R64d0d529cfb34972"/>
    <p:sldId xmlns:r="http://schemas.openxmlformats.org/officeDocument/2006/relationships" id="265" r:id="R7c89a46a0eab40c1"/>
    <p:sldId xmlns:r="http://schemas.openxmlformats.org/officeDocument/2006/relationships" id="266" r:id="Rae4e9ad223304869"/>
    <p:sldId xmlns:r="http://schemas.openxmlformats.org/officeDocument/2006/relationships" id="267" r:id="R3da6ce9586d84f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4ef438447b452b" /><Relationship Type="http://schemas.openxmlformats.org/officeDocument/2006/relationships/slideMaster" Target="/ppt/slideMasters/slideMaster1.xml" Id="Rf060e9c09c1c40b3" /><Relationship Type="http://schemas.openxmlformats.org/officeDocument/2006/relationships/notesMaster" Target="/ppt/notesMasters/notesMaster1.xml" Id="R277209576d0d4f56" /><Relationship Type="http://schemas.openxmlformats.org/officeDocument/2006/relationships/presProps" Target="/ppt/presProps.xml" Id="Rd1e1185bbda64312" /><Relationship Type="http://schemas.openxmlformats.org/officeDocument/2006/relationships/tableStyles" Target="/ppt/tableStyles.xml" Id="R5aa8234e3a8a4d49" /><Relationship Type="http://schemas.openxmlformats.org/officeDocument/2006/relationships/slide" Target="/ppt/slides/slide1.xml" Id="Rf485ee9ee58c41ad" /><Relationship Type="http://schemas.openxmlformats.org/officeDocument/2006/relationships/slide" Target="/ppt/slides/slide2.xml" Id="R7552805bdebf403e" /><Relationship Type="http://schemas.openxmlformats.org/officeDocument/2006/relationships/slide" Target="/ppt/slides/slide3.xml" Id="R7e8b34dc45fd430f" /><Relationship Type="http://schemas.openxmlformats.org/officeDocument/2006/relationships/slide" Target="/ppt/slides/slide4.xml" Id="R197ffc1fb46b4417" /><Relationship Type="http://schemas.openxmlformats.org/officeDocument/2006/relationships/slide" Target="/ppt/slides/slide5.xml" Id="R2a188ee8ef8d4c9f" /><Relationship Type="http://schemas.openxmlformats.org/officeDocument/2006/relationships/slide" Target="/ppt/slides/slide6.xml" Id="R31fb5c588e2c49f3" /><Relationship Type="http://schemas.openxmlformats.org/officeDocument/2006/relationships/slide" Target="/ppt/slides/slide7.xml" Id="R41847f213e3e462e" /><Relationship Type="http://schemas.openxmlformats.org/officeDocument/2006/relationships/slide" Target="/ppt/slides/slide8.xml" Id="Rdfbb117f398b4685" /><Relationship Type="http://schemas.openxmlformats.org/officeDocument/2006/relationships/slide" Target="/ppt/slides/slide9.xml" Id="R64d0d529cfb34972" /><Relationship Type="http://schemas.openxmlformats.org/officeDocument/2006/relationships/slide" Target="/ppt/slides/slide10.xml" Id="R7c89a46a0eab40c1" /><Relationship Type="http://schemas.openxmlformats.org/officeDocument/2006/relationships/slide" Target="/ppt/slides/slide11.xml" Id="Rae4e9ad223304869" /><Relationship Type="http://schemas.openxmlformats.org/officeDocument/2006/relationships/slide" Target="/ppt/slides/slide12.xml" Id="R3da6ce9586d84f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34cddb88ad47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6c5ef3c57940d3" /><Relationship Type="http://schemas.openxmlformats.org/officeDocument/2006/relationships/notesMaster" Target="/ppt/notesMasters/notesMaster1.xml" Id="Rdc51382657d341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8c29ae44e54805" /><Relationship Type="http://schemas.openxmlformats.org/officeDocument/2006/relationships/notesMaster" Target="/ppt/notesMasters/notesMaster1.xml" Id="R2366ccd1f3014a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6b84d2e4cc4198" /><Relationship Type="http://schemas.openxmlformats.org/officeDocument/2006/relationships/notesMaster" Target="/ppt/notesMasters/notesMaster1.xml" Id="R67e8ecb587914b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4155a489bb43ee" /><Relationship Type="http://schemas.openxmlformats.org/officeDocument/2006/relationships/notesMaster" Target="/ppt/notesMasters/notesMaster1.xml" Id="R11d2826a709443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ffcef3fbb24cf6" /><Relationship Type="http://schemas.openxmlformats.org/officeDocument/2006/relationships/notesMaster" Target="/ppt/notesMasters/notesMaster1.xml" Id="R5cca93a2d26e4e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7bc1d3e16148d0" /><Relationship Type="http://schemas.openxmlformats.org/officeDocument/2006/relationships/notesMaster" Target="/ppt/notesMasters/notesMaster1.xml" Id="R3fcb94a996f74f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5e67cc545c4a62" /><Relationship Type="http://schemas.openxmlformats.org/officeDocument/2006/relationships/notesMaster" Target="/ppt/notesMasters/notesMaster1.xml" Id="R578da017f78f43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71d6d25c79467f" /><Relationship Type="http://schemas.openxmlformats.org/officeDocument/2006/relationships/notesMaster" Target="/ppt/notesMasters/notesMaster1.xml" Id="R2fdeb2180f3d4b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2a9ab405184865" /><Relationship Type="http://schemas.openxmlformats.org/officeDocument/2006/relationships/notesMaster" Target="/ppt/notesMasters/notesMaster1.xml" Id="R7b3828b855e04a0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962edbae4f479d" /><Relationship Type="http://schemas.openxmlformats.org/officeDocument/2006/relationships/notesMaster" Target="/ppt/notesMasters/notesMaster1.xml" Id="R7a8829570de646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be1cd666cb46bb" /><Relationship Type="http://schemas.openxmlformats.org/officeDocument/2006/relationships/notesMaster" Target="/ppt/notesMasters/notesMaster1.xml" Id="R263f0060e5cd445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80dfcc05ba4a2e" /><Relationship Type="http://schemas.openxmlformats.org/officeDocument/2006/relationships/notesMaster" Target="/ppt/notesMasters/notesMaster1.xml" Id="R8de7d2d8815445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  <a:p xmlns:a="http://schemas.openxmlformats.org/drawingml/2006/main">
            <a:r>
              <a:t>Hiatt, J. (2006). ADKAR: A Model for Change in Business, Government, and Our Community.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  <a:p xmlns:a="http://schemas.openxmlformats.org/drawingml/2006/main">
            <a:r>
              <a:t>Kotter, J. P. (1996). Leading Change.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“MPPM.6 Manajemen Perubahan”, 26 Agustus 2025. https://rudyct.com/ab/MPPM.6-Manajemen.Perubahan.pdf</a:t>
            </a:r>
          </a:p>
          <a:p xmlns:a="http://schemas.openxmlformats.org/drawingml/2006/main">
            <a:r>
              <a:t>Daftar pustaka diringkas dari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9a23d1ca9d4d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7c9c8d64004572" /><Relationship Type="http://schemas.openxmlformats.org/officeDocument/2006/relationships/slideLayout" Target="/ppt/slideLayouts/slideLayout1.xml" Id="Rbd1f0987d7fa44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1f0987d7fa44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340d3c42942e2" /><Relationship Type="http://schemas.openxmlformats.org/officeDocument/2006/relationships/notesSlide" Target="/ppt/notesSlides/notesSlide1.xml" Id="R2d49bebdb27443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71bd2fa454024" /><Relationship Type="http://schemas.openxmlformats.org/officeDocument/2006/relationships/notesSlide" Target="/ppt/notesSlides/notesSlide2.xml" Id="Rdf3f4577da7e44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715f910794964" /><Relationship Type="http://schemas.openxmlformats.org/officeDocument/2006/relationships/notesSlide" Target="/ppt/notesSlides/notesSlide3.xml" Id="R2c75d47a925c45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1c05521fc4646" /><Relationship Type="http://schemas.openxmlformats.org/officeDocument/2006/relationships/notesSlide" Target="/ppt/notesSlides/notesSlide4.xml" Id="Rde26219191de45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a216ab94d417a" /><Relationship Type="http://schemas.openxmlformats.org/officeDocument/2006/relationships/notesSlide" Target="/ppt/notesSlides/notesSlide5.xml" Id="R96eab215825044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b495b425134251" /><Relationship Type="http://schemas.openxmlformats.org/officeDocument/2006/relationships/notesSlide" Target="/ppt/notesSlides/notesSlide6.xml" Id="R66107a3611d049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afd35883d4a75" /><Relationship Type="http://schemas.openxmlformats.org/officeDocument/2006/relationships/notesSlide" Target="/ppt/notesSlides/notesSlide7.xml" Id="R7d3d5ef9b6204a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b8485a90f47be" /><Relationship Type="http://schemas.openxmlformats.org/officeDocument/2006/relationships/notesSlide" Target="/ppt/notesSlides/notesSlide8.xml" Id="R0635a9168ea545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56d40cd28447a" /><Relationship Type="http://schemas.openxmlformats.org/officeDocument/2006/relationships/notesSlide" Target="/ppt/notesSlides/notesSlide9.xml" Id="R3f1af9a7edd543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9c6bafc3143f5" /><Relationship Type="http://schemas.openxmlformats.org/officeDocument/2006/relationships/notesSlide" Target="/ppt/notesSlides/notesSlide10.xml" Id="Rf66911de2c0043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fe3970ae845ea" /><Relationship Type="http://schemas.openxmlformats.org/officeDocument/2006/relationships/notesSlide" Target="/ppt/notesSlides/notesSlide11.xml" Id="R4ca6639e500449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f2a3545d7426e" /><Relationship Type="http://schemas.openxmlformats.org/officeDocument/2006/relationships/notesSlide" Target="/ppt/notesSlides/notesSlide12.xml" Id="R11535efcf0c14a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3B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C23026-7A4B-484A-AD2B-A907B662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D94D9-14C4-46E2-BE0B-1323175D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2400"/>
            <a:ext cx="190500" cy="670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EBF736-014E-4F9A-BA11-5C2D8E27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800100"/>
            <a:ext cx="2266950" cy="2266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ADEF01-94A0-48A1-8E25-F06CA30B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0005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8CC57B-EC7F-479D-8B6F-A661CB5E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086350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CA180E-9F33-4A7D-9995-3CCD34C9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EE9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EE9B4A"/>
                </a:solidFill>
                <a:latin typeface="Bitstream Charter"/>
                <a:ea typeface="Bitstream Charter"/>
                <a:cs typeface="Bitstream Charter"/>
              </a:rPr>
              <a:t>MPPM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38099-AF5B-4CDD-A2B6-CB50FE70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66675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Manajemen</a:t>
            </a:r>
          </a:p>
          <a:p xmlns:a="http://schemas.openxmlformats.org/drawingml/2006/main">
            <a:pPr>
              <a:def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Perubahan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BD745E-61D5-44D6-A84C-1E6B4E20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781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ADKAR, Kotter’s 8-Step, dan Mengatasi Resistensi Perubahan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0A9E29-DB4F-4F05-8E0B-3E570F14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433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E9B4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B71C13-1C67-4C97-BE84-B5E5BFCF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10050"/>
            <a:ext cx="762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091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Membawa manusia dan organisasi bergerak dari kondisi saat ini menuju masa depan yang diinginkan.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FDAB49-7C79-42F7-9033-F6F13905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5785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Oleh: Prof. Ir. Rudy C. Tarumingkeng, PhD</a:t>
            </a:r>
          </a:p>
          <a:p xmlns:a="http://schemas.openxmlformats.org/drawingml/2006/main">
            <a:pPr>
              <a:defRPr sz="12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Guru Besar Manajemen | Ketua Senat Akademik IBM-ASMI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3A62FE-FE17-4A5C-B78B-9E30F11A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600700"/>
            <a:ext cx="20383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6AD0AB-6166-4DF2-8FD9-AF08CCA6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5695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7604819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393A4E-078F-430F-A0F8-84B5E834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60CBA3-71FE-471D-98E0-BADC4D1E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01 | KONTEKS ORGANISASI MODERN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CD570-6A2B-4387-9C88-BFBA25C8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Mengapa perubahan harus dikelola?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8A07B4-3492-4D8E-9980-422A8AF8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0570F-19EE-4677-80FB-741FE7E0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4F75C-BA32-4BB3-B1D0-ADA2C034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DF7EA7-D62F-42C2-B94C-3BAAB69F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2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Perubahan terjadi terus-menerus. Tantangan manajerialnya adalah memastikan orang memahami, menerima, dan menjalankan arah baru.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1B007-33B3-46F0-98F8-8B2A2AC7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381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8DA82-2D8B-40CA-AAE7-7DD36BF1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7620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98BB5-C0EC-4849-9D03-A015337A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Teknologi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2B3942-300F-4D93-92F0-5452A6EA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62300"/>
            <a:ext cx="1981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Digitalisasi melahirkan model bisnis dan cara kerja baru.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BBA52-D256-498C-8999-801C60FB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609850"/>
            <a:ext cx="2381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9854E3-7A70-434F-96D8-F72F7B4A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609850"/>
            <a:ext cx="7620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F234D0-9EEF-4930-95B5-3EEABDE5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7813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Pasar dan pelanggan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DD1D16-9302-4439-910C-3A78D710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162300"/>
            <a:ext cx="1981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Ekspektasi pelanggan berubah lebih cepat daripada prosedur lama.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43CEF-5F3B-4958-BCC5-BAE2E93C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09850"/>
            <a:ext cx="2381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1FBF22-9FEA-488F-AC03-9CEF8D719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09850"/>
            <a:ext cx="7620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5BCBCB-23F8-44A2-A330-FBFD0AAE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Regulasi dan krisis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77CBC-4530-4282-86A4-C89561DE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62300"/>
            <a:ext cx="1981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Regulasi, pandemi, geopolitik, dan iklim mengubah prioritas organisasi.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44DB8-2B5E-4C90-8A71-D58C2469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609850"/>
            <a:ext cx="2381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E9EC09-0B91-45D4-BA8B-66BDC7DC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609850"/>
            <a:ext cx="7620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5EDD99-A824-4F12-BD44-713F57D6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7813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Tenaga kerja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D795EF-CA87-47F2-B6EB-53EF157B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162300"/>
            <a:ext cx="1981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Generasi Y, Z, dan Alpha membawa ekspektasi kerja yang berbeda.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1E7E49-1A4E-4889-9A4A-C33AF1B6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9728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50"/>
          </a:solidFill>
          <a:ln xmlns:a="http://schemas.openxmlformats.org/drawingml/2006/main" w="0">
            <a:solidFill>
              <a:srgbClr val="153B5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D14677-107C-424C-8678-03EB498AB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91150"/>
            <a:ext cx="1034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848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Manajemen perubahan membantu organisasi mengurangi resistensi dan meningkatkan adopsi perubahan.</a:t>
            </a:r>
          </a:p>
        </p:txBody>
      </p:sp>
    </p:spTree>
    <p:extLst>
      <p:ext uri="{BB962C8B-B14F-4D97-AF65-F5344CB8AC3E}">
        <p14:creationId xmlns:p14="http://schemas.microsoft.com/office/powerpoint/2010/main" val="19485656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CDE67B-B6F1-47DC-937C-0DF6E666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E4E1D-01C8-472F-8C24-A9C423E9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02 | DEFINISI DAN TUJUAN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DDBBA-DF5D-4C6A-8CAB-7EB97D28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Konsep dasar manajemen perubahan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367A99-6E87-4D17-83D6-F5A48B8B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94C372-B423-43B3-9A64-7BD0D49A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3F063D-8C93-4FDF-BC20-A2387012F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D5D37-B8F7-48FD-B642-48C97056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744"/>
          </a:bodyPr>
          <a:lstStyle xmlns:a="http://schemas.openxmlformats.org/drawingml/2006/main"/>
          <a:p xmlns:a="http://schemas.openxmlformats.org/drawingml/2006/main">
            <a:pPr>
              <a:defRPr sz="19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Manajemen perubahan adalah pendekatan sistematis untuk mengelola transisi dari kondisi sekarang menuju kondisi masa depan yang diinginkan.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3F48B-D4F6-4E31-979F-4E5CA8BA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3048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F2F451-D063-4EF5-ADEF-99F7FE622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37784"/>
          </a:solidFill>
          <a:ln xmlns:a="http://schemas.openxmlformats.org/drawingml/2006/main" w="0">
            <a:solidFill>
              <a:srgbClr val="63778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11C5A3-7CF3-4CD7-8176-36BCDEB4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1432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84297D-2F70-47ED-80D1-CD9D86ED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9527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Kondisi saat ini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6F4334-A7C9-427C-8C4E-B11D8981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38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118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cara kerja, struktur, dan kebiasaan yang sudah berjalan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64E569-A519-48A5-875D-B9C1092F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429000"/>
            <a:ext cx="609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B9A9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77A03-2C49-4C0F-97EF-D7240B87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24150"/>
            <a:ext cx="3048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F0DB71-468D-4464-8CB6-4F6C5BA8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099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6014DC-E620-4811-8594-00438C56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432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7B983-6A29-43AC-834B-648C8DEA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9527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Transisi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06C6BF-B8D9-4AD7-81FF-D0D24505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638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097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komunikasi, pembelajaran, dukungan, dan penyesuaian perilaku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CC23FD-CEEC-4D5D-82EA-8C8C1DFC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429000"/>
            <a:ext cx="609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B9A9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31F0EE-77CC-4026-BBA4-B0476361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24150"/>
            <a:ext cx="3048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A1D1B2-EC20-42F3-BCFB-8A423DC0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099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4907BB-9040-4C9D-A096-A86889AC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31432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4B7CC-8BE9-4A32-A2DA-E0F12621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9527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45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Kondisi yang diinginkan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C2AC1B-2DF9-4F0F-B9B2-2055F46C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118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praktik baru yang dipahami, dijalankan, dan dipertahankan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FE9D86-39F1-42A1-85FC-F25DD07E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Tujuan utama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D9698C-89D8-4E56-9C23-53893949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85775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Memaksimalkan adopsi perubahan sambil mengurangi gangguan, kebingungan, dan resistensi.</a:t>
            </a:r>
          </a:p>
        </p:txBody>
      </p:sp>
    </p:spTree>
    <p:extLst>
      <p:ext uri="{BB962C8B-B14F-4D97-AF65-F5344CB8AC3E}">
        <p14:creationId xmlns:p14="http://schemas.microsoft.com/office/powerpoint/2010/main" val="2005699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3A76565-1DC0-4ADD-B6FF-8F434891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D7335-30F9-46D0-931D-721266BF9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03 | KERANGKA PROSCI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2CE30-E5C9-47A2-8D41-3EB18FE2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ADKAR: perubahan dimulai dari individu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B2BB3-1980-4B2D-A405-2F98CEA3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BB2B0-BA1C-4B81-9B5D-4A146330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D98CB-4F83-439F-A794-4A72852F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4D915-27C3-4B99-8C8A-9F5D1224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ADKAR dikembangkan oleh Prosci dan menempatkan individu sebagai agen utama perubahan.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927893-E1CB-4722-BF9A-18884257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7CBD3-7D3A-40EF-BC60-AB5CAE5F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7432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75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6C1CAD-8333-4500-8144-634F6462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95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Awareness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91BD6A-F4D3-4825-8C37-2060F8B0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memahami mengapa perubahan diperlukan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0A753-416C-4FA2-99D1-18296734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914650"/>
            <a:ext cx="800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6E1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E677D-1D5B-4E39-A084-5F1F2721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4765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FF3F3D-8740-45FA-B193-B9F034B3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7432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8874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F5A938-0740-4968-AC6B-4595F5C0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695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Desire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0390C5-3C1B-4FBE-BC43-B6F847FB2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0957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822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memiliki keinginan untuk mendukung perubahan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C201A3-41F2-447E-8110-8BCE10F24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14650"/>
            <a:ext cx="800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6E1E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D4669-E564-4FB8-9228-36F976E8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4765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9A28E4-F81F-4927-820B-7A446717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27432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874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E35D99-215D-4754-8AA6-2922B9F2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695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Knowledge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EEFE8-3FE1-4361-B075-881FA41B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0957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memiliki informasi dan keterampilan baru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FDF63A-27DD-44AB-838B-6F30DF03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14650"/>
            <a:ext cx="800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6E1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E4A3C3-FF72-46EE-A955-60E156B1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4765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9A67"/>
          </a:solidFill>
          <a:ln xmlns:a="http://schemas.openxmlformats.org/drawingml/2006/main" w="0">
            <a:solidFill>
              <a:srgbClr val="4B9A6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A001D4-67BC-4305-999B-E6C1CC0C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27432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75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7E300C-51E8-4663-8864-2A8880F7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695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Ability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3C3F95-6AE5-4CA9-9430-B7F24FE1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0957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mampu menjalankan perilaku baru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5E1E92-1217-418E-B76D-82C685724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14650"/>
            <a:ext cx="800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6E1E3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671072-DC18-4D2B-B2ED-36A9CF70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0ADF27-C92B-4B06-9AB2-DEAE9C52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7432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186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45E62A-AB18-4533-A2F3-EF0007EF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695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Reinforcement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A80363B-2553-46A6-9443-54226DC1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0957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mempertahankan perubahan menjadi kebiasaan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AE9F419-8E07-4D45-8E2A-E548FD12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668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0">
            <a:solidFill>
              <a:srgbClr val="E1F3F1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16441F3-5C7B-4AA5-A717-22818453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43550"/>
            <a:ext cx="1009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Kekuatan ADKAR: sederhana, mudah dipahami, dan praktis untuk komunikasi, pelatihan, serta coaching.</a:t>
            </a:r>
          </a:p>
        </p:txBody>
      </p:sp>
    </p:spTree>
    <p:extLst>
      <p:ext uri="{BB962C8B-B14F-4D97-AF65-F5344CB8AC3E}">
        <p14:creationId xmlns:p14="http://schemas.microsoft.com/office/powerpoint/2010/main" val="10370138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E1CF486-FF25-44C0-80C8-26707FC6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07A1A-C798-437B-A8FE-8E1EA3B2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04 | MENERJEMAHKAN KERANGKA KE TINDAKAN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12DBEF-2F20-41B0-9623-97AA22F4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ADKAR dalam penerapan perubahan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3A46D-768A-4E01-9275-4CFF5C226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1ACE8E-F813-4D83-9277-FD3A085C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868E33-046B-4AF8-AE45-1371A496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2FD4C-0E20-4AEF-A191-C3F778D6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Setiap tahap memerlukan intervensi manajerial yang berbeda.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2CB57-D343-4197-B2B6-09FC77D1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7BF74-91DB-4F37-9653-1DC3A3F8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143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7EC08E-C880-485D-87B8-ADFF9452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145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Awareness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AA48C-198D-4A67-9798-9F0710D4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2860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jelaskan alasan dan risiko jika organisasi tidak berubah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D83807-0A43-4712-B158-4687FD9C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305050"/>
            <a:ext cx="2381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0">
            <a:solidFill>
              <a:srgbClr val="E1F3F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C2B802-60DD-45BE-B7DD-B42D3BE5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36220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000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komunikasi terbuka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D5615E-4312-4EA8-9BDF-D08B2284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AB0E4-29DE-461C-BBDE-7BBB18EB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143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33AE85-8118-474B-AC93-145E72B3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Desire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9ADC19-2017-4CBB-A0F5-C6165702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527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hubungkan perubahan dengan manfaat bagi pekerjaan individu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96A201-3EED-4CFD-A2A1-573A7CA9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971800"/>
            <a:ext cx="2381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0">
            <a:solidFill>
              <a:srgbClr val="FCEBD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8B2695-986E-49C8-8C9C-25B26558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0289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000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insentif dan pelibatan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EECBE-F553-4B0E-BA5E-C4889EAF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E8CDE-11F2-4D51-863C-85017672C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1143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E8AC2A-9CBC-418F-9233-6E90A2FE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480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Knowledge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647101-1BE6-4B5E-ADD9-21A985EE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195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sediakan informasi, prosedur, dan pelatihan yang relevan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62294C-D3BC-4779-ABA8-E1AFFAB5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638550"/>
            <a:ext cx="2381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0">
            <a:solidFill>
              <a:srgbClr val="E1F3F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34EB29-B59C-4F85-9360-23F945A2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69570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000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pelatihan digital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3A5AC8-D5DA-493C-91D1-2FED6575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D5E7E0-1EA7-4C83-B9CE-A780A885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143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A67"/>
          </a:solidFill>
          <a:ln xmlns:a="http://schemas.openxmlformats.org/drawingml/2006/main" w="0">
            <a:solidFill>
              <a:srgbClr val="4B9A6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4376C1-2179-4CFE-BB75-D17D0A87A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148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Ability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0E4FC0E-7810-4FB5-9680-30B85C2A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862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beri kesempatan praktik dan dukungan saat menjalankan cara baru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7718709-DA4F-4791-BE93-BA2445BD9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305300"/>
            <a:ext cx="2381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0">
            <a:solidFill>
              <a:srgbClr val="E1F3F1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8ED0F0-AAB3-4CBA-B0A4-52114497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3624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000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coaching di tempat kerja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20C5496-1C29-4A0F-A074-2310B96E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CA1810-06A5-454A-92BC-182002F8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143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CD76414-6E9F-4BA7-BE04-D3AE1E03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815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Reinforcement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B7A5551-CD27-402C-BA83-92B16301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9530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perkuat perilaku baru melalui apresiasi, sistem, dan evaluasi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959F0E3-08DA-42D3-9355-63AD7A20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972050"/>
            <a:ext cx="2381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0">
            <a:solidFill>
              <a:srgbClr val="E1F3F1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1813381-B29F-4466-AE44-D251F581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02920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000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reward dan pengakuan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F538623-727C-46A8-BBC5-28EFACD9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50"/>
          </a:solidFill>
          <a:ln xmlns:a="http://schemas.openxmlformats.org/drawingml/2006/main" w="0">
            <a:solidFill>
              <a:srgbClr val="153B5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B01CB22-8C99-4025-A1A7-21A189C7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7721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Contoh sumber: transisi energi PLN, digitalisasi layanan BRI, dan pelatihan digital Telkom.</a:t>
            </a:r>
          </a:p>
        </p:txBody>
      </p:sp>
    </p:spTree>
    <p:extLst>
      <p:ext uri="{BB962C8B-B14F-4D97-AF65-F5344CB8AC3E}">
        <p14:creationId xmlns:p14="http://schemas.microsoft.com/office/powerpoint/2010/main" val="5971927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8BE5ED8-1A65-486E-877E-9968AEF7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ADBFF5-991F-4D85-BFD4-89C5E6F6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05 | KEPEMIMPINAN DAN BUDAYA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F1EF5-A132-4AE8-A6DE-C8AE62F5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Kotter’s 8-Step: perubahan di tingkat organisasi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CDEFA4-7893-44E9-99A6-BE3ABCD5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715B3-F128-425C-869C-48D59624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AC06B7-2D82-4285-8073-00F181C8D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7F40D-5A91-4168-B7E3-8826773A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940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Kotter memberi urutan kerja untuk membangun urgensi, menggerakkan orang, dan menanamkan perubahan ke dalam budaya.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FF386-9584-4A9E-A816-FA7E8B34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4EAFB7-6CD2-460F-83DA-42ED6AE4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336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0EC65-C873-4C10-B31B-707CB1DA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3842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AE89D-0AD1-4E32-BBA4-549EF83D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54317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Sense of urgency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F0426-CBB2-4037-A681-8C2ED4E6C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333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bangun kesadaran bahwa perubahan mendesak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922C1-9538-40C0-9A9A-E956471E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36220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C64DBE-1FC4-4342-8F9E-D5E817D3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5336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251A7-F7C9-4D4E-9D24-5281E951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63842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0EC6D-645C-4881-A380-8439BCA0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54317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Guiding coalition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AFBA4-6FA2-4901-9B23-AF05D010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0480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357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bentuk koalisi pemandu yang kredibel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4EFFB1-7019-41B7-80F8-03899587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6220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A47467-3F35-489F-B2BC-1E214A73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336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FBAF2-4E49-444D-9660-E6FB7CB21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63842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168D58-C02D-4F37-90C4-E9ED034D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54317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Strategic vision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6388C4-E52E-4895-8EC9-38A7E6369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480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063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rumuskan visi dan inisiatif yang jelas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6284FE-D715-4C2D-8E6E-031C4F0C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36220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C5F408-48A9-48C8-83BB-6C10C0FE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336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9A67"/>
          </a:solidFill>
          <a:ln xmlns:a="http://schemas.openxmlformats.org/drawingml/2006/main" w="0">
            <a:solidFill>
              <a:srgbClr val="4B9A67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38E48A-6B07-486F-8D83-B38128479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263842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E5755F-50BC-44EF-828D-7147EAB59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4317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Volunteer army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41B63C-6CB0-46F2-9F5D-D3661AA7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480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333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gerakkan karyawan sebagai agen perubahan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EAB5EC-0016-452B-9B40-B23B6F61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E20A2C-103E-4820-8260-FA0454AC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005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CE2835-E706-475F-B549-5202DFB8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10527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E48EF5-573F-4A4E-B2DA-586DEBB7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01002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Remove barriers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0EF832-0AB0-4A84-95C1-DA2F256E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14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4483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hapus hambatan struktur dan birokrasi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A98B450-9C70-4B1B-9912-B0460B32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82905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FCB74F7-C450-4EBC-93A2-D1CE661F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005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A76B7"/>
          </a:solidFill>
          <a:ln xmlns:a="http://schemas.openxmlformats.org/drawingml/2006/main" w="0">
            <a:solidFill>
              <a:srgbClr val="8A76B7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C035CDA-70CA-4F98-9E24-B0DA50EC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10527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E900845-4F40-4DBE-827C-9C90BFE7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01002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Short-term wins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48DCD5E-3C0C-458B-BCD8-42AA67D5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514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31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tunjukkan kemenangan jangka pendek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FDE0691-F325-4447-97CC-59D2A554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2905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0D9C2CC-AF11-41DB-8D85-54B9FA7C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005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96F83AE-A353-42C1-B699-828E7EFA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0527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7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ED074A9-3658-4B4B-AB59-0CB16CDC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01002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662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Sustain acceleration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4E4D18C-C013-4600-A431-0E69ADE3C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514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333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jaga momentum dan percepat perbaikan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3CF9F4B-FC71-4652-80E2-AEBF597A6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829050"/>
            <a:ext cx="2381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D595266-12CD-4AE1-ABF2-A567A158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39B658F-05E8-4F10-AEE4-70B182DB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105275"/>
            <a:ext cx="152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8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753C65B-68C0-4ECD-885D-E6945EAF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010025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Institute change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7A64713-4794-41FF-BFA7-0BF5BCA8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514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7703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tanamkan praktik baru dalam budaya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C8B0B23-90B3-493D-8363-4D967255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668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0">
            <a:solidFill>
              <a:srgbClr val="FCEBD8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6AACC4E-A30A-4E51-9860-92CB5B1D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578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Kekuatan Kotter: sistematis dan kuat pada kepemimpinan serta budaya. Tantangan: dapat memakan waktu.</a:t>
            </a:r>
          </a:p>
        </p:txBody>
      </p:sp>
    </p:spTree>
    <p:extLst>
      <p:ext uri="{BB962C8B-B14F-4D97-AF65-F5344CB8AC3E}">
        <p14:creationId xmlns:p14="http://schemas.microsoft.com/office/powerpoint/2010/main" val="1908954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BB0ED8-A79D-48F1-A416-A8238756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2B676-6212-457D-8BAC-CFF31237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06 | HAMBATAN PSIKOLOGIS DAN STRUKTURAL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38FE92-CB7F-453A-85AD-32BF2207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Resistensi perubahan: sinyal yang perlu dibaca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0E39B6-A6C2-4EF2-B9E8-8F9F2DD5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93526-8665-43FD-99D8-DC419B74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3D063-C487-46CB-8AB0-54F5C14F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C355B-CA9F-470D-9BB3-F8157CC4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85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302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Resistensi adalah sikap menolak, melawan, atau mengabaikan perubahan. Ia sering menunjukkan kebutuhan yang belum terjawab.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29A86-E140-4686-9C1B-1E3430B7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3238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2916AD-AFFB-43E9-8B2C-B41799A5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762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B1EB7-8EC6-4E2B-9188-F642209C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Takut kehilangan kenyamanan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EF59B3-5F9A-446E-B597-AB7554D3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status quo terasa lebih aman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C14DE-8729-4CD4-ACD0-78926A17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3238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ED511-2D8B-4D9B-823A-45B9FC80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76500"/>
            <a:ext cx="762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DDAB9-40C8-4B06-ACF4-E186BDEE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647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Kurangnya informasi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00CFC-BFDD-4834-8BD0-94C6C5F0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289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022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orang tidak memahami alasan dan arah perubahan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E6088E-EE5F-4E0B-A465-8E86B9B4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76500"/>
            <a:ext cx="3238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73336F-3A06-4CEE-9A7E-1F477978A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76500"/>
            <a:ext cx="762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27A089-01F7-4318-AE53-6837D931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47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Ketidakpercayaan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4AA62-93E6-44F4-B0E6-585F8BFA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289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3497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manajemen belum dianggap konsisten atau adil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E9F90-4563-47A4-8855-139CF7E7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38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7539EC-A1DB-4CCA-8700-94D1A838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762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5AED0-987C-4526-9F11-82590BAD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481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Manfaat tidak jelas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126480-B090-49BA-A2E8-8DFDD1A1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2910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03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individu tidak melihat dampak positif bagi pekerjaannya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7CEDF5-8E17-419B-B44D-E39B5742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76650"/>
            <a:ext cx="3238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6E8637-A0FD-448F-9F3B-113D52F5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76650"/>
            <a:ext cx="762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76B7"/>
          </a:solidFill>
          <a:ln xmlns:a="http://schemas.openxmlformats.org/drawingml/2006/main" w="0">
            <a:solidFill>
              <a:srgbClr val="8A76B7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233510-58C6-448B-819E-C0760D30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481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Budaya kaku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BBB111-229B-4C2F-B38D-C7940066A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2910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9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aturan lama membuat perilaku baru sulit muncul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EBCA9EB-CEF5-4079-91EC-48D02938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10668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50"/>
          </a:solidFill>
          <a:ln xmlns:a="http://schemas.openxmlformats.org/drawingml/2006/main" w="0">
            <a:solidFill>
              <a:srgbClr val="153B5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E4B38D-B3E5-4103-8CF0-741E39FF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5305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413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Baca resistensi sebagai data. Pertanyaan pentingnya: informasi apa yang kurang, risiko apa yang dirasakan, dan dukungan apa yang diperlukan?</a:t>
            </a:r>
          </a:p>
        </p:txBody>
      </p:sp>
    </p:spTree>
    <p:extLst>
      <p:ext uri="{BB962C8B-B14F-4D97-AF65-F5344CB8AC3E}">
        <p14:creationId xmlns:p14="http://schemas.microsoft.com/office/powerpoint/2010/main" val="7120489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E83A777-4981-49E6-BF23-4A2A0A0A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6E3CA-98C7-46E4-B4A3-E84818C7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07 | DARI PENOLAKAN MENUJU ADOPSI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435F7-E201-4565-A28A-9DB8BD17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Strategi mengatasi resistensi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ED1DEF-38CB-4CD0-9AEC-D66E7916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9A158-FC88-43E6-914D-0A8335C4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E93DE-71B4-4153-BB22-07158F88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A4A41-4701-4DAF-ACAB-711A9593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244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Perubahan lebih mudah diterima ketika pemimpin menggabungkan komunikasi, partisipasi, pembelajaran, dan keteladanan.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F5AE98-7155-40E8-B0F2-1117B528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3238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26780-CFE7-44D9-AA45-030D376D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762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F72A7-724B-42CA-8469-904A9B3E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955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Komunikasi transparan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CAFD2F-9A32-48DD-B914-9F48F287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7655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75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Jelaskan alasan, dampak, dan ukuran keberhasilan perubahan.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08B177-322A-4F2F-94F3-5FAC72C5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24100"/>
            <a:ext cx="3238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D9352E-5ABD-44DC-A790-DE7345C1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24100"/>
            <a:ext cx="762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8EA49D-9DD0-4A8B-87D1-1E20E616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955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Partisipasi karyawan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8F02A9-94B8-4D8C-A8F0-37C3BF03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7655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75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Libatkan orang yang terdampak dalam desain dan perbaikan proses.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41A02-8641-4F77-916B-E131B0D7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24100"/>
            <a:ext cx="3238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1AC8DF-B2B3-4623-8435-2B428A43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24100"/>
            <a:ext cx="762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6DB6D-8E12-4313-9318-20AA8CDB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955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Pelatihan dan pengembangan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C0C730-AFBE-4D49-AE9C-F9118824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87655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947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Bangun pengetahuan serta kemampuan yang dibutuhkan.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20FF13-F7E0-488A-8496-435183AE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238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CDFB16-DE01-434E-9313-BACAEA88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762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A67"/>
          </a:solidFill>
          <a:ln xmlns:a="http://schemas.openxmlformats.org/drawingml/2006/main" w="0">
            <a:solidFill>
              <a:srgbClr val="4B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3A9F87-87AA-48B8-AC53-17736FE0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90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Reward dan recognition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F59FCA-6F2E-4BC0-9DD9-3AA537E0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7195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75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Berikan penguatan bagi unit atau individu yang mengadopsi perubahan.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9EC806-E3E6-4592-9F50-CA020DA1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238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7E89F3-12A0-4837-B64D-26843859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762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EC0506-BDE6-4263-B160-3189A313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90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Leadership role model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E9937E-10E2-4F89-A58E-8BD2B51A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7195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459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Pemimpin menjalankan perilaku baru secara konsisten.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F3C19C-13A4-434D-8B09-C1C03C2BB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19500"/>
            <a:ext cx="3238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E88F65-9E3D-4ADC-937B-1EC2DB04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19500"/>
            <a:ext cx="762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76B7"/>
          </a:solidFill>
          <a:ln xmlns:a="http://schemas.openxmlformats.org/drawingml/2006/main" w="0">
            <a:solidFill>
              <a:srgbClr val="8A76B7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CB3FA4-E70C-4F74-815E-274D4A107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790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Manajemen emosi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FFF3F8-B987-4619-9831-2AAB506F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17195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75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Dengar kekhawatiran dan sediakan ruang dialog yang aman.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5E5DC10-A800-4738-80E4-28F52704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668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0">
            <a:solidFill>
              <a:srgbClr val="E1F3F1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1D70D80-7350-444E-8D2E-86665D18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62575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97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Contoh Indonesia: digitalisasi BUMN membutuhkan penyederhanaan birokrasi, pelatihan, dan penghargaan atas adopsi sistem baru.</a:t>
            </a:r>
          </a:p>
        </p:txBody>
      </p:sp>
    </p:spTree>
    <p:extLst>
      <p:ext uri="{BB962C8B-B14F-4D97-AF65-F5344CB8AC3E}">
        <p14:creationId xmlns:p14="http://schemas.microsoft.com/office/powerpoint/2010/main" val="7045790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C3A9F8B-0C09-4CC9-8EC6-3910B946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80BE1-3E44-415F-B395-1DD3C049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08 | PERBANDINGAN KERANGKA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CB89C-C3E5-4168-9F3C-543805F69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ADKAR dan Kotter: fokus yang berbeda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EAFF9-B9D6-4FA7-832B-283F3516B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20195-DC1D-4D3E-B47A-4EFFB981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FE3633-ACB8-4DDD-9C6C-57209999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76BE0-F99F-4461-A99D-E4AE9F0E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76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240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Keduanya bukan pilihan yang saling meniadakan. ADKAR menjelaskan kesiapan individu; Kotter memberi arsitektur perubahan organisasi.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BDDD92-0ED0-474B-8601-BCAFAF03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20002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50"/>
          </a:solidFill>
          <a:ln xmlns:a="http://schemas.openxmlformats.org/drawingml/2006/main" w="0">
            <a:solidFill>
              <a:srgbClr val="153B5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A84EF9-36AD-41FD-AA51-3550D75E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86000"/>
            <a:ext cx="3714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3FE26-A0D2-44B9-BE00-8C2C178C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86000"/>
            <a:ext cx="4762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FA18CB-65AD-4CF4-8F2E-83E489A7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Aspek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48CB2-B39A-403B-A2EF-85F4285C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4003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ADKAR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F026C-1E5B-40A1-A7A8-0484904A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4003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Kotter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262FF0-497E-4B11-AA27-5BF27436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2000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60540C-0511-4B36-B8E9-20D5358A8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819400"/>
            <a:ext cx="3714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5E8FC-CD2A-4BEC-8329-A6028DD1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1940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9B65B-7CE5-4FD7-8EA3-0C3588C1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718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Fokus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58E682-1789-477C-A8BB-62E8AA25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95275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Individu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A01BA1-0BF2-4E08-888F-F6C856BF1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9527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Organisasi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37FDAC-2EBC-4A41-B6C5-E9C8108C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2000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AB8F62-B883-40DD-A897-6ACB5315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486150"/>
            <a:ext cx="3714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17B24C-5422-4F19-8611-01A2F0C8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48615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533CB4-E3B4-4FCB-A16C-AC6654AD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Kekuatan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F6E8C6-1242-4CE8-A056-B2333586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6195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Sederhana dan praktis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8DEE67-AE2C-404A-BD94-21E6CDB4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6195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Sistematis dan komprehensif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663A6B-7421-4113-9F31-37F81DAA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2000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9E9CF8-45A9-45EF-AF73-C366540B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152900"/>
            <a:ext cx="3714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87BE6C-B18A-498F-A9E5-65560B4F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15290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8F523A-01D5-4514-8F4E-BB421DC4E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053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Aplikasi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67FD08-FF80-4CF1-963E-FF20704E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28625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Training, komunikasi, coaching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5C0B7E-98C1-4D17-BEBF-39B1BC6F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2862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Transformasi budaya, merger, restrukturisasi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812DC8E-2C4E-4525-B516-27DB06FE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00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09EB90-07CC-4F3D-8116-A44B7B9A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819650"/>
            <a:ext cx="3714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F3F1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D1A7D22-56DF-434D-9FA8-8B3F46106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81965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D16F1E8-2E1D-4C7B-84E9-2DA72867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720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Keterbatasan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F4FB649-0493-4B1A-8D39-822AC27C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953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Kurang menekankan strategi makro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56CA3E-1272-4EA2-AF06-3AB1331B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9530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Kurang cocok untuk perubahan sangat cepat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B14145D-C7B7-42FD-B42B-8DABE44C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50"/>
          </a:solidFill>
          <a:ln xmlns:a="http://schemas.openxmlformats.org/drawingml/2006/main" w="0">
            <a:solidFill>
              <a:srgbClr val="153B5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1D54EB5-4C99-42BF-B3C5-9426139A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724525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Gunakan Kotter untuk merancang perjalanan organisasi dan ADKAR untuk memastikan orang mampu menjalaninya.</a:t>
            </a:r>
          </a:p>
        </p:txBody>
      </p:sp>
    </p:spTree>
    <p:extLst>
      <p:ext uri="{BB962C8B-B14F-4D97-AF65-F5344CB8AC3E}">
        <p14:creationId xmlns:p14="http://schemas.microsoft.com/office/powerpoint/2010/main" val="15299959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91AF69-9B4C-4075-A878-F3C5B7AC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9DEF4-86A7-4F19-95DD-0502B484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09 | MODEL KERJA TERPADU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9F9598-2F48-4B47-85F5-0196D750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Integrasi: strategi makro dan adopsi mikro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B61637-169C-49F7-B01A-30DA28AE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59592-E15B-4883-AB08-D980097C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C81816-BBD7-4838-A4CC-2BFAA97E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919CB0-1E3D-4A96-B31A-2F4A87CC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331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Perubahan yang bertahan menghubungkan keputusan organisasi dengan pengalaman nyata setiap individu.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6DD632-FEBE-4752-87A4-C5656FAF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9149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50"/>
          </a:solidFill>
          <a:ln xmlns:a="http://schemas.openxmlformats.org/drawingml/2006/main" w="0">
            <a:solidFill>
              <a:srgbClr val="153B5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D9F53-31D1-491F-8FA1-145615AC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EE9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EE9B4A"/>
                </a:solidFill>
                <a:latin typeface="Bitstream Charter"/>
                <a:ea typeface="Bitstream Charter"/>
                <a:cs typeface="Bitstream Charter"/>
              </a:rPr>
              <a:t>KOTTER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14E15F-23CD-473A-AFC4-47CCF16E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670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7273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Lapisan organisasi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A74742-5082-4746-A236-C62BA83D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57600"/>
            <a:ext cx="342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urgensi</a:t>
            </a:r>
          </a:p>
          <a:p xmlns:a="http://schemas.openxmlformats.org/drawingml/2006/main">
            <a:pPr>
              <a:def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koalisi pemandu</a:t>
            </a:r>
          </a:p>
          <a:p xmlns:a="http://schemas.openxmlformats.org/drawingml/2006/main">
            <a:pPr>
              <a:def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visi dan inisiatif</a:t>
            </a:r>
          </a:p>
          <a:p xmlns:a="http://schemas.openxmlformats.org/drawingml/2006/main">
            <a:pPr>
              <a:def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budaya baru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C19379-0070-461B-830B-F8FD756A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49149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61F3B-6F28-4E7E-A04B-0A8D01F3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6479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CEB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CEBD8"/>
                </a:solidFill>
                <a:latin typeface="Bitstream Charter"/>
                <a:ea typeface="Bitstream Charter"/>
                <a:cs typeface="Bitstream Charter"/>
              </a:rPr>
              <a:t>ADKAR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2697D-608E-4C87-BF2A-D752500F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0670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7273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Lapisan individu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BF3C0E-5046-4462-A150-90D8BF46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657600"/>
            <a:ext cx="3810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kesadaran</a:t>
            </a:r>
          </a:p>
          <a:p xmlns:a="http://schemas.openxmlformats.org/drawingml/2006/main">
            <a:pPr>
              <a:def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keinginan</a:t>
            </a:r>
          </a:p>
          <a:p xmlns:a="http://schemas.openxmlformats.org/drawingml/2006/main">
            <a:pPr>
              <a:def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pengetahuan dan kemampuan</a:t>
            </a:r>
          </a:p>
          <a:p xmlns:a="http://schemas.openxmlformats.org/drawingml/2006/main">
            <a:pPr>
              <a:def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penguatan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478803-355F-4B24-8A78-3D0BAE78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238500"/>
            <a:ext cx="14097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55521F-8D2B-4C68-A1E4-1ECD0F39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448050"/>
            <a:ext cx="1028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319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saling</a:t>
            </a:r>
          </a:p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melengkapi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4BC406-6165-43D0-8B53-211485BA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9728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D8"/>
          </a:solidFill>
          <a:ln xmlns:a="http://schemas.openxmlformats.org/drawingml/2006/main" w="0">
            <a:solidFill>
              <a:srgbClr val="FCEBD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8FB233-DFC6-4A8F-8DF1-97ED31AB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3880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Hasil yang dicari: perubahan dipahami, dipraktikkan, diperkuat, lalu tertanam dalam budaya organisasi.</a:t>
            </a:r>
          </a:p>
        </p:txBody>
      </p:sp>
    </p:spTree>
    <p:extLst>
      <p:ext uri="{BB962C8B-B14F-4D97-AF65-F5344CB8AC3E}">
        <p14:creationId xmlns:p14="http://schemas.microsoft.com/office/powerpoint/2010/main" val="20685422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66C8F74-1C23-441F-9582-5E184F00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DABB4-136E-43AC-8284-8764B8CF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10 | STUDI KASUS DAN KONTEKS KONTEMPORER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4A07E-3C77-4D25-8CB5-59379A08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Penerapan di Indonesia dan tantangan ke depan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CE507-F608-4F50-9248-9EBD39D2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E1E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D8BC4-21E9-4328-B0D1-34A05226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37784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0561A-AD3C-483C-8EEC-67C3C385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12CBE-BC6F-4A11-8915-9C2501B7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238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15370F-A1DE-4C39-9DFD-40E7F2A4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62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88CE1-39EB-4211-82DB-4126E63B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Telkom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579C5E-B522-43DB-8672-3D258EAF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62200"/>
            <a:ext cx="28384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167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transformasi dari perusahaan telekomunikasi tradisional menuju digital company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pelatihan dan reward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7D2E6-CCCA-4A1F-8B9F-01C3FF69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09750"/>
            <a:ext cx="3238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BDBD09-4F4B-4726-A363-BBE5A8F8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09750"/>
            <a:ext cx="762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D40B17-BCB4-4071-8ED6-2DE31C27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BRI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0477A2-2961-4908-AED7-C2E7B9D1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62200"/>
            <a:ext cx="28384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digital champions sebagai agen perubahan di unit kerja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kombinasi ADKAR dan Kotter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62894F-CEE5-4F44-BBD6-49B4BA45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238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2E2818-14CA-44C3-AEAF-00643183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762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638334-2D45-495E-A68C-A789CF1A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PLN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0B7A7F-ABBB-4583-82A9-79D03114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362200"/>
            <a:ext cx="28384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transisi energi dan penguatan teknologi smart grid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komunikasi dan insentif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C7D171-A20D-4B18-A3F2-64A3F259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B9A98"/>
                </a:solidFill>
                <a:latin typeface="Bitstream Charter"/>
                <a:ea typeface="Bitstream Charter"/>
                <a:cs typeface="Bitstream Charter"/>
              </a:rPr>
              <a:t>Tantangan kontemporer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4B58FC-D89D-4BB4-A3BA-E5C2888B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4953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E7DE62-81A9-4B6C-BCD4-A80052D1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952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6D76"/>
          </a:solidFill>
          <a:ln xmlns:a="http://schemas.openxmlformats.org/drawingml/2006/main" w="0">
            <a:solidFill>
              <a:srgbClr val="D66D76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2332F4-3E42-4A72-AE6B-D92792DA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624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VUCA dan BANI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26D50C-1583-45B2-A31F-82034CF1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54342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perubahan cepat dan tidak linear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11DA08-E08B-4CD4-A1C2-3A11F5D91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4953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607C22-BB6D-4983-BE9D-03DB4F11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952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E24EA4-B706-4D38-AA47-EACAB79F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5624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Generasi Z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348938-F5C6-46E3-BBE1-ACE1A652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54342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25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menuntut proses yang lebih cepat dan tidak birokratis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F6AE03-5AF9-4219-82D6-E9A9D7FC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4953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324550-8264-41B5-B6AE-444C179C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952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86B"/>
          </a:solidFill>
          <a:ln xmlns:a="http://schemas.openxmlformats.org/drawingml/2006/main" w="0">
            <a:solidFill>
              <a:srgbClr val="24586B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289264-626B-426C-A9CA-43F4D2FA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101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AI dan otomatisasi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16AA8FD-8959-443E-88E3-D2BFA6971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19112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977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memunculkan peluang sekaligus kekhawatiran pekerjaan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5FEAD26-345C-4627-BFD6-07CD1303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086350"/>
            <a:ext cx="4953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1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2D4EA1-5E88-46D8-948D-5D5BEEF2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086350"/>
            <a:ext cx="952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A67"/>
          </a:solidFill>
          <a:ln xmlns:a="http://schemas.openxmlformats.org/drawingml/2006/main" w="0">
            <a:solidFill>
              <a:srgbClr val="4B9A67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58E0662-B79A-4A16-B200-1323211D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2101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53B50"/>
                </a:solidFill>
                <a:latin typeface="Bitstream Charter"/>
                <a:ea typeface="Bitstream Charter"/>
                <a:cs typeface="Bitstream Charter"/>
              </a:rPr>
              <a:t>Krisis global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69B7A88-E791-4633-AA9A-E97562E0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19112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77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pandemi, geopolitik, dan iklim menuntut adaptasi</a:t>
            </a:r>
          </a:p>
        </p:txBody>
      </p:sp>
    </p:spTree>
    <p:extLst>
      <p:ext uri="{BB962C8B-B14F-4D97-AF65-F5344CB8AC3E}">
        <p14:creationId xmlns:p14="http://schemas.microsoft.com/office/powerpoint/2010/main" val="9402627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53B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8D830F-14F7-46FD-8E6D-BDDC1A08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673AD-69F0-452A-BF84-D0DBEE14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9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825"/>
          </a:bodyPr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EE9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 i="0">
                <a:solidFill>
                  <a:srgbClr val="EE9B4A"/>
                </a:solidFill>
                <a:latin typeface="Bitstream Charter"/>
                <a:ea typeface="Bitstream Charter"/>
                <a:cs typeface="Bitstream Charter"/>
              </a:rPr>
              <a:t>Inti pembelajaran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530E75-06E7-4E1C-BA67-518F2453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Perubahan berhasil ketika manusia ikut bergerak.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0622FC-B585-43F1-A7F5-3173D679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765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10739-9305-4A17-9601-80682B16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71750"/>
            <a:ext cx="152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B8F98-C889-48E1-B130-F590334A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574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Manajemen perubahan menghubungkan kondisi saat ini dengan masa depan yang diinginkan.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6A3D65-4815-46E4-A42D-A1FAFD3B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004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82F11D-41A9-4C2B-860B-0D5668D1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95650"/>
            <a:ext cx="152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81F58-48A4-479D-8103-20717B6E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81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ADKAR membantu mengelola kesadaran, keinginan, pengetahuan, kemampuan, dan penguatan individu.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7113FF-AE14-4D02-A34F-1E933CA3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243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9A98"/>
          </a:solidFill>
          <a:ln xmlns:a="http://schemas.openxmlformats.org/drawingml/2006/main" w="0">
            <a:solidFill>
              <a:srgbClr val="1B9A9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B42955-C90B-462B-9A2A-3DF21692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19550"/>
            <a:ext cx="152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29A6B9-0F62-4790-B44F-9B5B63B7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052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Kotter membantu organisasi membangun urgensi, kepemimpinan, momentum, dan budaya baru.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26E72-9C01-4BD1-BEE2-A7D47435E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482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9B4A"/>
          </a:solidFill>
          <a:ln xmlns:a="http://schemas.openxmlformats.org/drawingml/2006/main" w="0">
            <a:solidFill>
              <a:srgbClr val="EE9B4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033934-E23E-4E55-A977-71A8A9FF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43450"/>
            <a:ext cx="152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0BCA61-7D98-4879-A6A4-F875E6FC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6291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9527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Resistensi perlu dibaca sebagai sinyal kebutuhan dan dikelola dengan komunikasi, partisipasi, serta dukungan.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6FE12A-E314-40DC-B818-5C738B70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43550"/>
            <a:ext cx="981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B9A9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75007B-4414-433C-83AF-B58A6896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9120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Referensi pilihan: Lewin (1947); Hiatt (2006); Kotter (1996); Wibowo (2016); Prosci (2021).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69BE9-032E-4A87-A48C-CEC3C24D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E1F3F1"/>
                </a:solidFill>
                <a:latin typeface="Bitstream Charter"/>
                <a:ea typeface="Bitstream Charter"/>
                <a:cs typeface="Bitstream Charter"/>
              </a:rPr>
              <a:t>MPPM | Kuliah ke-6</a:t>
            </a:r>
          </a:p>
        </p:txBody>
      </p:sp>
    </p:spTree>
    <p:extLst>
      <p:ext uri="{BB962C8B-B14F-4D97-AF65-F5344CB8AC3E}">
        <p14:creationId xmlns:p14="http://schemas.microsoft.com/office/powerpoint/2010/main" val="13926374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2026-09-19T01:40:44.8000000Z</dcterms:created>
  <dcterms:modified xsi:type="dcterms:W3CDTF">2026-09-19T01:40:44.8000000Z</dcterms:modified>
</coreProperties>
</file>