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5f56d2962e644bf" /><Relationship Type="http://schemas.openxmlformats.org/officeDocument/2006/relationships/extended-properties" Target="/docProps/app.xml" Id="Rac378dc672074181" /><Relationship Type="http://schemas.openxmlformats.org/officeDocument/2006/relationships/officeDocument" Target="/ppt/presentation.xml" Id="Ra7624cc4e08f44b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04b98919ca44c71"/>
  </p:sldMasterIdLst>
  <p:notesMasterIdLst>
    <p:notesMasterId xmlns:r="http://schemas.openxmlformats.org/officeDocument/2006/relationships" r:id="Rfd8070aca46444c2"/>
  </p:notesMasterIdLst>
  <p:sldIdLst>
    <p:sldId xmlns:r="http://schemas.openxmlformats.org/officeDocument/2006/relationships" id="256" r:id="Rb5c5fd9a0efa4d55"/>
    <p:sldId xmlns:r="http://schemas.openxmlformats.org/officeDocument/2006/relationships" id="257" r:id="R9dfead34729c436e"/>
    <p:sldId xmlns:r="http://schemas.openxmlformats.org/officeDocument/2006/relationships" id="258" r:id="R698dc984285c4d86"/>
    <p:sldId xmlns:r="http://schemas.openxmlformats.org/officeDocument/2006/relationships" id="259" r:id="Re95b087aba574a1c"/>
    <p:sldId xmlns:r="http://schemas.openxmlformats.org/officeDocument/2006/relationships" id="260" r:id="Rf9e4effa62db4dfd"/>
    <p:sldId xmlns:r="http://schemas.openxmlformats.org/officeDocument/2006/relationships" id="261" r:id="R1f6f08b2bee34de8"/>
    <p:sldId xmlns:r="http://schemas.openxmlformats.org/officeDocument/2006/relationships" id="262" r:id="R98f96eb0fa414635"/>
    <p:sldId xmlns:r="http://schemas.openxmlformats.org/officeDocument/2006/relationships" id="263" r:id="R15c63978f26c4391"/>
    <p:sldId xmlns:r="http://schemas.openxmlformats.org/officeDocument/2006/relationships" id="264" r:id="Rcaf3d6c188df4fb7"/>
    <p:sldId xmlns:r="http://schemas.openxmlformats.org/officeDocument/2006/relationships" id="265" r:id="R6c62899b73f84e8e"/>
    <p:sldId xmlns:r="http://schemas.openxmlformats.org/officeDocument/2006/relationships" id="266" r:id="Rb8dae8acd1e7427b"/>
    <p:sldId xmlns:r="http://schemas.openxmlformats.org/officeDocument/2006/relationships" id="267" r:id="R6d69920dc2c74b5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53eedfc32ae49fd" /><Relationship Type="http://schemas.openxmlformats.org/officeDocument/2006/relationships/slideMaster" Target="/ppt/slideMasters/slideMaster1.xml" Id="Rf04b98919ca44c71" /><Relationship Type="http://schemas.openxmlformats.org/officeDocument/2006/relationships/notesMaster" Target="/ppt/notesMasters/notesMaster1.xml" Id="Rfd8070aca46444c2" /><Relationship Type="http://schemas.openxmlformats.org/officeDocument/2006/relationships/presProps" Target="/ppt/presProps.xml" Id="Redda6cecd39643e7" /><Relationship Type="http://schemas.openxmlformats.org/officeDocument/2006/relationships/tableStyles" Target="/ppt/tableStyles.xml" Id="Rf5c0276159614346" /><Relationship Type="http://schemas.openxmlformats.org/officeDocument/2006/relationships/slide" Target="/ppt/slides/slide1.xml" Id="Rb5c5fd9a0efa4d55" /><Relationship Type="http://schemas.openxmlformats.org/officeDocument/2006/relationships/slide" Target="/ppt/slides/slide2.xml" Id="R9dfead34729c436e" /><Relationship Type="http://schemas.openxmlformats.org/officeDocument/2006/relationships/slide" Target="/ppt/slides/slide3.xml" Id="R698dc984285c4d86" /><Relationship Type="http://schemas.openxmlformats.org/officeDocument/2006/relationships/slide" Target="/ppt/slides/slide4.xml" Id="Re95b087aba574a1c" /><Relationship Type="http://schemas.openxmlformats.org/officeDocument/2006/relationships/slide" Target="/ppt/slides/slide5.xml" Id="Rf9e4effa62db4dfd" /><Relationship Type="http://schemas.openxmlformats.org/officeDocument/2006/relationships/slide" Target="/ppt/slides/slide6.xml" Id="R1f6f08b2bee34de8" /><Relationship Type="http://schemas.openxmlformats.org/officeDocument/2006/relationships/slide" Target="/ppt/slides/slide7.xml" Id="R98f96eb0fa414635" /><Relationship Type="http://schemas.openxmlformats.org/officeDocument/2006/relationships/slide" Target="/ppt/slides/slide8.xml" Id="R15c63978f26c4391" /><Relationship Type="http://schemas.openxmlformats.org/officeDocument/2006/relationships/slide" Target="/ppt/slides/slide9.xml" Id="Rcaf3d6c188df4fb7" /><Relationship Type="http://schemas.openxmlformats.org/officeDocument/2006/relationships/slide" Target="/ppt/slides/slide10.xml" Id="R6c62899b73f84e8e" /><Relationship Type="http://schemas.openxmlformats.org/officeDocument/2006/relationships/slide" Target="/ppt/slides/slide11.xml" Id="Rb8dae8acd1e7427b" /><Relationship Type="http://schemas.openxmlformats.org/officeDocument/2006/relationships/slide" Target="/ppt/slides/slide12.xml" Id="R6d69920dc2c74b5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dde9a0e3c1426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5af78af50434ac9" /><Relationship Type="http://schemas.openxmlformats.org/officeDocument/2006/relationships/notesMaster" Target="/ppt/notesMasters/notesMaster1.xml" Id="Re8f32d57736343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5009c38fa9c42d7" /><Relationship Type="http://schemas.openxmlformats.org/officeDocument/2006/relationships/notesMaster" Target="/ppt/notesMasters/notesMaster1.xml" Id="Rb320407f409247a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8f2f748d8cf4313" /><Relationship Type="http://schemas.openxmlformats.org/officeDocument/2006/relationships/notesMaster" Target="/ppt/notesMasters/notesMaster1.xml" Id="R22fb7dc9d8b64b9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6fd51195d0f4849" /><Relationship Type="http://schemas.openxmlformats.org/officeDocument/2006/relationships/notesMaster" Target="/ppt/notesMasters/notesMaster1.xml" Id="Rb33891da6e1a4f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00f1dbf2405470a" /><Relationship Type="http://schemas.openxmlformats.org/officeDocument/2006/relationships/notesMaster" Target="/ppt/notesMasters/notesMaster1.xml" Id="R00addd765a404bd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836909ae7f04ae5" /><Relationship Type="http://schemas.openxmlformats.org/officeDocument/2006/relationships/notesMaster" Target="/ppt/notesMasters/notesMaster1.xml" Id="R40a9ab0ae04b4d7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c13843587344321" /><Relationship Type="http://schemas.openxmlformats.org/officeDocument/2006/relationships/notesMaster" Target="/ppt/notesMasters/notesMaster1.xml" Id="Rf1e8344a9f574ba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9b86baf09964d87" /><Relationship Type="http://schemas.openxmlformats.org/officeDocument/2006/relationships/notesMaster" Target="/ppt/notesMasters/notesMaster1.xml" Id="Rb6115e3470134c9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77aca550f0a49cc" /><Relationship Type="http://schemas.openxmlformats.org/officeDocument/2006/relationships/notesMaster" Target="/ppt/notesMasters/notesMaster1.xml" Id="Ra9a5945a8df5416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93c2b2a30f54885" /><Relationship Type="http://schemas.openxmlformats.org/officeDocument/2006/relationships/notesMaster" Target="/ppt/notesMasters/notesMaster1.xml" Id="R3b89e51608224a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0421a4852464ecb" /><Relationship Type="http://schemas.openxmlformats.org/officeDocument/2006/relationships/notesMaster" Target="/ppt/notesMasters/notesMaster1.xml" Id="R319a9d1768c444d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a1b492abe9b4ab8" /><Relationship Type="http://schemas.openxmlformats.org/officeDocument/2006/relationships/notesMaster" Target="/ppt/notesMasters/notesMaster1.xml" Id="R5c8151663a0a4b9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MPPM.5. Sistem Manajemen Kinerja, Prof Ir Rudy C Tarumingkeng, PhD, 25 Agustus 2025.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MPPM.5, hlm. 3. PMS dijelaskan sebagai kerangka strategis dan alat transformasi organisasi.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MPPM.5, hlm. 3-4. Contoh Telkom Indonesia dan Gojek mengikuti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MPPM.5, hlm. 4-5. Leading KPI, lagging KPI, contoh BRI, dan SAIDI PLN berasal dari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MPPM.5, hlm. 5-6. Contoh OKR layanan digital BRI dan karakteristik OKR diringkas dari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MPPM.5, hlm. 6. Balanced Scorecard dikembangkan oleh Kaplan &amp; Norton (1992) dan menggunakan empat perspektif.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MPPM.5, hlm. 7. Metode appraisal dan tantangannya mengikuti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MPPM.5, hlm. 7-8. Prinsip feedback dan contoh Indonesia diringkas dari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MPPM.5, hlm. 8. Perbedaan coaching dan mentoring serta studi kasus BRI dan Telkom mengikuti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MPPM.5, hlm. 9. Tantangan dan arah masa depan PMS berasal dari bagian 8 dan 9 materi.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MPPM.5, hlm. 3 dan 7-10. Siklus ini adalah sintesis dari komponen PMS yang dijelaskan dalam materi.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MPPM.5, hlm. 9-10. Kesimpulan dan pertanyaan refleksi diringkas dari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35beace4df40e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cca33198234c6e" /><Relationship Type="http://schemas.openxmlformats.org/officeDocument/2006/relationships/slideLayout" Target="/ppt/slideLayouts/slideLayout1.xml" Id="R237888b400894d9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37888b400894d9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9174b577664229" /><Relationship Type="http://schemas.openxmlformats.org/officeDocument/2006/relationships/notesSlide" Target="/ppt/notesSlides/notesSlide1.xml" Id="Rb5990868308642a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1b173c46f04f3a" /><Relationship Type="http://schemas.openxmlformats.org/officeDocument/2006/relationships/notesSlide" Target="/ppt/notesSlides/notesSlide2.xml" Id="Rbce17a57ed34456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4d6b4f0b9043e9" /><Relationship Type="http://schemas.openxmlformats.org/officeDocument/2006/relationships/notesSlide" Target="/ppt/notesSlides/notesSlide3.xml" Id="R72f242f89e57429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204c125dcd4085" /><Relationship Type="http://schemas.openxmlformats.org/officeDocument/2006/relationships/notesSlide" Target="/ppt/notesSlides/notesSlide4.xml" Id="Raf66b2c2ff424b5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dd27c9bd3c4cc3" /><Relationship Type="http://schemas.openxmlformats.org/officeDocument/2006/relationships/notesSlide" Target="/ppt/notesSlides/notesSlide5.xml" Id="Rd06cc6717f9c4b5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2aa4f4cfa14fd5" /><Relationship Type="http://schemas.openxmlformats.org/officeDocument/2006/relationships/notesSlide" Target="/ppt/notesSlides/notesSlide6.xml" Id="R5769fe3a668349d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967320165d41de" /><Relationship Type="http://schemas.openxmlformats.org/officeDocument/2006/relationships/notesSlide" Target="/ppt/notesSlides/notesSlide7.xml" Id="R449030dd3df647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5150ab761a42d7" /><Relationship Type="http://schemas.openxmlformats.org/officeDocument/2006/relationships/notesSlide" Target="/ppt/notesSlides/notesSlide8.xml" Id="R6ee890c6542e432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004ae1d50145d8" /><Relationship Type="http://schemas.openxmlformats.org/officeDocument/2006/relationships/notesSlide" Target="/ppt/notesSlides/notesSlide9.xml" Id="R8ae71d8d209e443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5cfb81b43e423e" /><Relationship Type="http://schemas.openxmlformats.org/officeDocument/2006/relationships/notesSlide" Target="/ppt/notesSlides/notesSlide10.xml" Id="Raa46f879ac0b472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f45dfedc754909" /><Relationship Type="http://schemas.openxmlformats.org/officeDocument/2006/relationships/notesSlide" Target="/ppt/notesSlides/notesSlide11.xml" Id="R3d790190d4fa4d6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75c6be5aa4366" /><Relationship Type="http://schemas.openxmlformats.org/officeDocument/2006/relationships/notesSlide" Target="/ppt/notesSlides/notesSlide12.xml" Id="R7db0969e7a09473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FA1AA2-0433-4974-A9EA-9BC9F7EEB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25692B-E437-481B-9B0C-D403700D7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0"/>
            <a:ext cx="4133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B59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582DF9-1BAA-4244-AA8E-E79DCB791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009650"/>
            <a:ext cx="2209800" cy="2209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CD8CE4-A1E5-46B8-9616-4AA59D0D9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1352550"/>
            <a:ext cx="15240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B59"/>
          </a:solidFill>
          <a:ln xmlns:a="http://schemas.openxmlformats.org/drawingml/2006/main" w="28575">
            <a:solidFill>
              <a:srgbClr val="F7F4EC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8CC3CA-FD43-4E4E-AF83-50C981A43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57300"/>
            <a:ext cx="657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7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SISTEM</a:t>
            </a:r>
          </a:p>
          <a:p xmlns:a="http://schemas.openxmlformats.org/drawingml/2006/main">
            <a:pPr algn="l">
              <a:defRPr sz="37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7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MANAJEMEN KINERJA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CF5605-AFC0-4BAF-BE50-4110D0020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24150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B9BBB1-9520-41F7-BBA3-650F0E27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0"/>
            <a:ext cx="6572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Penetapan Tujuan, KPI, OKR, Balanced Scorecard, Appraisal, Feedback, Coaching &amp; Mentoring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A52C4C-0308-4E3F-80F7-BD2D57919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340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Prof Ir Rudy C Tarumingkeng, PhD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777EED-4EFA-4C52-B19E-0F66631A9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34050"/>
            <a:ext cx="647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Guru Besar Manajemen  |  Ketua Senat Akademik IBM-ASMI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5BAFF8-1BA8-44E7-B95A-0BE1DA9B4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5981700"/>
            <a:ext cx="1619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rPr>
              <a:t>MPPM 5  |  12 SLIDES</a:t>
            </a:r>
          </a:p>
        </p:txBody>
      </p:sp>
    </p:spTree>
    <p:extLst>
      <p:ext uri="{BB962C8B-B14F-4D97-AF65-F5344CB8AC3E}">
        <p14:creationId xmlns:p14="http://schemas.microsoft.com/office/powerpoint/2010/main" val="20549638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E260C78-1052-4EA9-A332-C30677DB4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8AE0EC-81C6-4785-8961-8EA0C2BCA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01 | KERANGKA DASAR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F33609-D9EC-4345-9508-6DBBAD69E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PMS sebagai sistem strategis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C9ED81-2C83-448A-8465-098A96B14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A96675-04D0-4733-81F7-049E523E6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MPPM.5 Sistem Manajemen Kinerja, hlm. 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95EFEE-A6BF-4D78-975D-B33830B0F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A64FAD-C4C7-431E-B84C-298E2D1A2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Performance Management System menghubungkan visi, misi, dan tujuan jangka panjang dengan aktivitas sehari-hari karyawan.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0D37DD-E8EA-43B8-87CF-D85EB10FB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81300"/>
            <a:ext cx="22479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D283F5-D09E-48B1-8E1B-126543EFB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67050"/>
            <a:ext cx="190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VISI &amp; MISI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B72418-C670-457F-9208-08D3C0D4E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24250"/>
            <a:ext cx="190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Arah organisasi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3A234F-46D0-428B-8B02-4332A6BB0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333375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4B590B-692F-44BA-AD08-1FF5F33F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781300"/>
            <a:ext cx="22479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47104C-6F47-4DA5-A5B2-97545FE48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067050"/>
            <a:ext cx="190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TUJUAN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F48269-32CE-48AF-833D-E84F7AF72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24250"/>
            <a:ext cx="190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Prioritas yang jelas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044CF9-F592-4016-BCE8-F975CE1B9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333375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C7FF2B-0A87-4967-9381-7E9605098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781300"/>
            <a:ext cx="22479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D65FE7-2BB4-497E-A296-064027C4B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067050"/>
            <a:ext cx="190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PENGUKURAN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3EFFC8-9CB7-4841-B128-ED9DDDEC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524250"/>
            <a:ext cx="190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Bukti pencapaian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CCE1CF-75BC-4007-86F7-4E1907480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33375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21C80A-4A10-4377-BD52-E62D381CC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781300"/>
            <a:ext cx="22479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6E8788-B7C6-4E3F-BD29-9369E7ED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067050"/>
            <a:ext cx="190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PENGEMBANGAN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404BFE-22A5-4392-A6A2-66DAFE8E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524250"/>
            <a:ext cx="190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Feedback dan pembelajaran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37B531-7DC0-41FC-B829-A82C21AD0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143500"/>
            <a:ext cx="89535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AE393E-9680-48C5-9169-978536DEF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5334000"/>
            <a:ext cx="8420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PMS yang efektif mengarahkan, mengukur, memberi umpan balik, dan mengembangkan manusia.</a:t>
            </a:r>
          </a:p>
        </p:txBody>
      </p:sp>
    </p:spTree>
    <p:extLst>
      <p:ext uri="{BB962C8B-B14F-4D97-AF65-F5344CB8AC3E}">
        <p14:creationId xmlns:p14="http://schemas.microsoft.com/office/powerpoint/2010/main" val="17186138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2FFA446-37C6-4D49-ADF6-173C51BD9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566425-28BD-49C9-B571-AD674F0F8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02 | GOAL SETTING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5AB158-8D44-48BB-B8AD-11C3547B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Penetapan tujuan dan SMART Goals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2EF087-81E2-4D53-B1E4-7D3F19C5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72BE7D-2AB1-49CA-AA6E-A39DCD5C8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MPPM.5 Sistem Manajemen Kinerja, hlm. 3-4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086D54-AEC3-461A-BECB-B65DDCAF0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76DFA2-A6FA-4C14-8DA3-1060B4372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Tujuan yang jelas, menantang, dan realistis memberi arah, motivasi, serta standar evaluasi.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00971B-B7FF-4911-AE2A-92FE6F4AF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431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SMART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4D2A5A-573D-48C3-8BD7-A39B9A34F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86050"/>
            <a:ext cx="40005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A10D7C-B47F-4B72-A209-5FF400927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F3B704-AB85-4CA2-A189-C3AC14AF2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762250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Specific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E4E89A-B36C-44A8-99D4-882E9B25B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7622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jelas dan terukur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53185C-2270-4A7B-AA4B-B519442F8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81350"/>
            <a:ext cx="40005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586118-4B20-4DDF-A3F0-F401C95FA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480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FAC01C-6A54-42CA-9CAE-1F4E39C82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257550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Measurable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FA2471-C8CC-4B5B-8DD8-8DF99D379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2575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berbasis ukuran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25B677-EA86-4F71-A08A-D2DD36637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76650"/>
            <a:ext cx="40005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5AECC8-797F-4399-A250-B5254AF65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433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9EDEFD-05F0-4C1D-9DF2-772821F95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752850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Achievable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125EFD-F43C-48E3-8F5E-C318C821F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realistis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75135C-EC6D-48BB-B793-2082B81DA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71950"/>
            <a:ext cx="40005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2DD9BC-BBE6-44EB-BB15-55005DB69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2386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450076-BC1C-4356-8DB9-29EABA2B9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248150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Relevant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D672E6-084C-4CEE-8913-084E07869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2481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terkait strategi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6EFCE6-DA00-42E8-A3E9-CB0872248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67250"/>
            <a:ext cx="40005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3D43DF2-AFF2-41FE-B5CB-B934247E9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339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37D5F7-6CF6-4374-B89F-2406EC482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743450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Time-bound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897B500-AE97-45FA-BF60-86B896698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7434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memiliki batas waktu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E2C7BAC-38B2-45AF-9E93-E37DCCBCC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343150"/>
            <a:ext cx="5048250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F165103-4EC1-45AF-8A92-A6A84BA3D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47950"/>
            <a:ext cx="323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CONTOH TUJUAN DI INDONESIA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54842F8-D181-410B-AA94-5CA9F4B0D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05150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Telkom Indonesia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DF62A10-3DB5-4367-B845-85A3257FB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48050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Digital revenue growth sebagai tujuan yang spesifik dan relevan dengan transformasi digital.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5F52854-4F1E-4FF0-8F64-C1DFD5E6B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91000"/>
            <a:ext cx="4191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7D8D664-13C4-42E6-A8C1-460AABE07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400550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Gojek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532B565-B6CF-416B-9AAB-C662FE34E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7434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Akuisisi pengguna baru sebagai north star metric.</a:t>
            </a:r>
          </a:p>
        </p:txBody>
      </p:sp>
    </p:spTree>
    <p:extLst>
      <p:ext uri="{BB962C8B-B14F-4D97-AF65-F5344CB8AC3E}">
        <p14:creationId xmlns:p14="http://schemas.microsoft.com/office/powerpoint/2010/main" val="7240566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AFDF6F-7559-4671-8D3C-D794C90A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67B63A-E0D5-492F-BBA3-ABA3F88D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03 | KEY PERFORMANCE INDICATORS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861CA7-F755-47BE-84DD-A731E35FC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KPI: mengukur hal yang benar-benar penting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90C412-C15F-4428-9C18-D5C01359A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74F686-FEBF-4B64-BE5A-D03B089FA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MPPM.5 Sistem Manajemen Kinerja, hlm. 4-5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481453-BB77-4CED-9C0A-5FA64FB14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5A9EEF-EF1C-48ED-82DC-45C790084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KPI adalah metrik utama untuk melihat sejauh mana tujuan strategis tercapai. KPI yang baik relevan, terukur, dipahami, dan dapat ditindaklanjuti.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1EB0DB-1D49-472B-AC90-E3999A35A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47625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D48F20-B1CD-40CF-A0D1-12527B31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0670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LEADING KPI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709EDF-6A50-40B2-865D-ABEB71F88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486150"/>
            <a:ext cx="3905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Indikator prediktif yang memberi sinyal tentang arah kinerja.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DDC1A1-00F8-46A7-9986-973F58DB7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3624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Contoh: tingkat kepuasan pelanggan.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2A891B-F59F-4408-9403-B8D47F9A3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724150"/>
            <a:ext cx="47625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36F02B-15D1-44B5-B850-C3BF4D407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0670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LAGGING KPI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9E1BFB-9121-4328-9BD0-7FAB3F986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486150"/>
            <a:ext cx="3905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Indikator hasil yang menunjukkan pencapaian setelah aktivitas berlangsung.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FC4AB1-3C40-4EB4-88DA-265FB8F54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43624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Contoh: profit tahun berjalan.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4B7B17-94C4-45DF-A9E3-16CB31496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429250"/>
            <a:ext cx="89535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58764C-D1D7-410E-B5B7-994638763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543550"/>
            <a:ext cx="8496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BRI: penyaluran pinjaman UMKM dan kepuasan nasabah  |  PLN: SAIDI sebagai ukuran kualitas layanan</a:t>
            </a:r>
          </a:p>
        </p:txBody>
      </p:sp>
    </p:spTree>
    <p:extLst>
      <p:ext uri="{BB962C8B-B14F-4D97-AF65-F5344CB8AC3E}">
        <p14:creationId xmlns:p14="http://schemas.microsoft.com/office/powerpoint/2010/main" val="9015833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401413-3AE2-4595-B85E-3667CE763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3163FA-0D52-4C11-9B6E-B51026ED0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04 | OBJECTIVES &amp; KEY RESULTS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A6B33D-0F0F-44CA-AE75-8C7C40C13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OKR: tujuan ambisius dan hasil terukur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DF3E18-E5AF-49FB-8B36-E832087A4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CF4953-F082-4D30-A698-C55EDA340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MPPM.5 Sistem Manajemen Kinerja, hlm. 5-6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A3925E-D549-4A2F-B271-5776259BF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FDB037-036A-4C71-B71A-F4C90B286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OKR menghubungkan apa yang ingin dicapai dengan bukti terukur tentang kemajuannya.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37A437-AEE0-4F3B-83A1-8FDF9B364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33650"/>
            <a:ext cx="4476750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BE8452-9633-4E41-ADA7-B7E793CD8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956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OBJECTIVE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4C99E5-7183-4221-93CA-5721ACE5B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352800"/>
            <a:ext cx="3714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Meningkatkan kualitas layanan digital BRI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6CC645-B6BC-4667-A3EF-EABDF11BE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762500"/>
            <a:ext cx="361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Ambisius  |  Transparan  |  Siklus pendek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93305B-3AF5-4C91-AD3C-38B948D5E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53365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KEY RESULTS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474520-74C5-4116-973B-A3DA0803D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971800"/>
            <a:ext cx="4762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554B8B-6EEE-4985-B11D-8DC90AD32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86100"/>
            <a:ext cx="266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85C40F-B1F7-46D6-9B42-C76EDD563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067050"/>
            <a:ext cx="382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Kepuasan digital banking mencapai 85%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01D801-9C16-408C-BF9B-6B21DB374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714750"/>
            <a:ext cx="4762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927ED4-2CA6-4747-9A9B-379EB056F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29050"/>
            <a:ext cx="266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98DAC8-381F-40A2-823A-441820D4F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10000"/>
            <a:ext cx="382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Error rate aplikasi turun menjadi &lt;0,5%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2668FE-5620-44FF-B764-69245B28B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457700"/>
            <a:ext cx="4762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13E446-327C-444F-A7B4-61DB63D65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572000"/>
            <a:ext cx="266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AEE8D6-4667-4687-B119-FB3633474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52950"/>
            <a:ext cx="382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Tiga fitur baru diluncurkan dalam 6 bulan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D086B7-3028-4E42-B890-C9248B2E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657850"/>
            <a:ext cx="933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Kekuatan OKR terletak pada fleksibilitas dan transparansi. Risiko muncul ketika hasil kunci kabur atau target terlalu banyak.</a:t>
            </a:r>
          </a:p>
        </p:txBody>
      </p:sp>
    </p:spTree>
    <p:extLst>
      <p:ext uri="{BB962C8B-B14F-4D97-AF65-F5344CB8AC3E}">
        <p14:creationId xmlns:p14="http://schemas.microsoft.com/office/powerpoint/2010/main" val="18963855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8C7963-DFAF-47B9-8CAE-FFDE7E002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011FB4-0AD3-44EF-A6FF-E0CD52151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05 | BSC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4570F4-CC54-4FA9-9651-6CA8E3950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Balanced Scorecard: melihat kinerja secara seimbang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17EE40-3C22-4A3F-9999-FB6A77F5D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FAF811-50F9-4AEC-957F-F1B143926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MPPM.5 Sistem Manajemen Kinerja, hlm. 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501879-3224-447B-8A3A-0F202E834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29F9AA-D8FD-4AE9-A04D-EEBCBFD67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BSC menyeimbangkan ukuran keuangan dan non-keuangan melalui empat perspektif yang saling berkaitan.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A2F43A-1E6E-4BF9-82B2-21FC61A97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4686300" cy="129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C45B66-DA74-47E7-AB6A-C35C99D10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78130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KEUANGAN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A7E743-B308-4351-9AB2-29A740876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6230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Profitabilitas</a:t>
            </a:r>
          </a:p>
          <a:p xmlns:a="http://schemas.openxmlformats.org/drawingml/2006/main">
            <a:pPr algn="ctr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ROI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E314DB-4DC1-4B4A-8922-B72C28733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71750"/>
            <a:ext cx="4686300" cy="129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62608C-B52B-4109-B2D8-CF83373FC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78130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PELANGGAN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895825-17EE-4F00-BA2C-0C19AFD3A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16230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Kepuasan</a:t>
            </a:r>
          </a:p>
          <a:p xmlns:a="http://schemas.openxmlformats.org/drawingml/2006/main">
            <a:pPr algn="ctr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Loyalitas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23FDE9-8AA6-4C46-8B81-A0D295984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48150"/>
            <a:ext cx="4686300" cy="129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34BF49-B7B5-4BF6-8F22-5FB378077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45770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PROSES INTERNAL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B8EB5D-177A-41E6-9FBA-A097194A2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83870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Efisiensi</a:t>
            </a:r>
          </a:p>
          <a:p xmlns:a="http://schemas.openxmlformats.org/drawingml/2006/main">
            <a:pPr algn="ctr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Inovasi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DC96BD-1D06-4DBD-BD22-2CEBC5894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48150"/>
            <a:ext cx="4686300" cy="129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DB3AC8-5761-4573-A426-F9E580EE1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45770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PEMBELAJARAN &amp; PERTUMBUHAN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9E6EAC-B924-4576-BE1D-7B6F6216B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83870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Kompetensi SDM</a:t>
            </a:r>
          </a:p>
          <a:p xmlns:a="http://schemas.openxmlformats.org/drawingml/2006/main">
            <a:pPr algn="ctr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Budaya organisasi</a:t>
            </a:r>
          </a:p>
        </p:txBody>
      </p:sp>
    </p:spTree>
    <p:extLst>
      <p:ext uri="{BB962C8B-B14F-4D97-AF65-F5344CB8AC3E}">
        <p14:creationId xmlns:p14="http://schemas.microsoft.com/office/powerpoint/2010/main" val="113276673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50A776-301F-4D72-A74A-CE6DFD9DD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C6566E-9564-4690-AD91-FFEBF0733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06 | PERFORMANCE APPRAISAL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D7AE29-D303-4E5E-9CCC-00404A4AB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Appraisal: penilaian formal kinerja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ED05F7-F04D-4969-9C2E-758AB01D7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F04BC7-2471-4FA9-805F-38C505B9E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MPPM.5 Sistem Manajemen Kinerja, hlm. 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BD1862-0E82-419E-8FB5-E0CB22F23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B694B6-3589-4DC6-B243-F46B2EB16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Appraisal mengevaluasi kinerja dalam periode tertentu. Nilainya bergantung pada transparansi, kualitas bukti, dan tindak lanjut pengembangan.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920980-6506-4DE7-A1F5-5565B1FEA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3333750" cy="1790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A7E086-111C-49F7-8FFC-E261669A9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289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RATING SCALE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BA2758-6394-44B5-9FAA-4526310F4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67100"/>
            <a:ext cx="285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Skala penilaian untuk aspek kinerja tertentu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C2771D-DEDB-4852-8832-1141CD6FB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724150"/>
            <a:ext cx="3333750" cy="1790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2DCF50-6D38-47FD-9F15-434FC95F3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289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360-DEGREE FEEDBACK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B2FDE3-1548-47AA-8470-29BB3CE1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467100"/>
            <a:ext cx="285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Masukan dari atasan, rekan, bawahan, dan pelanggan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6EF1D9-D92F-4B3C-A056-E5F8B7B0A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24150"/>
            <a:ext cx="3333750" cy="1790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0D11DC-642D-4156-BF99-ABC7D31D8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0289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MBO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26FC15-6D76-4F16-A481-49EB6A99C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467100"/>
            <a:ext cx="285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Tujuan disepakati sejak awal dan menjadi dasar evaluasi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B5C689-C56A-4591-B5E2-B119FC5C3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143500"/>
            <a:ext cx="80010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1E1047-2981-438A-A6AC-67E607539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295900"/>
            <a:ext cx="7467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Tantangan utama: bias subjektivitas, orientasi masa lalu, dan rendahnya penerimaan bila proses tidak transparan.</a:t>
            </a:r>
          </a:p>
        </p:txBody>
      </p:sp>
    </p:spTree>
    <p:extLst>
      <p:ext uri="{BB962C8B-B14F-4D97-AF65-F5344CB8AC3E}">
        <p14:creationId xmlns:p14="http://schemas.microsoft.com/office/powerpoint/2010/main" val="14303275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AC7BE1-8C7A-40B2-968C-54F1FC89B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4AFC74-5BDE-487D-8828-A4F2E0D52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07 | CONTINUOUS FEEDBACK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20FFA2-FAC0-4892-AABA-D6E099117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Feedback: jantung manajemen kinerja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9DE1F7-F4D4-4D74-9C73-DD91D20EC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03FFDF-E31D-43CD-A31F-2F72E3A5A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MPPM.5 Sistem Manajemen Kinerja, hlm. 7-8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0D2574-0EBA-4F9D-BB7A-1C1B96DB0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657D3F-001D-468C-A6A9-51D20E98B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Tanpa feedback, appraisal mudah berubah menjadi dokumen administratif. Feedback menghubungkan hasil kerja dengan perbaikan berikutnya.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3C569E-E432-4C8C-A427-73B4B6B50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09850"/>
            <a:ext cx="47625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34FDAA-10E3-4053-AF43-F7FB07914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0035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SPESIFIK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FDDBF5-706A-404C-9D6A-3F374FC49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051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membahas perilaku atau hasil yang dapat diamati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F1524F-80C5-497A-A43F-881A9EC75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609850"/>
            <a:ext cx="47625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E57E8B-0C21-48F5-B358-FC360546E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80035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SEGERA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EDCA35-9C95-4ABE-AB5E-2C40226B8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051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diberikan dekat dengan waktu kejadian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05265D-5404-49B4-8943-230790ADB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48100"/>
            <a:ext cx="47625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521F56-7300-4783-BBFC-4C7B56300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386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KONSTRUKTIF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B49166-095E-4827-9566-55504ED54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4340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fokus pada perbaikan, bukan serangan pribadi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E63631-347E-4E4D-8CDA-13DF3546B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848100"/>
            <a:ext cx="47625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4EB4AD-DB76-4BEC-B56E-847D16AA4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0386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DUA ARAH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657FD5-20F7-4945-978C-BD9F52B47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34340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memberi ruang bagi karyawan untuk merespons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D6AE90-00EC-4248-80F2-330F99A77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5391150"/>
            <a:ext cx="84582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F9539C-404C-4CFD-BF96-361B58628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505450"/>
            <a:ext cx="796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Startup digital mulai memakai HRIS untuk continuous feedback; BUMN bergerak dari pola tahunan menuju umpan balik real-time.</a:t>
            </a:r>
          </a:p>
        </p:txBody>
      </p:sp>
    </p:spTree>
    <p:extLst>
      <p:ext uri="{BB962C8B-B14F-4D97-AF65-F5344CB8AC3E}">
        <p14:creationId xmlns:p14="http://schemas.microsoft.com/office/powerpoint/2010/main" val="41729436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9F2185-C12D-45A1-AFE0-1EA903F14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67A2D0-35B5-45B0-89A7-4D218F7F0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08 | PENGEMBANGAN MANUSIA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5916D4-E172-4B00-B87D-3F52D9348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Coaching dan mentoring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62C469-31AA-4E3D-B119-CE65BD0FE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C4C3AC-0E2F-4127-B278-CD7131788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MPPM.5 Sistem Manajemen Kinerja, hlm. 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48909B-C9B6-4AC8-9250-7C490FC88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E52C62-A000-4BEB-9FB6-67266D42E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Keduanya melengkapi appraisal dengan percakapan pengembangan, tetapi memiliki horizon dan fokus yang berbeda.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DEBFF2-4D02-44C4-AA0E-31C9950E4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71750"/>
            <a:ext cx="4762500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FCAFD5-F85F-45A8-AED1-D8050449E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9337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COACHING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91015A-6F62-4F54-A39A-EBA63592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390900"/>
            <a:ext cx="3905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Jangka pendek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Fokus pada performa dan keterampilan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Atasan langsung atau coach profesional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169034-273F-4BA6-8C34-2A5170C40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571750"/>
            <a:ext cx="4762500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036C1C-A4CF-4F92-8901-FF359E18B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9337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MENTORING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AF95DE-818E-4C68-9C7A-A8BA8A782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390900"/>
            <a:ext cx="3905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Jangka panjang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Fokus pada karier dan pembelajaran holistik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Mentor senior bagi mentee junior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40F39B-EF13-4B84-B594-492C7D154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429250"/>
            <a:ext cx="8763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37DE83-A1B6-4588-BEDF-C18B4678B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534025"/>
            <a:ext cx="822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BRI: BRILiaN Future Leader  |  Telkom: Great People Manager Program</a:t>
            </a:r>
          </a:p>
        </p:txBody>
      </p:sp>
    </p:spTree>
    <p:extLst>
      <p:ext uri="{BB962C8B-B14F-4D97-AF65-F5344CB8AC3E}">
        <p14:creationId xmlns:p14="http://schemas.microsoft.com/office/powerpoint/2010/main" val="172579336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15D5076-1D98-4564-A39D-DA108E59B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4E91E8-C1C6-45B6-BF0E-A4A671EF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09 | ADAPTASI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715126-7748-4654-A2CC-B8C601199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Tantangan dan masa depan PMS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57526C-188B-41D5-986E-E191258D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4852C3-4708-49CF-B0AD-8D555D92B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MPPM.5 Sistem Manajemen Kinerja, hlm. 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4771DD-CDB9-42D9-B401-58CD5E580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4290E3-9606-4CDC-ADA1-C6B973084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2875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TANTANGAN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007914-7B85-4BE2-8D00-741D04808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47625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70087B-1FFE-4BBC-B179-B621487BD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76425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Birokrasi berlebihan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BDD74D-163D-4538-8EA6-A1699009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47900"/>
            <a:ext cx="47625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8CA777-654E-4206-87F3-0A040A77F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14575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Misalignment tujuan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D2FE81-CB6B-4900-A6FB-FECA18D37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86050"/>
            <a:ext cx="47625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C817AA-D700-4E50-BDF4-1A14CC859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52725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Bias gender atau senioritas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218B88-7BD3-4AC4-80F3-94FE48487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24200"/>
            <a:ext cx="47625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03B047-B8FE-4EE3-8B4A-FD2CF3182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90875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Risiko bias pada HRIS dan AI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6724AC-20A9-483A-9D7C-6DB74498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62350"/>
            <a:ext cx="47625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373BF1-3F21-48E0-A9E2-7F001FEC8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29025"/>
            <a:ext cx="428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Ekspektasi feedback cepat dari generasi baru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B077A9-9110-47A5-A2E5-FB938CE20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4287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ARAH PERKEMBANGAN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C3A30E-560E-420F-84A8-CF2AE0CA0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809750"/>
            <a:ext cx="4762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63C50D-E877-4FB1-A757-0CFF4C10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1905000"/>
            <a:ext cx="1409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Real-time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0E042F-A21D-4EC9-845C-027657B1E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05000"/>
            <a:ext cx="276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manajemen kinerja berbasis aplikasi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DA0519-6650-48C7-8E32-8FBAD4564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457450"/>
            <a:ext cx="4762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597712-9A24-4669-BD40-3608D7F70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552700"/>
            <a:ext cx="1409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People analytics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E7C4E0-68C9-430D-AAE3-5314E88D9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52700"/>
            <a:ext cx="276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data untuk membaca pola kinerja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F8E86B-E197-4894-9FF8-DA0CFB1D3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105150"/>
            <a:ext cx="4762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82ABF0-A304-4344-A0F1-FCC679CC9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200400"/>
            <a:ext cx="1409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AI-driven appraisal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61A1D25-ACAF-4CCA-A5B4-DFDA8F32F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200400"/>
            <a:ext cx="276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deteksi pola kontribusi dengan pengawasan manusia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6F90AAA-86C1-47AD-B37E-A89267E37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752850"/>
            <a:ext cx="4762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EFBB651-498B-4EDD-927C-33C004D70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848100"/>
            <a:ext cx="1409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ESG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F663148-1962-4821-8C6D-6D60A0126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848100"/>
            <a:ext cx="276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kinerja dikaitkan dengan keberlanjutan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8505E95-30C1-47D3-B9DB-B0FBAC0CC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5429250"/>
            <a:ext cx="86106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52EB5BF-DDAD-4B8E-9A2C-1F8351696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524500"/>
            <a:ext cx="8115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Teknologi memperluas kapasitas PMS, tetapi tidak menghapus kebutuhan akan penilaian manusia dan etika.</a:t>
            </a:r>
          </a:p>
        </p:txBody>
      </p:sp>
    </p:spTree>
    <p:extLst>
      <p:ext uri="{BB962C8B-B14F-4D97-AF65-F5344CB8AC3E}">
        <p14:creationId xmlns:p14="http://schemas.microsoft.com/office/powerpoint/2010/main" val="7549646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AB07FE8-821A-4E06-8C0C-7B17A9CA8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8A5544-BC68-498C-A992-251E0A860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10 | INTEGRASI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58B7B8-4DC2-4417-89BF-2A9612BA2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PMS sebagai siklus terpadu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C7EB5E-D206-4778-9193-DCE0A1C44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7DB48A-DC27-4ACF-88B8-DC31CAC1F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MPPM.5 Sistem Manajemen Kinerja, hlm. 3, 7-10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F0A1F2-0A6D-4EF8-8F66-202442092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1F0273-5F84-4C61-A7B3-E63C663E7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Tujuan, indikator, penilaian, feedback, dan pengembangan harus dibaca sebagai satu sistem, bukan sebagai dokumen terpisah.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568B1E-EAF3-4EAB-B237-C8466571F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590800"/>
            <a:ext cx="3143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893273-3454-4949-BCDD-F0669CE2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62250"/>
            <a:ext cx="2800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TUJUAN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978A1E-D4FE-4905-A1A9-3F3C5732A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24200"/>
            <a:ext cx="2800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arah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D30590-56F1-4AE2-8F68-9BCD6E2BD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590800"/>
            <a:ext cx="3143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608996-E1AF-4004-B281-010921BB3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62250"/>
            <a:ext cx="2800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KPI / OKR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8AB1F7-9A48-434A-A09C-7063D96FE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124200"/>
            <a:ext cx="2800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ukuran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188F36-2F56-4684-A287-141E141F0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590800"/>
            <a:ext cx="3143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D2D969-393A-4270-8293-6A63F5AEC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762250"/>
            <a:ext cx="2800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BSC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3CDAB4-6545-432E-8DD8-C6F0DC33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124200"/>
            <a:ext cx="2800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keseimbangan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400206-B858-402D-9AF6-2E61E0050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905250"/>
            <a:ext cx="3143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431B7F-1862-473F-870C-B920FE742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76700"/>
            <a:ext cx="2800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APPRAISAL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4F9E5B-54E8-4C5C-BA9D-5F6547C3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38650"/>
            <a:ext cx="2800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evaluasi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268FBB-8C0A-4FF3-9D6E-476BDA5EB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905250"/>
            <a:ext cx="3143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040644-5FC9-419F-B539-FEBCD0403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076700"/>
            <a:ext cx="2800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FEEDBACK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458D66-8A94-444F-BF3B-A46EEC17F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438650"/>
            <a:ext cx="2800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dialog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AA107F-DD0E-4CD2-9F16-FA59C5E14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905250"/>
            <a:ext cx="3143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AE66F6-FDA4-4A43-95FF-95FA689B1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076700"/>
            <a:ext cx="2800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COACHING &amp;</a:t>
            </a:r>
          </a:p>
          <a:p xmlns:a="http://schemas.openxmlformats.org/drawingml/2006/main">
            <a:pPr algn="ctr">
              <a:defRPr sz="13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MENTORING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FFAC29-626C-409D-A943-468106FB8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438650"/>
            <a:ext cx="2800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pengembangan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874103-BCED-4B37-82A0-97A9C1599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5391150"/>
            <a:ext cx="75819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A9DD0D-28BC-478B-B942-1C2A92E26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505450"/>
            <a:ext cx="7124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Hasil yang diharapkan: kinerja, kompetensi, pembelajaran, dan inovasi yang berkelanjutan.</a:t>
            </a:r>
          </a:p>
        </p:txBody>
      </p:sp>
    </p:spTree>
    <p:extLst>
      <p:ext uri="{BB962C8B-B14F-4D97-AF65-F5344CB8AC3E}">
        <p14:creationId xmlns:p14="http://schemas.microsoft.com/office/powerpoint/2010/main" val="118735080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8DDCA7-5F33-43B8-B4B4-6EAA3446F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58D8D2-E84A-4BA4-8AC1-C4E75AC9D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11 | PENUTUP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9E9666-90DE-4F52-B9EA-BF64416A5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Kesimpulan dan refleksi kelas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291D75-E757-4465-B98F-FE7D75450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A80712-1BDB-488C-A37D-4CAA03AE8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MPPM.5 Sistem Manajemen Kinerja, hlm. 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8DCA98-D4E9-48A0-A209-1BDF46BF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F4F57D-7769-405C-B245-B02EAB341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48590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PMS yang baik mengubah pengukuran menjadi pembelajaran.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9800D5-5E13-4F38-9959-530F0724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038350"/>
            <a:ext cx="990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Ia menyelaraskan tujuan, memperjelas ekspektasi, memperbaiki kinerja, dan mengembangkan manusia.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76249F-A250-4AFA-B377-D8D7561CB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238500"/>
            <a:ext cx="304800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168E66-4C0A-48DB-B7F4-7E27BF3CA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72143F-FBC3-4C76-BC13-7B3D5BCC6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48100"/>
            <a:ext cx="2609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Bagaimana memastikan KPI mendorong inovasi, bukan sekadar kepatuhan?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ED22FF-8C35-44F0-9689-20D1C882B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238500"/>
            <a:ext cx="304800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A88EE6-0935-409E-A665-E170B075E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41BB03-7033-4734-A14E-CB19853CC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848100"/>
            <a:ext cx="2609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Apakah OKR lebih relevan daripada KPI dalam organisasi startup?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B50FD2-0722-45CB-8DEE-86172B276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238500"/>
            <a:ext cx="304800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AEA094-4CE8-4581-A940-5026EB179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20F2AF-8AC9-461B-9060-4D2E0AF33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848100"/>
            <a:ext cx="2609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Bagaimana membangun budaya coaching dan mentoring di organisasi publik?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74E76E-86A6-430E-A0B0-24ADA19A6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429250"/>
            <a:ext cx="8763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C716A3-CC2F-42EE-AF51-326ECAC29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534025"/>
            <a:ext cx="822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PMS menjadi alat pemberdayaan, pembelajaran, dan inovasi menuju kinerja berkelanjutan.</a:t>
            </a:r>
          </a:p>
        </p:txBody>
      </p:sp>
    </p:spTree>
    <p:extLst>
      <p:ext uri="{BB962C8B-B14F-4D97-AF65-F5344CB8AC3E}">
        <p14:creationId xmlns:p14="http://schemas.microsoft.com/office/powerpoint/2010/main" val="9180044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2026-09-19T01:53:03.8090000Z</dcterms:created>
  <dcterms:modified xsi:type="dcterms:W3CDTF">2026-09-19T01:53:03.8090000Z</dcterms:modified>
</coreProperties>
</file>