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4b2022ee5494db9" /><Relationship Type="http://schemas.openxmlformats.org/officeDocument/2006/relationships/extended-properties" Target="/docProps/app.xml" Id="R0deaa06324674eab" /><Relationship Type="http://schemas.openxmlformats.org/officeDocument/2006/relationships/officeDocument" Target="/ppt/presentation.xml" Id="R15c2849807fe450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90fe15ec5374c5e"/>
  </p:sldMasterIdLst>
  <p:notesMasterIdLst>
    <p:notesMasterId xmlns:r="http://schemas.openxmlformats.org/officeDocument/2006/relationships" r:id="R4a63e04d6b054a2d"/>
  </p:notesMasterIdLst>
  <p:sldIdLst>
    <p:sldId xmlns:r="http://schemas.openxmlformats.org/officeDocument/2006/relationships" id="256" r:id="R51cdc7168b6944a4"/>
    <p:sldId xmlns:r="http://schemas.openxmlformats.org/officeDocument/2006/relationships" id="257" r:id="Rbd3c8957d5fb45a6"/>
    <p:sldId xmlns:r="http://schemas.openxmlformats.org/officeDocument/2006/relationships" id="258" r:id="R48764a47726e447d"/>
    <p:sldId xmlns:r="http://schemas.openxmlformats.org/officeDocument/2006/relationships" id="259" r:id="Rc0a9bce880c7495b"/>
    <p:sldId xmlns:r="http://schemas.openxmlformats.org/officeDocument/2006/relationships" id="260" r:id="R3fb5486319ba4c57"/>
    <p:sldId xmlns:r="http://schemas.openxmlformats.org/officeDocument/2006/relationships" id="261" r:id="R50315bca95e94b7e"/>
    <p:sldId xmlns:r="http://schemas.openxmlformats.org/officeDocument/2006/relationships" id="262" r:id="R0cf1edbf9f694c76"/>
    <p:sldId xmlns:r="http://schemas.openxmlformats.org/officeDocument/2006/relationships" id="263" r:id="R3252f818d5b042e9"/>
    <p:sldId xmlns:r="http://schemas.openxmlformats.org/officeDocument/2006/relationships" id="264" r:id="Rf1ea1c40eaf648a3"/>
    <p:sldId xmlns:r="http://schemas.openxmlformats.org/officeDocument/2006/relationships" id="265" r:id="R38f98a3222834d87"/>
    <p:sldId xmlns:r="http://schemas.openxmlformats.org/officeDocument/2006/relationships" id="266" r:id="R35099df88cff495c"/>
    <p:sldId xmlns:r="http://schemas.openxmlformats.org/officeDocument/2006/relationships" id="267" r:id="R522a4d5d97794ef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eaa5e2b2a354588" /><Relationship Type="http://schemas.openxmlformats.org/officeDocument/2006/relationships/slideMaster" Target="/ppt/slideMasters/slideMaster1.xml" Id="R890fe15ec5374c5e" /><Relationship Type="http://schemas.openxmlformats.org/officeDocument/2006/relationships/notesMaster" Target="/ppt/notesMasters/notesMaster1.xml" Id="R4a63e04d6b054a2d" /><Relationship Type="http://schemas.openxmlformats.org/officeDocument/2006/relationships/presProps" Target="/ppt/presProps.xml" Id="Rb2a83645b2d4496d" /><Relationship Type="http://schemas.openxmlformats.org/officeDocument/2006/relationships/tableStyles" Target="/ppt/tableStyles.xml" Id="R6c82f127489040f2" /><Relationship Type="http://schemas.openxmlformats.org/officeDocument/2006/relationships/slide" Target="/ppt/slides/slide1.xml" Id="R51cdc7168b6944a4" /><Relationship Type="http://schemas.openxmlformats.org/officeDocument/2006/relationships/slide" Target="/ppt/slides/slide2.xml" Id="Rbd3c8957d5fb45a6" /><Relationship Type="http://schemas.openxmlformats.org/officeDocument/2006/relationships/slide" Target="/ppt/slides/slide3.xml" Id="R48764a47726e447d" /><Relationship Type="http://schemas.openxmlformats.org/officeDocument/2006/relationships/slide" Target="/ppt/slides/slide4.xml" Id="Rc0a9bce880c7495b" /><Relationship Type="http://schemas.openxmlformats.org/officeDocument/2006/relationships/slide" Target="/ppt/slides/slide5.xml" Id="R3fb5486319ba4c57" /><Relationship Type="http://schemas.openxmlformats.org/officeDocument/2006/relationships/slide" Target="/ppt/slides/slide6.xml" Id="R50315bca95e94b7e" /><Relationship Type="http://schemas.openxmlformats.org/officeDocument/2006/relationships/slide" Target="/ppt/slides/slide7.xml" Id="R0cf1edbf9f694c76" /><Relationship Type="http://schemas.openxmlformats.org/officeDocument/2006/relationships/slide" Target="/ppt/slides/slide8.xml" Id="R3252f818d5b042e9" /><Relationship Type="http://schemas.openxmlformats.org/officeDocument/2006/relationships/slide" Target="/ppt/slides/slide9.xml" Id="Rf1ea1c40eaf648a3" /><Relationship Type="http://schemas.openxmlformats.org/officeDocument/2006/relationships/slide" Target="/ppt/slides/slide10.xml" Id="R38f98a3222834d87" /><Relationship Type="http://schemas.openxmlformats.org/officeDocument/2006/relationships/slide" Target="/ppt/slides/slide11.xml" Id="R35099df88cff495c" /><Relationship Type="http://schemas.openxmlformats.org/officeDocument/2006/relationships/slide" Target="/ppt/slides/slide12.xml" Id="R522a4d5d97794ef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e4292fee587479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d69c0c8ea8d4dcb" /><Relationship Type="http://schemas.openxmlformats.org/officeDocument/2006/relationships/notesMaster" Target="/ppt/notesMasters/notesMaster1.xml" Id="R2e83f99b2dbb490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c7ed19c89dc4544" /><Relationship Type="http://schemas.openxmlformats.org/officeDocument/2006/relationships/notesMaster" Target="/ppt/notesMasters/notesMaster1.xml" Id="R68ed2e3c6f54458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dea1d8ffee14383" /><Relationship Type="http://schemas.openxmlformats.org/officeDocument/2006/relationships/notesMaster" Target="/ppt/notesMasters/notesMaster1.xml" Id="R073b23bf8f264d3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c301497f5dd40c3" /><Relationship Type="http://schemas.openxmlformats.org/officeDocument/2006/relationships/notesMaster" Target="/ppt/notesMasters/notesMaster1.xml" Id="Rc64de397aab5423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27c3740810d41ef" /><Relationship Type="http://schemas.openxmlformats.org/officeDocument/2006/relationships/notesMaster" Target="/ppt/notesMasters/notesMaster1.xml" Id="Rc6be4e20e07d48b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e1edbf475a44033" /><Relationship Type="http://schemas.openxmlformats.org/officeDocument/2006/relationships/notesMaster" Target="/ppt/notesMasters/notesMaster1.xml" Id="R216a286986104fe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56e259e436a4063" /><Relationship Type="http://schemas.openxmlformats.org/officeDocument/2006/relationships/notesMaster" Target="/ppt/notesMasters/notesMaster1.xml" Id="Rb06dfb873a674a0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a2df4b249d64579" /><Relationship Type="http://schemas.openxmlformats.org/officeDocument/2006/relationships/notesMaster" Target="/ppt/notesMasters/notesMaster1.xml" Id="R7240d8e2c6664ad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48524be8d6a4318" /><Relationship Type="http://schemas.openxmlformats.org/officeDocument/2006/relationships/notesMaster" Target="/ppt/notesMasters/notesMaster1.xml" Id="R60e1219b13494e0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6b4a277bb854fc3" /><Relationship Type="http://schemas.openxmlformats.org/officeDocument/2006/relationships/notesMaster" Target="/ppt/notesMasters/notesMaster1.xml" Id="Rb6461ec96de0494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9956a4f064643a6" /><Relationship Type="http://schemas.openxmlformats.org/officeDocument/2006/relationships/notesMaster" Target="/ppt/notesMasters/notesMaster1.xml" Id="R4083e3ef370a485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b319bccc61a4260" /><Relationship Type="http://schemas.openxmlformats.org/officeDocument/2006/relationships/notesMaster" Target="/ppt/notesMasters/notesMaster1.xml" Id="R30a9916c6c2f4a6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“MPPM.4 Mengelola Keberagaman”, 25 Agustus 2025. https://rudyct.com/ab/MPPM.4.Mengelola.Keberagaman.pdf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“MPPM.4 Mengelola Keberagaman”, 25 Agustus 2025. https://rudyct.com/ab/MPPM.4.Mengelola.Keberagaman.pdf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“MPPM.4 Mengelola Keberagaman”, 25 Agustus 2025. https://rudyct.com/ab/MPPM.4.Mengelola.Keberagaman.pdf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“MPPM.4 Mengelola Keberagaman”, 25 Agustus 2025. https://rudyct.com/ab/MPPM.4.Mengelola.Keberagaman.pdf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“MPPM.4 Mengelola Keberagaman”, 25 Agustus 2025. https://rudyct.com/ab/MPPM.4.Mengelola.Keberagaman.pdf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“MPPM.4 Mengelola Keberagaman”, 25 Agustus 2025. https://rudyct.com/ab/MPPM.4.Mengelola.Keberagaman.pdf</a:t>
            </a:r>
          </a:p>
          <a:p xmlns:a="http://schemas.openxmlformats.org/drawingml/2006/main">
            <a:r>
              <a:t>Konsep CQ merujuk pada Earley &amp; Ang (2003) sebagaimana dicantumkan dalam PDF.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“MPPM.4 Mengelola Keberagaman”, 25 Agustus 2025. https://rudyct.com/ab/MPPM.4.Mengelola.Keberagaman.pdf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“MPPM.4 Mengelola Keberagaman”, 25 Agustus 2025. https://rudyct.com/ab/MPPM.4.Mengelola.Keberagaman.pdf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“MPPM.4 Mengelola Keberagaman”, 25 Agustus 2025. https://rudyct.com/ab/MPPM.4.Mengelola.Keberagaman.pdf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“MPPM.4 Mengelola Keberagaman”, 25 Agustus 2025. https://rudyct.com/ab/MPPM.4.Mengelola.Keberagaman.pdf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“MPPM.4 Mengelola Keberagaman”, 25 Agustus 2025. https://rudyct.com/ab/MPPM.4.Mengelola.Keberagaman.pdf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“MPPM.4 Mengelola Keberagaman”, 25 Agustus 2025. https://rudyct.com/ab/MPPM.4.Mengelola.Keberagaman.pdf</a:t>
            </a:r>
          </a:p>
          <a:p xmlns:a="http://schemas.openxmlformats.org/drawingml/2006/main">
            <a:r>
              <a:t>Daftar pustaka diringkas dari PDF sumber.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d9543a0ad304bd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e2e76dec8c94cff" /><Relationship Type="http://schemas.openxmlformats.org/officeDocument/2006/relationships/slideLayout" Target="/ppt/slideLayouts/slideLayout1.xml" Id="R8ae00623fdec462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ae00623fdec462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585204e5c144db" /><Relationship Type="http://schemas.openxmlformats.org/officeDocument/2006/relationships/notesSlide" Target="/ppt/notesSlides/notesSlide1.xml" Id="R6879b7c543e548e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0f370654e0476b" /><Relationship Type="http://schemas.openxmlformats.org/officeDocument/2006/relationships/notesSlide" Target="/ppt/notesSlides/notesSlide2.xml" Id="Rd4a7eedb9bfa4f0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133b2acbc14a99" /><Relationship Type="http://schemas.openxmlformats.org/officeDocument/2006/relationships/notesSlide" Target="/ppt/notesSlides/notesSlide3.xml" Id="R1e49f3d82675424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7c4514049c48e6" /><Relationship Type="http://schemas.openxmlformats.org/officeDocument/2006/relationships/notesSlide" Target="/ppt/notesSlides/notesSlide4.xml" Id="R956a8a6430cd458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8353b9882d43e3" /><Relationship Type="http://schemas.openxmlformats.org/officeDocument/2006/relationships/notesSlide" Target="/ppt/notesSlides/notesSlide5.xml" Id="R2ede6a957bde4f5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321034e5b8423b" /><Relationship Type="http://schemas.openxmlformats.org/officeDocument/2006/relationships/notesSlide" Target="/ppt/notesSlides/notesSlide6.xml" Id="R5f803d294f66438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c4cbeaa7ed4433" /><Relationship Type="http://schemas.openxmlformats.org/officeDocument/2006/relationships/notesSlide" Target="/ppt/notesSlides/notesSlide7.xml" Id="R482b64fe4ea241f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579e62ef4843d1" /><Relationship Type="http://schemas.openxmlformats.org/officeDocument/2006/relationships/notesSlide" Target="/ppt/notesSlides/notesSlide8.xml" Id="R2d6ec8e02c6847d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d2acb571744da5" /><Relationship Type="http://schemas.openxmlformats.org/officeDocument/2006/relationships/notesSlide" Target="/ppt/notesSlides/notesSlide9.xml" Id="R6a0a9383b6f74a2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5c70af45c743fa" /><Relationship Type="http://schemas.openxmlformats.org/officeDocument/2006/relationships/notesSlide" Target="/ppt/notesSlides/notesSlide10.xml" Id="Rb6d75a69fe6e4a9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a3381f76234a58" /><Relationship Type="http://schemas.openxmlformats.org/officeDocument/2006/relationships/notesSlide" Target="/ppt/notesSlides/notesSlide11.xml" Id="R60232b048052486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999716dc584565" /><Relationship Type="http://schemas.openxmlformats.org/officeDocument/2006/relationships/notesSlide" Target="/ppt/notesSlides/notesSlide12.xml" Id="Rf199401ceade4b6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23B4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75B3DC-3777-419A-9ABD-37E643497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42CB76-FD21-4E3E-A4EE-4930858FB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52400"/>
            <a:ext cx="190500" cy="6705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BB832E-786C-401D-8E1B-BBB728944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819150"/>
            <a:ext cx="2266950" cy="2266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077346-B9ED-46E1-85DD-7A315AA67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4000500"/>
            <a:ext cx="1123950" cy="1123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2A8312-5AC1-477A-96FC-48BEF25D7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5029200"/>
            <a:ext cx="742950" cy="742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D5262"/>
          </a:solidFill>
          <a:ln xmlns:a="http://schemas.openxmlformats.org/drawingml/2006/main" w="0">
            <a:solidFill>
              <a:srgbClr val="1D5262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BDBAFF-8CEF-46E9-9584-D1E93DD02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04850"/>
            <a:ext cx="285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600" b="1" i="0">
                <a:solidFill>
                  <a:srgbClr val="F2A2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 i="0">
                <a:solidFill>
                  <a:srgbClr val="F2A24B"/>
                </a:solidFill>
                <a:latin typeface="Bitstream Charter"/>
                <a:ea typeface="Bitstream Charter"/>
                <a:cs typeface="Bitstream Charter"/>
              </a:rPr>
              <a:t>MPPM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55A74C-4E78-4124-8EA9-7403D239E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504950"/>
            <a:ext cx="66675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40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0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Mengelola</a:t>
            </a:r>
          </a:p>
          <a:p xmlns:a="http://schemas.openxmlformats.org/drawingml/2006/main">
            <a:pPr>
              <a:defRPr sz="40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0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Keberagaman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824D35-6000-401B-B1FE-100F75332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257550"/>
            <a:ext cx="781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rPr>
              <a:t>Generasi Y–Z–Alpha, Cultural Intelligence, dan Inklusi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606180-F4E6-4B03-BCA3-E31D0DE63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943350"/>
            <a:ext cx="5334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F2A24B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A6CE6E-F06F-4677-9F4A-606620EA5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210050"/>
            <a:ext cx="7620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7429"/>
          </a:bodyPr>
          <a:lstStyle xmlns:a="http://schemas.openxmlformats.org/drawingml/2006/main"/>
          <a:p xmlns:a="http://schemas.openxmlformats.org/drawingml/2006/main">
            <a:pPr>
              <a:defRPr sz="16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Membangun organisasi yang adil, adaptif, dan mampu mengubah perbedaan menjadi sinergi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18A0E8-C353-4324-AD60-71CD38458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657850"/>
            <a:ext cx="723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rPr>
              <a:t>Oleh: Prof. Ir. Rudy C. Tarumingkeng, PhD</a:t>
            </a:r>
          </a:p>
          <a:p xmlns:a="http://schemas.openxmlformats.org/drawingml/2006/main">
            <a:pPr>
              <a:defRPr sz="1275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rPr>
              <a:t>Guru Besar Manajemen | Ketua Senat Akademik IBM-ASMI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6CE467-3190-4272-AD49-3B44933CB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5600700"/>
            <a:ext cx="203835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3BE852-AA70-45AD-9B6C-140E68E0F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25100" y="5695950"/>
            <a:ext cx="76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86311555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D74D4F9-A8CD-488F-A25B-40C09FC32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8DF162-2A97-433A-B02D-3C31862BD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01 | KONTEKS ORGANISASI MODERN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50930D-B463-49B8-9A98-BD8A00C2F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Mengapa keberagaman penting?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9625EC-D891-4D89-856F-D355818C8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9812C4-484C-4C11-B35C-D0F00F74F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92DA69-1949-41E6-86A9-3631BE617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5DFC93-80FB-49C3-A423-AF23B7F13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885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9278"/>
          </a:bodyPr>
          <a:lstStyle xmlns:a="http://schemas.openxmlformats.org/drawingml/2006/main"/>
          <a:p xmlns:a="http://schemas.openxmlformats.org/drawingml/2006/main">
            <a:pPr>
              <a:defRPr sz="21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Keberagaman adalah kenyataan sosial sekaligus sumber kekuatan strategis.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B99C23-8B29-4134-BC1B-E19105C28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238125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1E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DDFEA5-0F58-48EF-B17A-3FA4B3CEA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7620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A3A76A-BB52-45D7-B2B3-6E0C53DC4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43200"/>
            <a:ext cx="198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Realitas organisasi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162ABF-29A7-4819-BA8F-D062B1BDA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124200"/>
            <a:ext cx="19812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Usia, gender, budaya, agama, generasi, dan cara kerja hadir bersama dalam satu organisasi.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B578CC-C06D-4BED-A7AD-4ABFD661A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2571750"/>
            <a:ext cx="238125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BD5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C6A23B-FD88-43E7-9B1B-DD0811B27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2571750"/>
            <a:ext cx="7620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BC208C-7424-45EE-BC6A-663C190D8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2743200"/>
            <a:ext cx="198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Sumber inovasi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CA0885-8F1E-40BC-80D3-470ACE69A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124200"/>
            <a:ext cx="19812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Perspektif yang berbeda memperluas cara organisasi memahami masalah dan menemukan solusi.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61EEAB-0287-4225-869A-FD7345678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571750"/>
            <a:ext cx="238125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A35C59-944A-46F7-B799-B4C752F39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571750"/>
            <a:ext cx="7620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5262"/>
          </a:solidFill>
          <a:ln xmlns:a="http://schemas.openxmlformats.org/drawingml/2006/main" w="0">
            <a:solidFill>
              <a:srgbClr val="1D5262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C74315-DC8D-4436-B0EF-461FF30BE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743200"/>
            <a:ext cx="198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Risiko konflik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5AFC8E-6717-4CE3-B5B2-19BE63F3C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24200"/>
            <a:ext cx="19812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Perbedaan yang diabaikan dapat memicu bias, salah paham, dan disintegrasi.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53B69D-5467-464B-B41F-5877E98D0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2571750"/>
            <a:ext cx="238125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C4D85B-F89F-44F4-8932-671C5D3D0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2571750"/>
            <a:ext cx="7620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9A67"/>
          </a:solidFill>
          <a:ln xmlns:a="http://schemas.openxmlformats.org/drawingml/2006/main" w="0">
            <a:solidFill>
              <a:srgbClr val="4C9A67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AF738DD-94D8-44E6-884B-AE925A728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743200"/>
            <a:ext cx="198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Keunggulan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4FD4963-2BEA-4B6A-AA70-5B01D4C53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124200"/>
            <a:ext cx="19812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Inklusi mengubah keberagaman menjadi retensi, reputasi, dan kinerja yang lebih kuat.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C634B19-C68D-4C6B-BABF-597F0E235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889"/>
          </a:bodyPr>
          <a:lstStyle xmlns:a="http://schemas.openxmlformats.org/drawingml/2006/main"/>
          <a:p xmlns:a="http://schemas.openxmlformats.org/drawingml/2006/main">
            <a:pPr>
              <a:defRPr sz="1125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Tiga fokus MPPM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96D82F3-1DAE-4719-A7D3-644A364FF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35305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Generasi Y–Z–Alpha • Cultural Intelligence • Inklusi</a:t>
            </a:r>
          </a:p>
        </p:txBody>
      </p:sp>
    </p:spTree>
    <p:extLst>
      <p:ext uri="{BB962C8B-B14F-4D97-AF65-F5344CB8AC3E}">
        <p14:creationId xmlns:p14="http://schemas.microsoft.com/office/powerpoint/2010/main" val="100117145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FC1F781-6455-4053-B693-BE13CB12F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D14E3B-E272-4D23-AC2B-4D5F37535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02 | KEBERAGAMAN GENERASI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EC94FA-346B-43ED-8FDB-CFA73A8A9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Generasi Y, Z, dan Alpha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841615-72D9-4512-B8FA-D7DC62840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AA9E67-973C-47EF-B96A-104051AEB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477EEB-8897-46E4-94B8-40EE64871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722699-68BA-4DB7-9E51-AB0A44026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Setiap generasi membawa pengalaman teknologi, nilai, dan ekspektasi kerja yang berbeda.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61B263-E57F-4517-ABED-AE60877E7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32385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BBF9CD-5F5C-4A95-A040-06A7B5CB2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3238500" cy="114300"/>
          </a:xfrm>
          <a:prstGeom xmlns:a="http://schemas.openxmlformats.org/drawingml/2006/main" prst="rect">
            <a:avLst/>
          </a:prstGeom>
          <a:ln xmlns:a="http://schemas.openxmlformats.org/drawingml/2006/main" w="0"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47A6BC-821E-4C17-A5A7-A14EA7C97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24150"/>
            <a:ext cx="704850" cy="704850"/>
          </a:xfrm>
          <a:prstGeom xmlns:a="http://schemas.openxmlformats.org/drawingml/2006/main" prst="ellipse">
            <a:avLst/>
          </a:prstGeom>
          <a:ln xmlns:a="http://schemas.openxmlformats.org/drawingml/2006/main" w="0"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346004-E206-456A-A736-0AD7C2089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933700"/>
            <a:ext cx="228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7143"/>
          </a:bodyPr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B996CF-6B13-4693-9A76-D094DB040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78130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Generasi 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B8EA73-1B39-499D-858C-4D8087712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310515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4583"/>
          </a:bodyPr>
          <a:lstStyle xmlns:a="http://schemas.openxmlformats.org/drawingml/2006/main"/>
          <a:p xmlns:a="http://schemas.openxmlformats.org/drawingml/2006/main">
            <a:pPr>
              <a:def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1980–1995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3C01EF-07D0-4496-ACC3-72FE425A4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829050"/>
            <a:ext cx="2571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fleksibilitas</a:t>
            </a:r>
          </a:p>
          <a:p xmlns:a="http://schemas.openxmlformats.org/drawingml/2006/main">
            <a:pPr>
              <a:def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work-life balance</a:t>
            </a:r>
          </a:p>
          <a:p xmlns:a="http://schemas.openxmlformats.org/drawingml/2006/main">
            <a:pPr>
              <a:def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pengalaman bermakna</a:t>
            </a:r>
          </a:p>
          <a:p xmlns:a="http://schemas.openxmlformats.org/drawingml/2006/main">
            <a:pPr>
              <a:def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kolaborasi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CEF3DA-5383-4B31-A7D9-3F43EE35F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381250"/>
            <a:ext cx="32385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7DE7FB-07EC-4CDB-AD8A-ADDC35E0B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381250"/>
            <a:ext cx="3238500" cy="114300"/>
          </a:xfrm>
          <a:prstGeom xmlns:a="http://schemas.openxmlformats.org/drawingml/2006/main" prst="rect">
            <a:avLst/>
          </a:prstGeom>
          <a:ln xmlns:a="http://schemas.openxmlformats.org/drawingml/2006/main" w="0"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1BAC2C-6388-4107-AEF3-3890BDDF8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724150"/>
            <a:ext cx="704850" cy="704850"/>
          </a:xfrm>
          <a:prstGeom xmlns:a="http://schemas.openxmlformats.org/drawingml/2006/main" prst="ellipse">
            <a:avLst/>
          </a:prstGeom>
          <a:ln xmlns:a="http://schemas.openxmlformats.org/drawingml/2006/main" w="0"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1F8ACC-CD0C-44B7-A5A6-5C72E81B7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933700"/>
            <a:ext cx="228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7143"/>
          </a:bodyPr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7CB1E3-9A66-4AD5-98CB-508F95657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78130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Generasi Z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281E15-A663-4FDC-B3B2-DE464A39E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10515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4583"/>
          </a:bodyPr>
          <a:lstStyle xmlns:a="http://schemas.openxmlformats.org/drawingml/2006/main"/>
          <a:p xmlns:a="http://schemas.openxmlformats.org/drawingml/2006/main">
            <a:pPr>
              <a:def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1996–2010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9A8B42-C988-4016-818A-81CB31ED7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829050"/>
            <a:ext cx="2571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digital native</a:t>
            </a:r>
          </a:p>
          <a:p xmlns:a="http://schemas.openxmlformats.org/drawingml/2006/main">
            <a:pPr>
              <a:def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multitasking</a:t>
            </a:r>
          </a:p>
          <a:p xmlns:a="http://schemas.openxmlformats.org/drawingml/2006/main">
            <a:pPr>
              <a:def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pragmatis</a:t>
            </a:r>
          </a:p>
          <a:p xmlns:a="http://schemas.openxmlformats.org/drawingml/2006/main">
            <a:pPr>
              <a:def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umpan balik cepat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DAB5180-AE8F-4267-BE6E-6CC335CC8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381250"/>
            <a:ext cx="32385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9C01199-77BE-42F0-BBFF-7501F4609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381250"/>
            <a:ext cx="3238500" cy="114300"/>
          </a:xfrm>
          <a:prstGeom xmlns:a="http://schemas.openxmlformats.org/drawingml/2006/main" prst="rect">
            <a:avLst/>
          </a:prstGeom>
          <a:ln xmlns:a="http://schemas.openxmlformats.org/drawingml/2006/main" w="0"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60E8E22-4AE9-4F51-B4DD-FF3EABB8C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24150"/>
            <a:ext cx="704850" cy="704850"/>
          </a:xfrm>
          <a:prstGeom xmlns:a="http://schemas.openxmlformats.org/drawingml/2006/main" prst="ellipse">
            <a:avLst/>
          </a:prstGeom>
          <a:ln xmlns:a="http://schemas.openxmlformats.org/drawingml/2006/main" w="0"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6CCA363-C94F-4273-A25D-42810633E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933700"/>
            <a:ext cx="228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7143"/>
          </a:bodyPr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18F2E30-7F86-482E-85D0-7C670324C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78130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Generasi Alpha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FC3FEA9-A3E9-4CB3-8A34-13B7E2240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10515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4583"/>
          </a:bodyPr>
          <a:lstStyle xmlns:a="http://schemas.openxmlformats.org/drawingml/2006/main"/>
          <a:p xmlns:a="http://schemas.openxmlformats.org/drawingml/2006/main">
            <a:pPr>
              <a:def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2010–sekarang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145140C-82D2-4DF2-B289-EE29CB0AD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29050"/>
            <a:ext cx="2571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tumbuh bersama AI</a:t>
            </a:r>
          </a:p>
          <a:p xmlns:a="http://schemas.openxmlformats.org/drawingml/2006/main">
            <a:pPr>
              <a:def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IoT dan big data</a:t>
            </a:r>
          </a:p>
          <a:p xmlns:a="http://schemas.openxmlformats.org/drawingml/2006/main">
            <a:pPr>
              <a:def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keberlanjutan</a:t>
            </a:r>
          </a:p>
          <a:p xmlns:a="http://schemas.openxmlformats.org/drawingml/2006/main">
            <a:pPr>
              <a:def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etika digital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8583756-6FAE-49DD-B8E0-E80D7427E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6680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1EF"/>
          </a:solidFill>
          <a:ln xmlns:a="http://schemas.openxmlformats.org/drawingml/2006/main" w="0">
            <a:solidFill>
              <a:srgbClr val="DDF1EF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191BF5E-AD5D-41A9-9F86-381786127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69595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Generasi bukan label mutlak. Manajer perlu membaca individu, bukan hanya stereotip generasi.</a:t>
            </a:r>
          </a:p>
        </p:txBody>
      </p:sp>
    </p:spTree>
    <p:extLst>
      <p:ext uri="{BB962C8B-B14F-4D97-AF65-F5344CB8AC3E}">
        <p14:creationId xmlns:p14="http://schemas.microsoft.com/office/powerpoint/2010/main" val="54194849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0D3C81-0486-4B92-ADB8-A4020ECF0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270BC1-8CAE-4A19-AE36-363CA364F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03 | PERBEDAAN EKSPEKTASI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D615D1-3015-4465-BF4B-5BAEF049B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Tantangan kerja lintas generasi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6389EF-57FC-4AAE-AEA5-FC7E3E50E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4AC332-04DA-406D-B10C-5259DFB1F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40FA43-8B6E-4B08-9C8F-7110A75CF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F3E066-27F1-4F46-A6B8-57CC35540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7590"/>
          </a:bodyPr>
          <a:lstStyle xmlns:a="http://schemas.openxmlformats.org/drawingml/2006/main"/>
          <a:p xmlns:a="http://schemas.openxmlformats.org/drawingml/2006/main">
            <a:pPr>
              <a:defRPr sz="1800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Perbedaan dapat menjadi sumber pembelajaran, tetapi juga dapat memunculkan stereotip dan konflik nilai.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ABEA96-7A1C-41F2-8045-D7BC1BE50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24100"/>
            <a:ext cx="1095375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4CE6F8-E8F0-485D-A989-06A91A306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24100"/>
            <a:ext cx="1143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254D31-DA8D-471E-9FD9-1F2443F44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955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2121"/>
          </a:bodyPr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Gaya kerja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055BFC-BD01-4C48-81FE-4FC211DCE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457450"/>
            <a:ext cx="752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Gen X cenderung hierarkis, Gen Y fleksibel, Gen Z lebih informal.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97E986-516F-408F-B286-989BBAF98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76600"/>
            <a:ext cx="1095375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523BBA-45C1-447F-BF68-0734368E8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76600"/>
            <a:ext cx="1143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AC6647-FC0D-4533-AA26-3577BE524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4480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2121"/>
          </a:bodyPr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Ekspektasi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751844-C96E-49DF-943B-0868A1A04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409950"/>
            <a:ext cx="752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Stabilitas, pengalaman, kecepatan, dan keberlanjutan menjadi prioritas yang berbeda.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E4EBCF-B80B-436D-BB74-4D9B7AB22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29100"/>
            <a:ext cx="1095375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CA3C17-B86E-45F4-B831-4BD3C3F15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29100"/>
            <a:ext cx="1143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5262"/>
          </a:solidFill>
          <a:ln xmlns:a="http://schemas.openxmlformats.org/drawingml/2006/main" w="0">
            <a:solidFill>
              <a:srgbClr val="1D5262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1C6CE7-1180-40DC-AE33-B2BACF102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4005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2121"/>
          </a:bodyPr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Konflik nilai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80DB10-E8B7-4C19-8380-3C5136C03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362450"/>
            <a:ext cx="752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622"/>
          </a:bodyPr>
          <a:lstStyle xmlns:a="http://schemas.openxmlformats.org/drawingml/2006/main"/>
          <a:p xmlns:a="http://schemas.openxmlformats.org/drawingml/2006/main">
            <a:pPr>
              <a:defRPr sz="15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Generasi tua dapat menilai generasi muda kurang loyal, sementara generasi muda melihat generasi tua kaku.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9F8CAA-1476-4AA5-B013-EBFF0A5E4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62600"/>
            <a:ext cx="1066800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BD5"/>
          </a:solidFill>
          <a:ln xmlns:a="http://schemas.openxmlformats.org/drawingml/2006/main" w="0">
            <a:solidFill>
              <a:srgbClr val="FDEBD5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F8FFDC-06EB-447E-8551-629A42651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695950"/>
            <a:ext cx="1009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9058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Respons manajerial: gunakan banyak saluran komunikasi, fleksibilitas kerja, mentoring lintas generasi, dan kriteria karier yang transparan.</a:t>
            </a:r>
          </a:p>
        </p:txBody>
      </p:sp>
    </p:spTree>
    <p:extLst>
      <p:ext uri="{BB962C8B-B14F-4D97-AF65-F5344CB8AC3E}">
        <p14:creationId xmlns:p14="http://schemas.microsoft.com/office/powerpoint/2010/main" val="108313183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BD5EFE2-A70E-4B98-9981-34A5D12D2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DA6BFD-21B4-493D-947D-9ED9E7F4C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04 | KEBIJAKAN DAN PRAKTIK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D8E497-FA3A-43C5-9D5D-1663DB891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Strategi mengelola keberagaman generasi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025CB5-3E02-42F0-A0A9-C26D732AC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E5986C-15FA-4BEB-9715-543243741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4E7EAA-43CC-4692-832E-85F269CCB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2E2BCB-D36B-4F50-8DB8-DCABBC8BA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32385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3AFE30-7E4C-4856-87C0-BB644393E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762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DF8F5C-DE0D-4285-A0C1-B2B4EBBD5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98120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Komunikasi multi-saluran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6E8188-AA90-4113-8DD0-AD6BD5195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362200"/>
            <a:ext cx="28384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Tatap muka, email, chat, dan platform kolaborasi digital.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FB2E50-D707-449B-B1DA-6BCA6D140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1809750"/>
            <a:ext cx="32385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3C45C3-3DB4-4C5B-9FD6-F8AB0F0B6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1809750"/>
            <a:ext cx="762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435B90-7393-43BF-8671-1A921B496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198120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Fleksibilitas kerja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8B89F5-80E4-41E5-A17D-CD1043500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362200"/>
            <a:ext cx="28384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WFH, hybrid working, dan jam kerja yang sesuai kebutuhan tugas.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F19552-D353-4384-9732-F73BC8DA7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2385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65DF0F-DACB-4881-B007-E7931FE19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762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5262"/>
          </a:solidFill>
          <a:ln xmlns:a="http://schemas.openxmlformats.org/drawingml/2006/main" w="0">
            <a:solidFill>
              <a:srgbClr val="1D526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B57681-D0C5-42ED-9DBD-AE6613262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198120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Mentoring dua arah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9051F9-5324-4E46-BDA3-9D4583490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362200"/>
            <a:ext cx="28384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Gen X membimbing pengalaman; Gen Z berbagi teknologi melalui reverse mentoring.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B53E8B-1814-483B-B64E-8089CFFBC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32385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044128-F6E4-4C3E-A6A0-7F5D7A186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762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9A67"/>
          </a:solidFill>
          <a:ln xmlns:a="http://schemas.openxmlformats.org/drawingml/2006/main" w="0">
            <a:solidFill>
              <a:srgbClr val="4C9A67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606147-E01B-4596-95E7-98DFCF9A4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0995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Keadilan dan transparansi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FEAD88A-0602-4666-8B56-FDB3C1B43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790950"/>
            <a:ext cx="28384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Struktur karier, kompensasi, dan apresiasi dijelaskan secara terbuka.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DDB2F08-1A60-41E9-84FF-292969241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238500"/>
            <a:ext cx="32385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F73BED4-3B35-4028-9D3A-4A62CB272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238500"/>
            <a:ext cx="762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6F71"/>
          </a:solidFill>
          <a:ln xmlns:a="http://schemas.openxmlformats.org/drawingml/2006/main" w="0">
            <a:solidFill>
              <a:srgbClr val="D86F71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AB7C10A-5F08-4C5C-85D5-A4AC9D114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40995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Pengakuan nilai unik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78DB5AD-95B2-49C3-8D37-61CC78CC7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790950"/>
            <a:ext cx="28384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Kreativitas, digitalisasi, dan keberlanjutan dipadukan dalam tim.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3F198C0-B1E5-45B5-ADFC-29046A204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106680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B4A"/>
          </a:solidFill>
          <a:ln xmlns:a="http://schemas.openxmlformats.org/drawingml/2006/main" w="0">
            <a:solidFill>
              <a:srgbClr val="123B4A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F98DECB-E760-41B4-8544-253C62E4F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486400"/>
            <a:ext cx="1009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016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Tujuan akhirnya adalah kolaborasi antargenerasi, bukan penyeragaman semua orang.</a:t>
            </a:r>
          </a:p>
        </p:txBody>
      </p:sp>
    </p:spTree>
    <p:extLst>
      <p:ext uri="{BB962C8B-B14F-4D97-AF65-F5344CB8AC3E}">
        <p14:creationId xmlns:p14="http://schemas.microsoft.com/office/powerpoint/2010/main" val="22122287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A7CC203-D0AD-48C3-B3DB-343DE7E4C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8EB212-50ED-4EF9-AAC1-826A9CCD5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05 | KEMAMPUAN MULTIKULTURAL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2F81CB-F882-4BCF-A9B0-9F84BD5F5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Cultural Intelligence: kecerdasan lintas budaya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8E9580-27DA-46B4-8F2A-B46031F20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969AC2-C095-47C3-9D53-F3E06DBDD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D10367-48C4-4D80-B214-8FFBE9D6B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20F1B9-6896-4878-BF78-ECCB9EBD3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7044"/>
          </a:bodyPr>
          <a:lstStyle xmlns:a="http://schemas.openxmlformats.org/drawingml/2006/main"/>
          <a:p xmlns:a="http://schemas.openxmlformats.org/drawingml/2006/main">
            <a:pPr>
              <a:defRPr sz="1800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Cultural Intelligence atau CQ adalah kemampuan untuk berhubungan dan bekerja efektif di antara budaya yang berbeda.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1CE1A1-9C34-4708-A65A-D7D264872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514600"/>
            <a:ext cx="1123950" cy="1123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C6E463-5839-44ED-9E3C-3C95DB925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2895600"/>
            <a:ext cx="266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2760"/>
          </a:bodyPr>
          <a:lstStyle xmlns:a="http://schemas.openxmlformats.org/drawingml/2006/main"/>
          <a:p xmlns:a="http://schemas.openxmlformats.org/drawingml/2006/main">
            <a:pPr>
              <a:def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7B477B-240F-49E8-BDBB-CA029F770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9433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6667"/>
          </a:bodyPr>
          <a:lstStyle xmlns:a="http://schemas.openxmlformats.org/drawingml/2006/main"/>
          <a:p xmlns:a="http://schemas.openxmlformats.org/drawingml/2006/main">
            <a:pPr>
              <a:defRPr sz="150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CQ Knowledge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F9C3FC-D2A6-41ED-9B50-CC04605D1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243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memahami norma, praktik, dan nilai budaya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65511F-ED5D-4386-A630-3DDCE0201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514600"/>
            <a:ext cx="1123950" cy="1123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04DCFA-8861-4A76-ADD6-76AA228CD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2895600"/>
            <a:ext cx="266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2760"/>
          </a:bodyPr>
          <a:lstStyle xmlns:a="http://schemas.openxmlformats.org/drawingml/2006/main"/>
          <a:p xmlns:a="http://schemas.openxmlformats.org/drawingml/2006/main">
            <a:pPr>
              <a:def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B45569-FBB0-41B9-96A6-146D97C0E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9433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6667"/>
          </a:bodyPr>
          <a:lstStyle xmlns:a="http://schemas.openxmlformats.org/drawingml/2006/main"/>
          <a:p xmlns:a="http://schemas.openxmlformats.org/drawingml/2006/main">
            <a:pPr>
              <a:defRPr sz="150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CQ Strategy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001187-9CBD-4872-93B2-3E1421524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3243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merencanakan interaksi lintas budaya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8A1F3A-BCF7-4036-9D7B-5C27818F1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514600"/>
            <a:ext cx="1123950" cy="1123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D5262"/>
          </a:solidFill>
          <a:ln xmlns:a="http://schemas.openxmlformats.org/drawingml/2006/main" w="0">
            <a:solidFill>
              <a:srgbClr val="1D526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316D8F-EE6C-402D-AFC5-02010B67D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2895600"/>
            <a:ext cx="266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2760"/>
          </a:bodyPr>
          <a:lstStyle xmlns:a="http://schemas.openxmlformats.org/drawingml/2006/main"/>
          <a:p xmlns:a="http://schemas.openxmlformats.org/drawingml/2006/main">
            <a:pPr>
              <a:def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768519-2061-452F-BFD4-7C6D123F8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433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6667"/>
          </a:bodyPr>
          <a:lstStyle xmlns:a="http://schemas.openxmlformats.org/drawingml/2006/main"/>
          <a:p xmlns:a="http://schemas.openxmlformats.org/drawingml/2006/main">
            <a:pPr>
              <a:defRPr sz="150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CQ Motivation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C34689-4581-445A-8F1C-5847E9AD4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memiliki dorongan untuk belajar dan berinteraksi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D877B8-5FDC-46C8-8F01-22E092C14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2514600"/>
            <a:ext cx="1123950" cy="1123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C9A67"/>
          </a:solidFill>
          <a:ln xmlns:a="http://schemas.openxmlformats.org/drawingml/2006/main" w="0">
            <a:solidFill>
              <a:srgbClr val="4C9A67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53B0B2-35B2-4B08-A3BB-1C0539CC5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82175" y="2895600"/>
            <a:ext cx="266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2760"/>
          </a:bodyPr>
          <a:lstStyle xmlns:a="http://schemas.openxmlformats.org/drawingml/2006/main"/>
          <a:p xmlns:a="http://schemas.openxmlformats.org/drawingml/2006/main">
            <a:pPr>
              <a:def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2404A5-3B29-4CD5-A59C-D469F90EC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9433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6667"/>
          </a:bodyPr>
          <a:lstStyle xmlns:a="http://schemas.openxmlformats.org/drawingml/2006/main"/>
          <a:p xmlns:a="http://schemas.openxmlformats.org/drawingml/2006/main">
            <a:pPr>
              <a:defRPr sz="150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CQ Behavior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F9ABF8-3ECF-47EE-9D50-104542219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3243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menyesuaikan perilaku verbal dan nonverbal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92B1E41-46C9-45DF-97B5-38D327A62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67350"/>
            <a:ext cx="106680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1EF"/>
          </a:solidFill>
          <a:ln xmlns:a="http://schemas.openxmlformats.org/drawingml/2006/main" w="0">
            <a:solidFill>
              <a:srgbClr val="DDF1EF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18BD103-319C-4237-AA3A-DDA836B8D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581650"/>
            <a:ext cx="1009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1930"/>
          </a:bodyPr>
          <a:lstStyle xmlns:a="http://schemas.openxmlformats.org/drawingml/2006/main"/>
          <a:p xmlns:a="http://schemas.openxmlformats.org/drawingml/2006/main">
            <a:pPr>
              <a:defRPr sz="14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CQ membantu pemimpin menghindari asumsi bahwa satu cara berkomunikasi berlaku untuk semua budaya.</a:t>
            </a:r>
          </a:p>
        </p:txBody>
      </p:sp>
    </p:spTree>
    <p:extLst>
      <p:ext uri="{BB962C8B-B14F-4D97-AF65-F5344CB8AC3E}">
        <p14:creationId xmlns:p14="http://schemas.microsoft.com/office/powerpoint/2010/main" val="212231997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0B0A5A-C7EA-4910-AE01-3AD94C9F2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7C4DB0-E2FA-4098-80AD-03983105E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06 | KEPEMIMPINAN GLOBAL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7F23A3-D569-43DD-A28A-FE51BE72D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CQ dalam praktik organisasi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CFE052-FE48-4D5C-B29F-A3794F29A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98F7C1-E8D4-413E-A42C-AC2D9A369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FF0074-3BDE-4331-8CAD-B6F5970FC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85E6DE-C41B-40E3-A4DF-EC16B9D76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5090"/>
          </a:bodyPr>
          <a:lstStyle xmlns:a="http://schemas.openxmlformats.org/drawingml/2006/main"/>
          <a:p xmlns:a="http://schemas.openxmlformats.org/drawingml/2006/main">
            <a:pPr>
              <a:defRPr sz="1800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Di negara multikultural seperti Indonesia, CQ menjadi kemampuan penting untuk kepemimpinan nasional dan bisnis global.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5E3298-EE21-441D-9F0D-51DB7C6A7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4953000" cy="2781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1E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7A3FA6-BCD0-4341-9E44-218513EC8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76200" cy="2781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142968-CFD9-455E-8C81-C98C1FD12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552700"/>
            <a:ext cx="4552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Diplomasi bisnis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01E90F-F11E-43FC-A8E6-084DB010B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933700"/>
            <a:ext cx="4552950" cy="2114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CEO Indonesia yang bernegosiasi dengan investor Jepang perlu memahami formalitas, hierarki, cara menyampaikan ketidaksetujuan, dan pentingnya membangun kepercayaan.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B0D459-6205-421F-BACD-7C6BF31FF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81250"/>
            <a:ext cx="4953000" cy="2781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BD5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AFD8FB-D941-4C68-937C-1B783343D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81250"/>
            <a:ext cx="76200" cy="2781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102A40-8797-4622-9211-825380155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552700"/>
            <a:ext cx="4552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Tim multinasional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63CD2E-A407-4472-8C21-BE2F0A6E4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933700"/>
            <a:ext cx="4552950" cy="2114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Kolaborasi Telkom dan Google Cloud memerlukan kemampuan beradaptasi terhadap perbedaan bahasa kerja, kecepatan keputusan, dan ekspektasi profesional.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82FB42-3457-4050-A292-AC3D43FE9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238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889"/>
          </a:bodyPr>
          <a:lstStyle xmlns:a="http://schemas.openxmlformats.org/drawingml/2006/main"/>
          <a:p xmlns:a="http://schemas.openxmlformats.org/drawingml/2006/main">
            <a:pPr>
              <a:defRPr sz="1125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Prinsip kerja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C8E67B-555D-4676-B799-EDA212411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5562600"/>
            <a:ext cx="8858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8889"/>
          </a:bodyPr>
          <a:lstStyle xmlns:a="http://schemas.openxmlformats.org/drawingml/2006/main"/>
          <a:p xmlns:a="http://schemas.openxmlformats.org/drawingml/2006/main">
            <a:pPr>
              <a:defRPr sz="1575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Pelajari konteks sebelum menilai perilaku. Sesuaikan cara berkomunikasi tanpa kehilangan tujuan bersama.</a:t>
            </a:r>
          </a:p>
        </p:txBody>
      </p:sp>
    </p:spTree>
    <p:extLst>
      <p:ext uri="{BB962C8B-B14F-4D97-AF65-F5344CB8AC3E}">
        <p14:creationId xmlns:p14="http://schemas.microsoft.com/office/powerpoint/2010/main" val="95162331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6FF692-82CB-4A77-A081-3C9283825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9F83B2-E038-4443-9BC5-AF7B1C36C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07 | DARI FAKTA KE PENGALAMAN KERJA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2E34B0-C164-470B-89A1-DD21FCC2F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Diversitas dan inklusi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1CC61D-E105-493B-A88E-ACEFB35C4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E8B398-4E44-4B94-ACE8-D1428B703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7E579C-5AF7-4275-A57C-806C05B31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33EB0E-F49B-4E76-88FA-9CAFA5A39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14550"/>
            <a:ext cx="47625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1EF"/>
          </a:solidFill>
          <a:ln xmlns:a="http://schemas.openxmlformats.org/drawingml/2006/main" w="19050">
            <a:solidFill>
              <a:srgbClr val="178E8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228FF4-C186-4415-B6B4-E43FCB174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114550"/>
            <a:ext cx="47625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BD5"/>
          </a:solidFill>
          <a:ln xmlns:a="http://schemas.openxmlformats.org/drawingml/2006/main" w="19050">
            <a:solidFill>
              <a:srgbClr val="F2A24B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FD2735-AB05-41FF-A256-213DC6E1F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476500"/>
            <a:ext cx="381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619"/>
          </a:bodyPr>
          <a:lstStyle xmlns:a="http://schemas.openxmlformats.org/drawingml/2006/main"/>
          <a:p xmlns:a="http://schemas.openxmlformats.org/drawingml/2006/main">
            <a:pPr>
              <a:defRPr sz="21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DIVERSITAS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C14510-067E-4E9E-8280-50C2CB5C9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143250"/>
            <a:ext cx="3714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212"/>
          </a:bodyPr>
          <a:lstStyle xmlns:a="http://schemas.openxmlformats.org/drawingml/2006/main"/>
          <a:p xmlns:a="http://schemas.openxmlformats.org/drawingml/2006/main">
            <a:pPr>
              <a:defRPr sz="16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Keberagaman fakta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6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Usia, gender, etnis, agama, generasi, orientasi, dan latar belakang yang hadir dalam organisasi.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B4DB6B-9C3C-4243-97E4-A8C3F4AB1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476500"/>
            <a:ext cx="381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619"/>
          </a:bodyPr>
          <a:lstStyle xmlns:a="http://schemas.openxmlformats.org/drawingml/2006/main"/>
          <a:p xmlns:a="http://schemas.openxmlformats.org/drawingml/2006/main">
            <a:pPr>
              <a:defRPr sz="2100" b="1" i="0">
                <a:solidFill>
                  <a:srgbClr val="F2A2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 i="0">
                <a:solidFill>
                  <a:srgbClr val="F2A24B"/>
                </a:solidFill>
                <a:latin typeface="Bitstream Charter"/>
                <a:ea typeface="Bitstream Charter"/>
                <a:cs typeface="Bitstream Charter"/>
              </a:rPr>
              <a:t>INKLUSI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FE804A-FBF3-481D-BD54-BBCFEB7D2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143250"/>
            <a:ext cx="3714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212"/>
          </a:bodyPr>
          <a:lstStyle xmlns:a="http://schemas.openxmlformats.org/drawingml/2006/main"/>
          <a:p xmlns:a="http://schemas.openxmlformats.org/drawingml/2006/main">
            <a:pPr>
              <a:defRPr sz="16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Pengalaman dan proses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6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Lingkungan yang memberi kesempatan setara, rasa dihargai, rasa memiliki, dan ruang kontribusi penuh.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DE7870-7B06-4566-860B-CF55571BA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43550"/>
            <a:ext cx="109728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B4A"/>
          </a:solidFill>
          <a:ln xmlns:a="http://schemas.openxmlformats.org/drawingml/2006/main" w="0">
            <a:solidFill>
              <a:srgbClr val="123B4A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157250-3B55-4C73-BAF5-6DF07ABBE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629275"/>
            <a:ext cx="10382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1930"/>
          </a:bodyPr>
          <a:lstStyle xmlns:a="http://schemas.openxmlformats.org/drawingml/2006/main"/>
          <a:p xmlns:a="http://schemas.openxmlformats.org/drawingml/2006/main">
            <a:pPr>
              <a:def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Diversitas menjawab siapa yang hadir. Inklusi menjawab apakah mereka benar-benar didengar dan diberi kesempatan.</a:t>
            </a:r>
          </a:p>
        </p:txBody>
      </p:sp>
    </p:spTree>
    <p:extLst>
      <p:ext uri="{BB962C8B-B14F-4D97-AF65-F5344CB8AC3E}">
        <p14:creationId xmlns:p14="http://schemas.microsoft.com/office/powerpoint/2010/main" val="1499764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B2B94E2-2A9E-452D-B7CA-354D4CBF1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15D012-48C8-4C7B-BF0A-D79E148AB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08 | ORGANISASI YANG ADIL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B6EC23-E63F-463D-A6CD-A162E0ED1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Prinsip dan manfaat inklusi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EF31D0-F7EE-4B3A-A953-CFF0A9054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034503-3E7B-48AB-BF7F-B64F72B4D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44D1DB-8281-45CB-BAEB-AF08239F3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945F33-EBA9-43D3-BC19-156538680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2381250" cy="1466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5868CE-E87F-48C5-82C3-68025E075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76200" cy="1466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2DF10F-99CD-4E6F-B20A-EB223443F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981200"/>
            <a:ext cx="198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Kesetaraan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C52DC3-D04E-4E06-8897-EE3A39DAC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362200"/>
            <a:ext cx="19812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peluang kerja, promosi, dan pelatihan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00571B-4E39-4298-B76C-F1D2D3788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09750"/>
            <a:ext cx="2381250" cy="1466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E65F9D-8D91-4E2B-B166-B4BD802DA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09750"/>
            <a:ext cx="76200" cy="1466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FF2ACB-4A4E-486A-8DA7-62B5DC799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1981200"/>
            <a:ext cx="198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Keadilan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5CF85A-165E-4BF5-8609-91081D5B7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362200"/>
            <a:ext cx="19812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akomodasi sesuai kebutuhan, termasuk disabilitas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4A4D32-64E4-4581-8016-94B7F0C45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2381250" cy="1466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D69254-4B8C-4C09-9697-546A1C207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76200" cy="1466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5262"/>
          </a:solidFill>
          <a:ln xmlns:a="http://schemas.openxmlformats.org/drawingml/2006/main" w="0">
            <a:solidFill>
              <a:srgbClr val="1D526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3D604E-7213-4868-A70B-B8E427374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981200"/>
            <a:ext cx="198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Keterlibatan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E94480-427C-4E55-8826-6E956F979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62200"/>
            <a:ext cx="19812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rasa memiliki dan kontribusi nyata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59372E-A58A-4FDC-B528-F69148E74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1809750"/>
            <a:ext cx="2381250" cy="1466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0E3500-E1DB-49CF-885E-CCCA4C327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1809750"/>
            <a:ext cx="76200" cy="1466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9A67"/>
          </a:solidFill>
          <a:ln xmlns:a="http://schemas.openxmlformats.org/drawingml/2006/main" w="0">
            <a:solidFill>
              <a:srgbClr val="4C9A67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264885-0CEA-4E79-9FF0-74DA286A5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1981200"/>
            <a:ext cx="198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Keterbukaan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62185E-D887-4704-96C1-D0702BA58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2362200"/>
            <a:ext cx="19812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ruang aman untuk pendapat dan kritik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DD85499-5E2C-407B-85F7-594AC8E3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862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000"/>
          </a:bodyPr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Dampak organisasi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40CB4F5-E749-4AF4-A56B-14D5E8120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5770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473ADC2-9C47-49A8-A439-24E922056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4386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5926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Inovasi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2AEF13E-B68F-4A43-812C-38AA9B314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4386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5926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perspektif lebih beragam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DDBA217-CE24-44A5-8918-B9CA781B8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A4F2DA2-90AE-43EE-9013-2DB65F4D4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83870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5926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Retensi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D1B5614-C138-4BFE-A449-D4DFCECBD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83870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5926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karyawan merasa dihargai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FA3EBEB-CA2A-4BE0-9983-8DD97590A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5780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D5262"/>
          </a:solidFill>
          <a:ln xmlns:a="http://schemas.openxmlformats.org/drawingml/2006/main" w="0">
            <a:solidFill>
              <a:srgbClr val="1D5262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1706541-344A-4EE1-952C-A888CE0A1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2387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5926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Talenta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F868518-90A6-4028-86D2-E77C1F327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52387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5926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lebih menarik bagi tenaga kerja global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F89506F-F589-4552-8675-20F80AE77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5785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C9A67"/>
          </a:solidFill>
          <a:ln xmlns:a="http://schemas.openxmlformats.org/drawingml/2006/main" w="0">
            <a:solidFill>
              <a:srgbClr val="4C9A67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667A469-88AB-4CC2-900C-3A85D32A8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63880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5926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Reputasi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3AACA64-20FC-463F-9DFD-D8C29384F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563880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5926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mendukung ESG dan keberlanjutan</a:t>
            </a:r>
          </a:p>
        </p:txBody>
      </p:sp>
    </p:spTree>
    <p:extLst>
      <p:ext uri="{BB962C8B-B14F-4D97-AF65-F5344CB8AC3E}">
        <p14:creationId xmlns:p14="http://schemas.microsoft.com/office/powerpoint/2010/main" val="154589434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2711F04-32CE-43CE-8998-0A2BBE9D3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03FD40-49A6-42A1-B3D5-92B817300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09 | MENGUBAH PERBEDAAN MENJADI SINERGI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EDD37C-F14E-4E34-87B9-0C9AA0796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Model integratif: Recognition hingga Results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89D756-8BB4-4121-8A8A-113586D65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591DA6-5337-48A2-A7EB-3EA255608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A6020F-7817-48D2-A01A-6D3863537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448536-20F1-49C9-8A7E-224D53259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798"/>
          </a:bodyPr>
          <a:lstStyle xmlns:a="http://schemas.openxmlformats.org/drawingml/2006/main"/>
          <a:p xmlns:a="http://schemas.openxmlformats.org/drawingml/2006/main">
            <a:pPr>
              <a:defRPr sz="1800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Generasi memberi keragaman nilai. CQ menjembatani perbedaan. Inklusi memastikan hasilnya adil dan produktif.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0FDFCC-C123-4774-95BF-D311BBC6B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28900"/>
            <a:ext cx="2286000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198238-EEBB-4BE2-8530-1D00F5DFC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857500"/>
            <a:ext cx="1943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0833"/>
          </a:bodyPr>
          <a:lstStyle xmlns:a="http://schemas.openxmlformats.org/drawingml/2006/main"/>
          <a:p xmlns:a="http://schemas.openxmlformats.org/drawingml/2006/main">
            <a:pPr>
              <a:def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Recognition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5E5A55-910E-4982-994C-A4FC35282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276600"/>
            <a:ext cx="1943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mengakui perbedaan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E65F2B-5462-48E4-984C-EDFE0B373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248025"/>
            <a:ext cx="457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5C718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D76E64-0D1E-44A8-B83D-BE2420DEF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2628900"/>
            <a:ext cx="2286000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26A7E3-17B7-423E-876A-640C589A7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857500"/>
            <a:ext cx="1943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0833"/>
          </a:bodyPr>
          <a:lstStyle xmlns:a="http://schemas.openxmlformats.org/drawingml/2006/main"/>
          <a:p xmlns:a="http://schemas.openxmlformats.org/drawingml/2006/main">
            <a:pPr>
              <a:def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Respect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148639-E8F9-419D-81A0-D17AF2C1E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276600"/>
            <a:ext cx="1943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menghargai keunikan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7C6D4F-7F1E-474C-8F10-FDE841A3B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3248025"/>
            <a:ext cx="457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5C718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E8FBA1-3824-4986-A788-1A92C3B4C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628900"/>
            <a:ext cx="2286000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5262"/>
          </a:solidFill>
          <a:ln xmlns:a="http://schemas.openxmlformats.org/drawingml/2006/main" w="0">
            <a:solidFill>
              <a:srgbClr val="1D526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CA9B58-16E2-4755-9B9E-274391BA5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857500"/>
            <a:ext cx="1943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0833"/>
          </a:bodyPr>
          <a:lstStyle xmlns:a="http://schemas.openxmlformats.org/drawingml/2006/main"/>
          <a:p xmlns:a="http://schemas.openxmlformats.org/drawingml/2006/main">
            <a:pPr>
              <a:def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Responsibility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DFFE2E-4741-463E-AFD0-89DFAF36E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276600"/>
            <a:ext cx="1943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879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membangun kebijakan inklusif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9E3C06-AEDB-4CAA-BA53-A8B077286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248025"/>
            <a:ext cx="457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5C718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2CC2BA-B13E-4A3F-80A4-CFCFC7FDF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628900"/>
            <a:ext cx="2286000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9A67"/>
          </a:solidFill>
          <a:ln xmlns:a="http://schemas.openxmlformats.org/drawingml/2006/main" w="0">
            <a:solidFill>
              <a:srgbClr val="4C9A67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592590-47BD-4BA2-B59C-68C17F032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857500"/>
            <a:ext cx="1943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0833"/>
          </a:bodyPr>
          <a:lstStyle xmlns:a="http://schemas.openxmlformats.org/drawingml/2006/main"/>
          <a:p xmlns:a="http://schemas.openxmlformats.org/drawingml/2006/main">
            <a:pPr>
              <a:def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Results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75E5F3-C4EA-4428-B40F-6D7D94C73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276600"/>
            <a:ext cx="1943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856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menghasilkan keunggulan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2C3DA83-2A5A-4D2F-8358-FD1EFCD6E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4705350"/>
            <a:ext cx="9525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1EF"/>
          </a:solidFill>
          <a:ln xmlns:a="http://schemas.openxmlformats.org/drawingml/2006/main" w="0">
            <a:solidFill>
              <a:srgbClr val="DDF1EF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8AA9E77-D81D-4842-95A0-9A0273FED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914900"/>
            <a:ext cx="8877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6190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Inklusi menjadi strategis ketika organisasi menerjemahkan penghargaan terhadap perbedaan ke dalam keputusan, sistem, dan hasil yang dapat dirasakan.</a:t>
            </a:r>
          </a:p>
        </p:txBody>
      </p:sp>
    </p:spTree>
    <p:extLst>
      <p:ext uri="{BB962C8B-B14F-4D97-AF65-F5344CB8AC3E}">
        <p14:creationId xmlns:p14="http://schemas.microsoft.com/office/powerpoint/2010/main" val="135734120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4E9E262-BCED-4B22-A75A-660142E4B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73264E-E1FB-467F-B689-27094FC6D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10 | IMPLEMENTASI DI INDONESIA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F8C059-27CA-4757-8A93-3275C2F4E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Tantangan dan strategi praktis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596583-FBD6-4B8D-9999-3DDFF49C8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95F3A5-B6B0-4076-A431-EA53426C6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B50DA8-7C06-4CD9-9777-B7A69B86D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11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FD0F73-6A85-4FAB-9A79-A353D6D38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476250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AEE293-7DD7-4C85-B07E-933BA7DA6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9525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6F71"/>
          </a:solidFill>
          <a:ln xmlns:a="http://schemas.openxmlformats.org/drawingml/2006/main" w="0">
            <a:solidFill>
              <a:srgbClr val="D86F71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28DEF0-73A8-4B01-9726-14893203F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9240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3158"/>
          </a:bodyPr>
          <a:lstStyle xmlns:a="http://schemas.openxmlformats.org/drawingml/2006/main"/>
          <a:p xmlns:a="http://schemas.openxmlformats.org/drawingml/2006/main">
            <a:pPr>
              <a:defRPr sz="14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Bias tidak sadar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18C78D-55BA-429C-8F79-8B4EA0E70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190500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9167"/>
          </a:bodyPr>
          <a:lstStyle xmlns:a="http://schemas.openxmlformats.org/drawingml/2006/main"/>
          <a:p xmlns:a="http://schemas.openxmlformats.org/drawingml/2006/main">
            <a:pPr>
              <a:def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memilih orang yang dianggap mirip dengan kita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2E4BA5-248E-47C4-A54F-7880D6497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476250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3A07D1-6E9B-44A8-93C6-588DABEEA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9525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1988B0-E409-45A6-9F02-B2B0412B1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3158"/>
          </a:bodyPr>
          <a:lstStyle xmlns:a="http://schemas.openxmlformats.org/drawingml/2006/main"/>
          <a:p xmlns:a="http://schemas.openxmlformats.org/drawingml/2006/main">
            <a:pPr>
              <a:defRPr sz="14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Inklusi virtual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F5FCD5-810F-4D05-9908-9C2C7CD22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7622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9167"/>
          </a:bodyPr>
          <a:lstStyle xmlns:a="http://schemas.openxmlformats.org/drawingml/2006/main"/>
          <a:p xmlns:a="http://schemas.openxmlformats.org/drawingml/2006/main">
            <a:pPr>
              <a:def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memastikan suara anggota hybrid tetap terdengar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097953-13B5-48DB-8E27-F484ABA5E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0"/>
            <a:ext cx="476250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1F5BCD-DEDC-40F8-8784-CCB0345BB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0"/>
            <a:ext cx="9525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5262"/>
          </a:solidFill>
          <a:ln xmlns:a="http://schemas.openxmlformats.org/drawingml/2006/main" w="0">
            <a:solidFill>
              <a:srgbClr val="1D526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FDD4E0-A994-4F2B-AF67-FD955A4C5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6385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3158"/>
          </a:bodyPr>
          <a:lstStyle xmlns:a="http://schemas.openxmlformats.org/drawingml/2006/main"/>
          <a:p xmlns:a="http://schemas.openxmlformats.org/drawingml/2006/main">
            <a:pPr>
              <a:defRPr sz="14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AI dalam HR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FB32B8-1E26-4719-A320-D0915DA2E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61950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566"/>
          </a:bodyPr>
          <a:lstStyle xmlns:a="http://schemas.openxmlformats.org/drawingml/2006/main"/>
          <a:p xmlns:a="http://schemas.openxmlformats.org/drawingml/2006/main">
            <a:pPr>
              <a:def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mencegah diskriminasi algoritmik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A93762-83E9-4B7B-92B2-C72896D58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180975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000"/>
          </a:bodyPr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Strategi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C3B6CB-3E91-4054-AF69-E09B33B8C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81250"/>
            <a:ext cx="42862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Pelatihan CQ dan DEI</a:t>
            </a:r>
          </a:p>
          <a:p xmlns:a="http://schemas.openxmlformats.org/drawingml/2006/main">
            <a:pPr>
              <a:defRPr sz="16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Mentoring lintas generasi</a:t>
            </a:r>
          </a:p>
          <a:p xmlns:a="http://schemas.openxmlformats.org/drawingml/2006/main">
            <a:pPr>
              <a:defRPr sz="16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Kebijakan cuti orang tua dan aksesibilitas</a:t>
            </a:r>
          </a:p>
          <a:p xmlns:a="http://schemas.openxmlformats.org/drawingml/2006/main">
            <a:pPr>
              <a:defRPr sz="16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Tim lintas budaya</a:t>
            </a:r>
          </a:p>
          <a:p xmlns:a="http://schemas.openxmlformats.org/drawingml/2006/main">
            <a:pPr>
              <a:defRPr sz="16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Teknologi HR yang inklusif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5B0808-5D0F-4464-9340-19E519B79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4895850"/>
            <a:ext cx="41910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1EF"/>
          </a:solidFill>
          <a:ln xmlns:a="http://schemas.openxmlformats.org/drawingml/2006/main" w="0">
            <a:solidFill>
              <a:srgbClr val="DDF1EF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839079E-75AF-4C8D-B8B5-EC4FF249D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510540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5019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Contoh: Telkom, Gojek, BRI, dan program transformasi SDM BUMN.</a:t>
            </a:r>
          </a:p>
        </p:txBody>
      </p:sp>
    </p:spTree>
    <p:extLst>
      <p:ext uri="{BB962C8B-B14F-4D97-AF65-F5344CB8AC3E}">
        <p14:creationId xmlns:p14="http://schemas.microsoft.com/office/powerpoint/2010/main" val="89422808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23B4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0474C1-36D6-4BEF-A35D-1FB8F56A4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3E3D25-033D-4465-8ADE-621CB9407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09600"/>
            <a:ext cx="4572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9825"/>
          </a:bodyPr>
          <a:lstStyle xmlns:a="http://schemas.openxmlformats.org/drawingml/2006/main"/>
          <a:p xmlns:a="http://schemas.openxmlformats.org/drawingml/2006/main">
            <a:pPr>
              <a:defRPr sz="2850" b="1" i="0">
                <a:solidFill>
                  <a:srgbClr val="F2A2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 i="0">
                <a:solidFill>
                  <a:srgbClr val="F2A24B"/>
                </a:solidFill>
                <a:latin typeface="Bitstream Charter"/>
                <a:ea typeface="Bitstream Charter"/>
                <a:cs typeface="Bitstream Charter"/>
              </a:rPr>
              <a:t>Inti pembelajaran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C86294-FD8F-4809-93A1-839C1ED43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257300"/>
            <a:ext cx="10287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8635"/>
          </a:bodyPr>
          <a:lstStyle xmlns:a="http://schemas.openxmlformats.org/drawingml/2006/main"/>
          <a:p xmlns:a="http://schemas.openxmlformats.org/drawingml/2006/main">
            <a:pPr>
              <a:defRPr sz="24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Keberagaman menjadi kekuatan ketika organisasi mengelolanya secara sadar.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457DAF-5259-42E0-BA2F-90BA8BCB2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5908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5C8922-9A3A-4AE3-A7CE-7840EFBBD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686050"/>
            <a:ext cx="171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E970D7-265F-4F4B-9CC2-A4F7B18B9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57175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6734"/>
          </a:bodyPr>
          <a:lstStyle xmlns:a="http://schemas.openxmlformats.org/drawingml/2006/main"/>
          <a:p xmlns:a="http://schemas.openxmlformats.org/drawingml/2006/main">
            <a:pPr>
              <a:defRPr sz="16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Generasi Y–Z–Alpha membawa ekspektasi kerja yang berbeda dan perlu dikelola tanpa stereotip.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0712F1-EDFD-4870-BC3C-C22F41AA3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5052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28149C-654F-4A74-A214-5F3BD2F7A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3600450"/>
            <a:ext cx="171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6356D7-6ECF-4922-B6AC-9283481AC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48615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667"/>
          </a:bodyPr>
          <a:lstStyle xmlns:a="http://schemas.openxmlformats.org/drawingml/2006/main"/>
          <a:p xmlns:a="http://schemas.openxmlformats.org/drawingml/2006/main">
            <a:pPr>
              <a:defRPr sz="16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Cultural Intelligence membantu pemimpin memahami serta menyesuaikan diri dengan perbedaan budaya.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6A0D4D-7238-4B30-9B33-4CBFF0D3A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4196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B0207D-50A5-431A-B6A9-0D6A3D6D9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4514850"/>
            <a:ext cx="171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04C2D8-BE17-4E3F-B14B-F785D98DF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40055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Inklusi mengubah keberagaman menjadi keadilan, rasa memiliki, inovasi, dan daya saing.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F822C3-343A-4EF5-AB46-87FF7FD57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410200"/>
            <a:ext cx="9810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178E8A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5EACD2-858E-4812-951C-F1AB9BECD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657850"/>
            <a:ext cx="1000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rPr>
              <a:t>Referensi pilihan: Earley &amp; Ang (2003); Robbins &amp; Judge (2019); Japan Cabinet Office (2019); World Economic Forum (2023).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706C3E-F6C8-4055-9124-D1E35CE5A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22935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 i="0">
                <a:solidFill>
                  <a:srgbClr val="F2A2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0">
                <a:solidFill>
                  <a:srgbClr val="F2A24B"/>
                </a:solidFill>
                <a:latin typeface="Bitstream Charter"/>
                <a:ea typeface="Bitstream Charter"/>
                <a:cs typeface="Bitstream Charter"/>
              </a:rPr>
              <a:t>www.rudyct.com/cv.pdf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951709-DB4D-47F4-836E-4456688B4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229350"/>
            <a:ext cx="1809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rPr>
              <a:t>MPPM | Bahan kuliah keempat</a:t>
            </a:r>
          </a:p>
        </p:txBody>
      </p:sp>
    </p:spTree>
    <p:extLst>
      <p:ext uri="{BB962C8B-B14F-4D97-AF65-F5344CB8AC3E}">
        <p14:creationId xmlns:p14="http://schemas.microsoft.com/office/powerpoint/2010/main" val="156560344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2026-09-19T01:34:05.3580000Z</dcterms:created>
  <dcterms:modified xsi:type="dcterms:W3CDTF">2026-09-19T01:34:05.3580000Z</dcterms:modified>
</coreProperties>
</file>