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583af85c790473d" /><Relationship Type="http://schemas.openxmlformats.org/officeDocument/2006/relationships/extended-properties" Target="/docProps/app.xml" Id="R2d4419b9fbdb4b91" /><Relationship Type="http://schemas.openxmlformats.org/officeDocument/2006/relationships/officeDocument" Target="/ppt/presentation.xml" Id="Rbff8e881677948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d3e7747b6904317"/>
  </p:sldMasterIdLst>
  <p:notesMasterIdLst>
    <p:notesMasterId xmlns:r="http://schemas.openxmlformats.org/officeDocument/2006/relationships" r:id="R6bd04928d208425a"/>
  </p:notesMasterIdLst>
  <p:sldIdLst>
    <p:sldId xmlns:r="http://schemas.openxmlformats.org/officeDocument/2006/relationships" id="256" r:id="R0900280602f64c34"/>
    <p:sldId xmlns:r="http://schemas.openxmlformats.org/officeDocument/2006/relationships" id="257" r:id="Rf9af54da4e8a4e19"/>
    <p:sldId xmlns:r="http://schemas.openxmlformats.org/officeDocument/2006/relationships" id="258" r:id="R1600eb9bde85405a"/>
    <p:sldId xmlns:r="http://schemas.openxmlformats.org/officeDocument/2006/relationships" id="259" r:id="R942dface29914024"/>
    <p:sldId xmlns:r="http://schemas.openxmlformats.org/officeDocument/2006/relationships" id="260" r:id="R459cc98933fc456b"/>
    <p:sldId xmlns:r="http://schemas.openxmlformats.org/officeDocument/2006/relationships" id="261" r:id="R77d0c186635e4e53"/>
    <p:sldId xmlns:r="http://schemas.openxmlformats.org/officeDocument/2006/relationships" id="262" r:id="R8615d8e45c9a48a6"/>
    <p:sldId xmlns:r="http://schemas.openxmlformats.org/officeDocument/2006/relationships" id="263" r:id="R1acf858d20924c3a"/>
    <p:sldId xmlns:r="http://schemas.openxmlformats.org/officeDocument/2006/relationships" id="264" r:id="R9b518c64a1a5423a"/>
    <p:sldId xmlns:r="http://schemas.openxmlformats.org/officeDocument/2006/relationships" id="265" r:id="R60a45a44d22648dc"/>
    <p:sldId xmlns:r="http://schemas.openxmlformats.org/officeDocument/2006/relationships" id="266" r:id="Re90610aa1e524e9d"/>
    <p:sldId xmlns:r="http://schemas.openxmlformats.org/officeDocument/2006/relationships" id="267" r:id="R6e2a5c37fa56485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973ed3fe4c4583" /><Relationship Type="http://schemas.openxmlformats.org/officeDocument/2006/relationships/slideMaster" Target="/ppt/slideMasters/slideMaster1.xml" Id="Rcd3e7747b6904317" /><Relationship Type="http://schemas.openxmlformats.org/officeDocument/2006/relationships/notesMaster" Target="/ppt/notesMasters/notesMaster1.xml" Id="R6bd04928d208425a" /><Relationship Type="http://schemas.openxmlformats.org/officeDocument/2006/relationships/presProps" Target="/ppt/presProps.xml" Id="Re74f5da9fc194a0f" /><Relationship Type="http://schemas.openxmlformats.org/officeDocument/2006/relationships/tableStyles" Target="/ppt/tableStyles.xml" Id="Ra9c30b7703f043e3" /><Relationship Type="http://schemas.openxmlformats.org/officeDocument/2006/relationships/slide" Target="/ppt/slides/slide1.xml" Id="R0900280602f64c34" /><Relationship Type="http://schemas.openxmlformats.org/officeDocument/2006/relationships/slide" Target="/ppt/slides/slide2.xml" Id="Rf9af54da4e8a4e19" /><Relationship Type="http://schemas.openxmlformats.org/officeDocument/2006/relationships/slide" Target="/ppt/slides/slide3.xml" Id="R1600eb9bde85405a" /><Relationship Type="http://schemas.openxmlformats.org/officeDocument/2006/relationships/slide" Target="/ppt/slides/slide4.xml" Id="R942dface29914024" /><Relationship Type="http://schemas.openxmlformats.org/officeDocument/2006/relationships/slide" Target="/ppt/slides/slide5.xml" Id="R459cc98933fc456b" /><Relationship Type="http://schemas.openxmlformats.org/officeDocument/2006/relationships/slide" Target="/ppt/slides/slide6.xml" Id="R77d0c186635e4e53" /><Relationship Type="http://schemas.openxmlformats.org/officeDocument/2006/relationships/slide" Target="/ppt/slides/slide7.xml" Id="R8615d8e45c9a48a6" /><Relationship Type="http://schemas.openxmlformats.org/officeDocument/2006/relationships/slide" Target="/ppt/slides/slide8.xml" Id="R1acf858d20924c3a" /><Relationship Type="http://schemas.openxmlformats.org/officeDocument/2006/relationships/slide" Target="/ppt/slides/slide9.xml" Id="R9b518c64a1a5423a" /><Relationship Type="http://schemas.openxmlformats.org/officeDocument/2006/relationships/slide" Target="/ppt/slides/slide10.xml" Id="R60a45a44d22648dc" /><Relationship Type="http://schemas.openxmlformats.org/officeDocument/2006/relationships/slide" Target="/ppt/slides/slide11.xml" Id="Re90610aa1e524e9d" /><Relationship Type="http://schemas.openxmlformats.org/officeDocument/2006/relationships/slide" Target="/ppt/slides/slide12.xml" Id="R6e2a5c37fa56485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2367394a9d4e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8f6a787ec24cad" /><Relationship Type="http://schemas.openxmlformats.org/officeDocument/2006/relationships/notesMaster" Target="/ppt/notesMasters/notesMaster1.xml" Id="R46f51578dd3c45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75903274c1417a" /><Relationship Type="http://schemas.openxmlformats.org/officeDocument/2006/relationships/notesMaster" Target="/ppt/notesMasters/notesMaster1.xml" Id="Rfd80299ac7d144e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b0e9d639954271" /><Relationship Type="http://schemas.openxmlformats.org/officeDocument/2006/relationships/notesMaster" Target="/ppt/notesMasters/notesMaster1.xml" Id="R868b8d61bd7147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ca85b4b508497d" /><Relationship Type="http://schemas.openxmlformats.org/officeDocument/2006/relationships/notesMaster" Target="/ppt/notesMasters/notesMaster1.xml" Id="R26bbd57e58024b2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6592007d8fe41f9" /><Relationship Type="http://schemas.openxmlformats.org/officeDocument/2006/relationships/notesMaster" Target="/ppt/notesMasters/notesMaster1.xml" Id="Rfcc6bfc4a69c4f3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d547746867c4ae1" /><Relationship Type="http://schemas.openxmlformats.org/officeDocument/2006/relationships/notesMaster" Target="/ppt/notesMasters/notesMaster1.xml" Id="Rd0b6ad57d8e34ac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3cc32796ac44ee9" /><Relationship Type="http://schemas.openxmlformats.org/officeDocument/2006/relationships/notesMaster" Target="/ppt/notesMasters/notesMaster1.xml" Id="Rf13063bf77c2482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4f9a225488e4088" /><Relationship Type="http://schemas.openxmlformats.org/officeDocument/2006/relationships/notesMaster" Target="/ppt/notesMasters/notesMaster1.xml" Id="Raef4b976fbb6427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bbb868261b4074" /><Relationship Type="http://schemas.openxmlformats.org/officeDocument/2006/relationships/notesMaster" Target="/ppt/notesMasters/notesMaster1.xml" Id="R0f1e675ddd6d4e2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82e2d532c3145a7" /><Relationship Type="http://schemas.openxmlformats.org/officeDocument/2006/relationships/notesMaster" Target="/ppt/notesMasters/notesMaster1.xml" Id="Rff61972b1e98449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d32572f1df84a4e" /><Relationship Type="http://schemas.openxmlformats.org/officeDocument/2006/relationships/notesMaster" Target="/ppt/notesMasters/notesMaster1.xml" Id="R9590371fa36d490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c5f8607f21c412f" /><Relationship Type="http://schemas.openxmlformats.org/officeDocument/2006/relationships/notesMaster" Target="/ppt/notesMasters/notesMaster1.xml" Id="Rdc1db02acc9b479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“MPPM.3 Dinamika Kelompok dan Tim”, 25 Agustus 2025. https://rudyct.com/ab/MPPM.3_Dinamika.Kelompok.dan.Tim.pdf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“MPPM.3 Dinamika Kelompok dan Tim”, 25 Agustus 2025. https://rudyct.com/ab/MPPM.3_Dinamika.Kelompok.dan.Tim.pdf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“MPPM.3 Dinamika Kelompok dan Tim”, 25 Agustus 2025. https://rudyct.com/ab/MPPM.3_Dinamika.Kelompok.dan.Tim.pdf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“MPPM.3 Dinamika Kelompok dan Tim”, 25 Agustus 2025. https://rudyct.com/ab/MPPM.3_Dinamika.Kelompok.dan.Tim.pdf</a:t>
            </a:r>
          </a:p>
          <a:p xmlns:a="http://schemas.openxmlformats.org/drawingml/2006/main">
            <a:r>
              <a:t>Tuckman (1965) dan Tuckman &amp; Jensen (1977) dicantumkan dalam PDF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“MPPM.3 Dinamika Kelompok dan Tim”, 25 Agustus 2025. https://rudyct.com/ab/MPPM.3_Dinamika.Kelompok.dan.Tim.pdf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“MPPM.3 Dinamika Kelompok dan Tim”, 25 Agustus 2025. https://rudyct.com/ab/MPPM.3_Dinamika.Kelompok.dan.Tim.pdf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“MPPM.3 Dinamika Kelompok dan Tim”, 25 Agustus 2025. https://rudyct.com/ab/MPPM.3_Dinamika.Kelompok.dan.Tim.pdf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“MPPM.3 Dinamika Kelompok dan Tim”, 25 Agustus 2025. https://rudyct.com/ab/MPPM.3_Dinamika.Kelompok.dan.Tim.pdf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“MPPM.3 Dinamika Kelompok dan Tim”, 25 Agustus 2025. https://rudyct.com/ab/MPPM.3_Dinamika.Kelompok.dan.Tim.pdf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“MPPM.3 Dinamika Kelompok dan Tim”, 25 Agustus 2025. https://rudyct.com/ab/MPPM.3_Dinamika.Kelompok.dan.Tim.pdf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“MPPM.3 Dinamika Kelompok dan Tim”, 25 Agustus 2025. https://rudyct.com/ab/MPPM.3_Dinamika.Kelompok.dan.Tim.pdf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Rudy C. Tarumingkeng, “MPPM.3 Dinamika Kelompok dan Tim”, 25 Agustus 2025. https://rudyct.com/ab/MPPM.3_Dinamika.Kelompok.dan.Tim.pdf</a:t>
            </a:r>
          </a:p>
          <a:p xmlns:a="http://schemas.openxmlformats.org/drawingml/2006/main">
            <a:r>
              <a:t>Daftar pustaka diringkas dari PDF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0dcab6bc634d7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865610dd4de4bf2" /><Relationship Type="http://schemas.openxmlformats.org/officeDocument/2006/relationships/slideLayout" Target="/ppt/slideLayouts/slideLayout1.xml" Id="R11ef4aa9ef88477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1ef4aa9ef88477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7aa6ecd2d44ee3" /><Relationship Type="http://schemas.openxmlformats.org/officeDocument/2006/relationships/notesSlide" Target="/ppt/notesSlides/notesSlide1.xml" Id="Rba4e2ef5c5f645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7f22d5f1994fa8" /><Relationship Type="http://schemas.openxmlformats.org/officeDocument/2006/relationships/notesSlide" Target="/ppt/notesSlides/notesSlide2.xml" Id="R8f7d1aedd5f446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812bc3320744a7" /><Relationship Type="http://schemas.openxmlformats.org/officeDocument/2006/relationships/notesSlide" Target="/ppt/notesSlides/notesSlide3.xml" Id="R0488b956ba9f41a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6293f39e43458f" /><Relationship Type="http://schemas.openxmlformats.org/officeDocument/2006/relationships/notesSlide" Target="/ppt/notesSlides/notesSlide4.xml" Id="Rb85240d3b94249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188c23eb044bec" /><Relationship Type="http://schemas.openxmlformats.org/officeDocument/2006/relationships/notesSlide" Target="/ppt/notesSlides/notesSlide5.xml" Id="Rfbd596aaac8f460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bd2042aac84f65" /><Relationship Type="http://schemas.openxmlformats.org/officeDocument/2006/relationships/notesSlide" Target="/ppt/notesSlides/notesSlide6.xml" Id="R10e13a74bc384c2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b6bb8010a24278" /><Relationship Type="http://schemas.openxmlformats.org/officeDocument/2006/relationships/notesSlide" Target="/ppt/notesSlides/notesSlide7.xml" Id="Rf78612f8d4f6415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d9151c36414000" /><Relationship Type="http://schemas.openxmlformats.org/officeDocument/2006/relationships/notesSlide" Target="/ppt/notesSlides/notesSlide8.xml" Id="R6439a57d2dab4e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03a9943de44b5f" /><Relationship Type="http://schemas.openxmlformats.org/officeDocument/2006/relationships/notesSlide" Target="/ppt/notesSlides/notesSlide9.xml" Id="R80c419cd5c894df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e6f541aa984caa" /><Relationship Type="http://schemas.openxmlformats.org/officeDocument/2006/relationships/notesSlide" Target="/ppt/notesSlides/notesSlide10.xml" Id="Rbcf9ac55c182483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88466d74a24340" /><Relationship Type="http://schemas.openxmlformats.org/officeDocument/2006/relationships/notesSlide" Target="/ppt/notesSlides/notesSlide11.xml" Id="Rd3f670bcf8a4466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6343b5a6fd4250" /><Relationship Type="http://schemas.openxmlformats.org/officeDocument/2006/relationships/notesSlide" Target="/ppt/notesSlides/notesSlide12.xml" Id="R21939d79ac2e48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B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E7E080-2E4C-47A6-882F-DF8D4B00F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41C31A-2F21-4AE1-89BD-AE4352BDA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52400"/>
            <a:ext cx="190500" cy="6705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540E4C-BA83-424A-9767-B87842F75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819150"/>
            <a:ext cx="2266950" cy="2266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980666-8309-4E56-85FF-3F96057A1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000500"/>
            <a:ext cx="1123950" cy="1123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6DEA80-5245-47E8-BBDA-415CCCFBE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5029200"/>
            <a:ext cx="742950" cy="742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81E0D4-2FAD-459A-8D5B-D15818D53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048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60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MPPM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51B4FE-AC48-46E0-960E-2AA910BD5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04950"/>
            <a:ext cx="7239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9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Dinamika Kelompok</a:t>
            </a:r>
          </a:p>
          <a:p xmlns:a="http://schemas.openxmlformats.org/drawingml/2006/main">
            <a:pPr>
              <a:defRPr sz="39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dan Tim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5FFFD2-9CE9-401B-A89E-261A16913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57550"/>
            <a:ext cx="762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Tahap Forming hingga Adjourning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324DB5-BF7B-47D8-80FF-8CE72DDA1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43350"/>
            <a:ext cx="533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2A24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975EC2-5C72-4FDB-8BC4-3FC32581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210050"/>
            <a:ext cx="7334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6307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Perbedaan kelompok dan tim, komunikasi, konflik, sinergi, dan kolaborasi digital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EF8969-0B3D-41BB-9B1F-2CE030E82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657850"/>
            <a:ext cx="723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Oleh: Prof. Ir. Rudy C. Tarumingkeng, PhD</a:t>
            </a:r>
          </a:p>
          <a:p xmlns:a="http://schemas.openxmlformats.org/drawingml/2006/main">
            <a:pPr>
              <a:def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Guru Besar Manajemen | Ketua Senat Akademik IBM-ASMI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A444C1-8CC2-4A27-A8E4-72B4E7A09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5600700"/>
            <a:ext cx="203835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071B9F-2AE5-4FB1-8DD0-2C4EC5D2A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5695950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1900251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479D469-9050-4C8A-9735-D7C935715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A0EE17-F95E-48EC-A50C-290393F09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01 | KONTEKS MPPM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00093D-DE02-4B3A-97DD-1AB7A36CB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Mengapa dinamika kelompok penting?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143228-179A-4193-BD68-CC1C45C4D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7F1E4F-9433-4034-A672-07DCB8444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A22994-2266-4BFE-B905-A628788AD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DD71EB-E311-4A08-8BB0-4D565D90E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9144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3148"/>
          </a:bodyPr>
          <a:lstStyle xmlns:a="http://schemas.openxmlformats.org/drawingml/2006/main"/>
          <a:p xmlns:a="http://schemas.openxmlformats.org/drawingml/2006/main">
            <a:pPr>
              <a:defRPr sz="21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Kinerja organisasi lahir dari interaksi manusia, bukan hanya dari kompetensi individu.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700F1-305E-404F-B7F1-A65D010B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2381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B0C215-E293-4F90-A3A6-B00DD6EA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762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AE0A1F-709A-4B84-A2C1-FDA04E8D5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Kolaborasi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D37852-07D2-4BC9-991C-8F7729F57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24200"/>
            <a:ext cx="19812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Pekerjaan modern menuntut koordinasi lintas keahlian, unit, lokasi, dan budaya.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A5C727-ED06-4FD7-8052-470F97F72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571750"/>
            <a:ext cx="2381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13B6E9-DCB7-41FE-BDD3-C78391FB2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571750"/>
            <a:ext cx="762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530921-D1E6-4B8F-9B37-D5C76C852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Komunikasi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AB54A3-9AD0-459F-836B-4DECB683A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124200"/>
            <a:ext cx="19812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Pola komunikasi membentuk norma, kepercayaan, dan kualitas pengambilan keputusan.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32EC43-5BB4-4A78-BA9D-9724BF5D4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571750"/>
            <a:ext cx="2381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C4CD20-4C1E-46CA-8979-B7F1A689E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571750"/>
            <a:ext cx="762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C69B3F-553A-441D-8D28-BCDCB262C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Konflik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3B3DF4-FCCB-44C3-BF89-7C5B9251C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24200"/>
            <a:ext cx="19812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Perbedaan dapat melemahkan produktivitas atau memicu inovasi, tergantung cara mengelolanya.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E8D7B0-6FF6-4878-A1A1-815B3C4DF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571750"/>
            <a:ext cx="238125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5106D9-4C78-4CFC-B3FC-5B5EB0AD8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571750"/>
            <a:ext cx="762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F133ED-E3CA-49C6-8F94-C704C38FF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74320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Tim virtual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2D9DA9-2248-45F9-B765-8FE6F8589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124200"/>
            <a:ext cx="19812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Teknologi memperluas kolaborasi, tetapi menuntut disiplin dan kemampuan kerja digital.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2E8EBB-4618-4425-8ACC-FDC215A85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333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Inti analisis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8BA7F7-1A0C-4194-8F4C-B433F5BD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353050"/>
            <a:ext cx="8953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307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Dinamika kelompok menjelaskan bagaimana interaksi, norma, dan kepemimpinan memengaruhi hasil kerja kolektif.</a:t>
            </a:r>
          </a:p>
        </p:txBody>
      </p:sp>
    </p:spTree>
    <p:extLst>
      <p:ext uri="{BB962C8B-B14F-4D97-AF65-F5344CB8AC3E}">
        <p14:creationId xmlns:p14="http://schemas.microsoft.com/office/powerpoint/2010/main" val="517603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DE0EBDD-CD67-49C6-A816-ECEF3950A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37E358-450E-4D40-89B1-CC7DAC982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02 | KONSEP DASAR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3D0882-AFF3-490F-B83C-D6041C3F2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Kelompok dan tim: apa perbedaannya?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848788-A541-4591-8242-EE7281367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BB1C35-7A37-4168-B552-37B08B4F7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6731AE-D7EE-4559-9CC4-FF54DBCD1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D51F78-CA0E-4251-AAF5-A5D6DAB8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5744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Tidak semua kelompok otomatis menjadi tim. Tim adalah kelompok dengan ketergantungan dan tanggung jawab kolektif.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E7776F-4FC8-42CE-850D-FB1484C9E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1095375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B4A"/>
          </a:solidFill>
          <a:ln xmlns:a="http://schemas.openxmlformats.org/drawingml/2006/main" w="0">
            <a:solidFill>
              <a:srgbClr val="123B4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325F45-66A5-4FDA-9020-DEEBCF6D6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384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ASPEK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72D4AB-E7DF-4E3F-B6D9-C8438212F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4384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KELOMPOK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16231F-4B73-43E3-9D31-BD2E555DA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4384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TIM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DF6DF3-1506-4693-A94D-772F876C8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0350"/>
            <a:ext cx="109537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E23BA3-E0A2-4B26-B592-DB2B264A3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05125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Definisi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668D44-9DA2-46DD-93F6-D339E8765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8765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Kumpulan individu dengan tujuan umum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A71F3A-1238-40EC-8086-04372543C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8765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Orang dengan tujuan spesifik yang sama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C0BAF8-D1CD-42D9-A343-024D501E1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24225"/>
            <a:ext cx="109537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B724B1-735B-4B68-8DEC-609FAC670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290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Tanggung jawab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B94A1C-7FB7-4B5D-B0D2-EE6C89076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40042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Cenderung individual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B61918-11EB-439E-A007-0F393F93F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400425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Kolektif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C0A8C6-330F-4E83-8F75-9ABEC5484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48100"/>
            <a:ext cx="109537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683EE3-B11B-419C-BD31-426576E8C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52875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Interaksi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14B442-58ED-46E8-9326-96FE9DF13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9243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Bisa lemah dan tidak intensif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B89D44-52B0-4D00-8A84-5BEFFA204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92430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Intensif dan saling bergantung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7084C9-1D97-48AB-BC98-B8B12DD1C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71975"/>
            <a:ext cx="109537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EE5F4F2-C213-4F39-9285-51DFE7008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767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Fokus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AE627A7-E715-427D-AB2D-D71B4D71E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44817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Aktivitas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3D2248-CB2C-4F50-9C88-357A64D5C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448175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Hasil akhir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40C52E8-1849-4168-A9FF-240425E5B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95850"/>
            <a:ext cx="109537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B28653A-3311-40E5-BB17-B868D468E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00625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Kepemimpinan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FA90899-8786-4ED9-B3A8-2E1C7EBC0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97205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Biasanya top-down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411ADE4-2C40-4271-ACFF-46BE769E7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9720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Peran dapat dibagi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168884E-7223-4078-BE7B-FE3DC71AF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9725"/>
            <a:ext cx="109537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ABE79A9-7B2B-4FC3-AE90-51827691C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52450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Contoh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13B269D-2955-4175-A89D-4414C7E80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495925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Pegawai dalam satu departemen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E0F2C29-2D9A-4077-8CD1-0ACB17A79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495925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Tim proyek lintas departemen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93D67B0-DE17-441D-93CE-882667778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03885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930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Refleksi: group dapat menjadi sekadar kumpulan orang, sedangkan team adalah kelompok yang bersinergi.</a:t>
            </a:r>
          </a:p>
        </p:txBody>
      </p:sp>
    </p:spTree>
    <p:extLst>
      <p:ext uri="{BB962C8B-B14F-4D97-AF65-F5344CB8AC3E}">
        <p14:creationId xmlns:p14="http://schemas.microsoft.com/office/powerpoint/2010/main" val="7903093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6919891-171D-4A9D-8D94-B72A5A414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F119C4-744F-452D-AB1C-FCBA064E6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03 | FORMING HINGGA ADJOURNING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6A4E8D-9F15-4B33-9ABC-EDA3B45B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Model perkembangan tim Tuckman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F98813-596C-4896-8FD8-C7E3043E7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7EFDE8-011F-4E9B-8A4E-CC973004E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F1B1E0-7582-4A79-9F68-DF9B01478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039AFC-3F09-411C-91A2-290D96772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002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Tim berkembang melalui lima tahap. Setiap tahap membutuhkan respons kepemimpinan yang berbeda.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F8DBC0-CD71-4B1F-A94B-7A13865AA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571750"/>
            <a:ext cx="1009650" cy="1009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1D26D2-AA14-49C8-8D24-04E16E4C2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924175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333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5F0E76-5918-492E-8EB7-A6DF191A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052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016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Forming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184F4F-084E-457C-AF2E-7CDF6ED4B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28625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9216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mengenal dan mencari peran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6C59FA-2D92-4E6F-B78A-E427C9C25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3076575"/>
            <a:ext cx="628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C7180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BBFF8D-7BB2-4BEC-B2C3-39C5E23AE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571750"/>
            <a:ext cx="1009650" cy="1009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BB758A-C972-4BA4-8FB9-5DD4FF5CA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2924175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333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814B70-E6C7-4227-A2B6-D73BC8EFB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9052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016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Storming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65347B-C5DB-4ECC-852C-1FF39A8DB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428625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konflik dan perbedaan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9E83CC-239F-43AD-893A-20337162D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076575"/>
            <a:ext cx="628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C7180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947BD1-AE69-48BD-A142-F8E18BCE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571750"/>
            <a:ext cx="1009650" cy="1009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727CBE-7F95-483B-808C-C92EE64EB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2924175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333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6A5193-8F7B-4029-8503-8F18BA149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9052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016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Norming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8E734F-DEED-46BF-A147-3AD130FC1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428625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9216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norma dan aturan terbentuk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0143BA-5132-403F-9188-A4E11B5CD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076575"/>
            <a:ext cx="628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C718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E4E429-CB6F-44FB-B767-A11A7D258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571750"/>
            <a:ext cx="1009650" cy="1009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57DAA6-A697-4A01-89C0-272C22C42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2924175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333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704051D-7DCD-4313-BF77-0D92FC86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39052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016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Performing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5F1816-A58F-4680-9F16-172CC145B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28625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3479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kerja efektif dan percaya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638007A-F90B-43AA-9DC7-FAA73084B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076575"/>
            <a:ext cx="628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5C7180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27D2CEF-A86B-4496-9301-BCC65C4C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2571750"/>
            <a:ext cx="1009650" cy="1009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86F71"/>
          </a:solidFill>
          <a:ln xmlns:a="http://schemas.openxmlformats.org/drawingml/2006/main" w="0">
            <a:solidFill>
              <a:srgbClr val="D86F71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0EC5703-F383-4DED-9911-BC81AABC3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3225" y="2924175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333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E49F1F3-C33E-4219-91E3-605FF3F6D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39052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016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Adjourning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C0CDBB5-481A-45E9-8773-DDF9C0E7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4286250"/>
            <a:ext cx="180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9216"/>
          </a:bodyPr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tugas selesai dan tim dibubarkan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39FFF5B-16B6-4153-86D1-F92403D62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10763250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0">
            <a:solidFill>
              <a:srgbClr val="DDF1EF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2BDE837-0592-483A-ACA3-3AEF92111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534025"/>
            <a:ext cx="10191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Model Tuckman membantu manajer membaca perubahan hubungan, konflik, norma, dan produktivitas dalam tim.</a:t>
            </a:r>
          </a:p>
        </p:txBody>
      </p:sp>
    </p:spTree>
    <p:extLst>
      <p:ext uri="{BB962C8B-B14F-4D97-AF65-F5344CB8AC3E}">
        <p14:creationId xmlns:p14="http://schemas.microsoft.com/office/powerpoint/2010/main" val="8536671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36824A-3F58-473B-90DE-ACDC6905F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0982A9-6D0E-4B16-92E8-F6FDF03DF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04 | FASE AWAL TIM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7F7788-A865-44FD-B35D-77FF3AC3C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Forming dan storming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9977F2-C251-48CB-9921-06EA6393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A92CC6-2541-42FB-BE77-585FA7BF3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4F88C5-9020-448E-9EAD-C58DE758C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E3A36C-3E82-4ACA-91A6-C02D93739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4953000" cy="316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F45FBE-1FC4-4A6B-B192-90BCED20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76200" cy="316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5FECFF-AB73-4AED-81FF-4881D2CA5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62150"/>
            <a:ext cx="4552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FORMING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DBFF9C-8FD6-4413-B856-D3B741C3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43150"/>
            <a:ext cx="4552950" cy="2495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Anggota baru berkumpul dan masih mencari peran.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Peran pemimpin: menjelaskan tujuan, memberi struktur, dan menciptakan rasa aman.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Contoh: tim proyek smart grid PLN membangun pola kerja bersama.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D9882C-7A82-4B8D-8514-A6D4D2042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790700"/>
            <a:ext cx="4953000" cy="316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5A8A5A-AA08-4153-B8BB-9E0F5FB65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790700"/>
            <a:ext cx="76200" cy="316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08E196-B093-4ED8-BF2C-F753937C3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962150"/>
            <a:ext cx="4552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STORMING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290862-58C9-4F40-A10D-CD60C3FB6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343150"/>
            <a:ext cx="4552950" cy="2495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Perbedaan pendapat, konflik, dan persaingan mulai terlihat.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Peran pemimpin: menjadi mediator, membangun kepercayaan, dan menjaga konflik tetap produktif.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Contoh: gesekan budaya pada tahap awal integrasi organisasi.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3EEA9A-ECAF-4466-B8A5-C222005CB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9728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B4A"/>
          </a:solidFill>
          <a:ln xmlns:a="http://schemas.openxmlformats.org/drawingml/2006/main" w="0">
            <a:solidFill>
              <a:srgbClr val="123B4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B29E45-2C01-416B-879F-86D768BA3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562600"/>
            <a:ext cx="1028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1930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Ukuran kemajuan: anggota mulai memahami tujuan, peran, batas kewenangan, dan cara menyelesaikan perbedaan.</a:t>
            </a:r>
          </a:p>
        </p:txBody>
      </p:sp>
    </p:spTree>
    <p:extLst>
      <p:ext uri="{BB962C8B-B14F-4D97-AF65-F5344CB8AC3E}">
        <p14:creationId xmlns:p14="http://schemas.microsoft.com/office/powerpoint/2010/main" val="18294210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934DF0-277D-4118-8555-67C3CEA1B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B890C0-A64F-4DE9-A6F1-4B7A4352C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05 | STABILITAS DAN PRODUKTIVITAS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3F5E95-CA99-483E-A03B-0B4E3A52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Norming dan performing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7266F-A9EF-470A-9305-1CB78973C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E79E5C-B01C-49C6-BC8F-B74ED381C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7A1533-63CD-4FF6-8545-A0EE1CEBF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140006-F2DC-4055-88B3-6C22732BD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4953000" cy="316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0BEFD7-5B6D-48AB-9EC8-9143038D9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76200" cy="316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128729-2502-4CEC-B0B4-00BF2DE6C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62150"/>
            <a:ext cx="4552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NORMING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B0C6F7-C797-478D-A236-022DAB83B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43150"/>
            <a:ext cx="4552950" cy="2495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Norma kerja, aturan tidak tertulis, dan kebiasaan kolaborasi mulai disepakati.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Peran pemimpin: menjadi fasilitator dan memperkuat budaya kerja yang sehat.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Contoh: tim digital banking menetapkan standar kerja bersama.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99B5CF-6589-4A4C-B1D0-F9BDBF06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790700"/>
            <a:ext cx="4953000" cy="316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7968E9-EA7F-4EDE-A27E-E9033AB47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790700"/>
            <a:ext cx="76200" cy="316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36303F-8EE9-4E96-B34D-674E5D59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962150"/>
            <a:ext cx="4552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PERFORMING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5A8B99-A277-47A6-89BB-0208EDB1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343150"/>
            <a:ext cx="4552950" cy="2495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Tim bekerja efektif, saling percaya, dan berorientasi hasil.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Peran pemimpin: memberi otonomi, menghapus hambatan, dan berperan sebagai coach.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Contoh: tim pembayaran digital meluncurkan inovasi yang diterima pasar.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7EEF1A-0F8B-457B-B2F4-03093E368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Peralihan penting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089A65-2306-450F-9FFA-D0ACDAEF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41020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6907"/>
          </a:bodyPr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Tim mulai bergerak dari kepatuhan terhadap aturan menuju koordinasi yang mandiri dan berorientasi kinerja.</a:t>
            </a:r>
          </a:p>
        </p:txBody>
      </p:sp>
    </p:spTree>
    <p:extLst>
      <p:ext uri="{BB962C8B-B14F-4D97-AF65-F5344CB8AC3E}">
        <p14:creationId xmlns:p14="http://schemas.microsoft.com/office/powerpoint/2010/main" val="18601032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93B6889-4BC9-425F-957C-F82E6E62B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427BF2-64A9-437C-A609-BEBC6EE1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06 | PEMBUBARAN DAN PEMBELAJARAN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4E5813-DF6F-49B3-9637-BDD8AF528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Adjourning: mengakhiri siklus tim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998975-EA4A-4483-87A6-8F4EAE37C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985265-0EB5-4E68-82C0-6EA78E830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247AFC-948C-49A0-A7C2-0BE9DA6DB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A9912C-2807-4D19-98DF-C8199D01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860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Tim proyek dapat berakhir setelah tugas selesai. Cara mengakhiri tim menentukan apakah pembelajaran organisasi ikut bertahan.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39CB6E-F852-4444-A4C1-01875E76A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667000"/>
            <a:ext cx="2095500" cy="2095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86F71"/>
          </a:solidFill>
          <a:ln xmlns:a="http://schemas.openxmlformats.org/drawingml/2006/main" w="0">
            <a:solidFill>
              <a:srgbClr val="D86F7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C112E4-41B8-4F2D-9896-78C9ACA0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352800"/>
            <a:ext cx="114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7500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TUGAS</a:t>
            </a:r>
          </a:p>
          <a:p xmlns:a="http://schemas.openxmlformats.org/drawingml/2006/main">
            <a:pPr>
              <a:def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SELESAI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40B2C3-8F9A-4ABB-AFB5-0B9052660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2400300"/>
            <a:ext cx="28575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AA36DF-4CAB-4014-95D0-B81E39CAE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2400300"/>
            <a:ext cx="762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C88AB8-2E72-4B57-A2B1-3B62CBF2A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57175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Apresiasi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0CD902-784C-41B3-AF91-6A27EFA4D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952750"/>
            <a:ext cx="2457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259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Mengakui kontribusi dan pencapaian anggota.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457D7D-BD10-4B5E-8695-F83F75F70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400300"/>
            <a:ext cx="28575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5D5B8A-F6FD-48F7-8323-1B9FEE31E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400300"/>
            <a:ext cx="762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764EBE-586A-4BA3-92DB-DBDCBDC67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57175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Refleksi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6F7262-29DF-4337-9B71-CD6F3CA04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952750"/>
            <a:ext cx="2457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259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Mengkaji apa yang berhasil dan apa yang perlu diperbaiki.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B07B9E-5113-4D65-BD84-D5F423D6F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943350"/>
            <a:ext cx="28575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D0DF69-729B-402D-A804-D7F85DEBF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943350"/>
            <a:ext cx="762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F3131A-6403-4527-BF8C-D5376CD0B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11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Dokumentasi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CC1E69-B9FC-421F-BDE0-C05E0A464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495800"/>
            <a:ext cx="2457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259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Menyimpan keputusan, praktik, dan pengetahuan proyek.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668D59-EBC1-4C38-BEBE-0AD1F5990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943350"/>
            <a:ext cx="28575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099289-406E-4F36-A343-ADF5E752D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943350"/>
            <a:ext cx="76200" cy="110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D73C66-AB63-4E59-A49B-1E9F6C044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11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Transisi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18DB06-8524-4C17-8FD3-20CE7C7D2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495800"/>
            <a:ext cx="2457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4259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Menyiapkan anggota untuk peran atau tim berikutnya.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BE687E-4382-4252-A813-4AB5579A4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104775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B4A"/>
          </a:solidFill>
          <a:ln xmlns:a="http://schemas.openxmlformats.org/drawingml/2006/main" w="0">
            <a:solidFill>
              <a:srgbClr val="123B4A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1C82A72-8922-49E2-871C-E6E0740AC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657850"/>
            <a:ext cx="990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0588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Contoh: tim proyek MRT Jakarta fase I dibubarkan setelah proyek selesai, tetapi pelajarannya dapat menjadi aset proyek berikutnya.</a:t>
            </a:r>
          </a:p>
        </p:txBody>
      </p:sp>
    </p:spTree>
    <p:extLst>
      <p:ext uri="{BB962C8B-B14F-4D97-AF65-F5344CB8AC3E}">
        <p14:creationId xmlns:p14="http://schemas.microsoft.com/office/powerpoint/2010/main" val="177973448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F664031-77A8-46DC-BF57-FB5C268BC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203CEC-CA25-4A90-9BCD-77F76352E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07 | KONDISI INTERNAL TIM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1B2AC5-9C31-4FF2-B1D2-EB1E7210C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Faktor yang membentuk dinamika tim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0B3BA6-6A57-4A4C-B795-3DF8339E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F6CE06-8594-4365-A95C-BD8E3AFD7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3F8DF9-A78D-438B-A5C9-8ADDF46D7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77E422-06C1-4389-A08E-718B27A68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2814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Kinerja tim muncul dari kombinasi komposisi anggota, pola hubungan, kepemimpinan, dan sistem kerja.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7186A1-29A3-484C-8C07-F907666A2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3238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0AE785-3E32-49F7-B32E-95383EC95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762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7EDD09-F4C3-4A78-97EB-8B1084B3A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1460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Komposisi anggota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BC6F04-ED70-49D3-BCE6-049E16888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95600"/>
            <a:ext cx="283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usia, gender, budaya, keahlian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E03831-DE2D-4F9F-9499-8F804730A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343150"/>
            <a:ext cx="3238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BE1EE9-2E36-4994-84C5-E6214D267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343150"/>
            <a:ext cx="762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57DEE8-BF55-410B-B8C2-2BB8610AC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51460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Komunikasi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DD3CF7-95F2-45CB-A989-96D4EC2CF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895600"/>
            <a:ext cx="283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terbuka, jelas, dan tepat waktu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0F883C-9229-4A69-AC6A-5C4D2249E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343150"/>
            <a:ext cx="3238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B68D80-D844-4B14-8833-EA2DB0F35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343150"/>
            <a:ext cx="762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9FD50D-4A27-4F73-B03B-BCB461635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51460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Norma dan nilai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FC29CC-2D39-4BC8-A300-CB9577DD7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895600"/>
            <a:ext cx="283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7225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aturan bersama dan ekspektasi kerja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8AE063-C4F9-4085-ABBB-81D633D9E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3238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BFA51B-3DB6-43C8-9330-FBD8FA72D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762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D77D8B-90C9-45F2-B601-01FD25A52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814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Kepemimpinan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C5EFE2-56D0-4993-9DC9-529DDAE42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62450"/>
            <a:ext cx="283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iklim, arah, dan kualitas keputusan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66FA4B-47B5-442D-8E21-F2FC0E9F5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810000"/>
            <a:ext cx="3238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8116FC-74DD-43D7-941D-81113F590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810000"/>
            <a:ext cx="762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F71"/>
          </a:solidFill>
          <a:ln xmlns:a="http://schemas.openxmlformats.org/drawingml/2006/main" w="0">
            <a:solidFill>
              <a:srgbClr val="D86F71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7F8104-74BA-407F-B684-97BE4D65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9814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Motivasi kolektif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CA9774-8801-4887-A1FB-60D64026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362450"/>
            <a:ext cx="283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semangat dan tujuan bersama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169C95D-AA49-446E-9325-D96F85DDD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810000"/>
            <a:ext cx="3238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912E1AD-510A-4CA4-9AB9-638AB768F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810000"/>
            <a:ext cx="762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BE131B-9E38-4EC6-8A13-E3D1C4725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98145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Teknologi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BFE6877-070C-4E5B-9EF8-D858AF5C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362450"/>
            <a:ext cx="283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5142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alat kolaborasi dan koordinasi virtual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C44A680-37BC-430A-8B9E-FB4C4CF03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668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0">
            <a:solidFill>
              <a:srgbClr val="FDEBD5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BCDC813-C7AA-40EB-BD26-448A92706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638800"/>
            <a:ext cx="1009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Keberagaman memperluas perspektif, tetapi memerlukan komunikasi dan norma kerja yang mampu menyatukan perbedaan.</a:t>
            </a:r>
          </a:p>
        </p:txBody>
      </p:sp>
    </p:spTree>
    <p:extLst>
      <p:ext uri="{BB962C8B-B14F-4D97-AF65-F5344CB8AC3E}">
        <p14:creationId xmlns:p14="http://schemas.microsoft.com/office/powerpoint/2010/main" val="7408302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C2614A-2C93-421D-ABAE-E37CC44DE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ED6D39-13A6-499F-B4A9-295877D54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08 | MENGELOLA PERBEDAAN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B4CEBF-7259-4983-93A3-70425410A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Konflik dalam tim: tantangan dan peluang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8A3C09-9C16-4056-B800-308B59FA7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AE91FD-9A1D-4752-BAB4-DAED43A8B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0DD23F-B50D-482A-AE34-05859EC09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9202F1-2B1A-4225-AEC8-CE67F733F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7435"/>
          </a:bodyPr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Konflik tidak selalu merusak tim. Dampaknya bergantung pada isi konflik, intensitas, dan cara pemimpin mengelolanya.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95D238-2D41-4242-8868-C9AAFAF09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19350"/>
            <a:ext cx="4953000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1905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A2F9AD-DB6E-4F50-AE94-1D09CEAEF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419350"/>
            <a:ext cx="4953000" cy="2743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BD5"/>
          </a:solidFill>
          <a:ln xmlns:a="http://schemas.openxmlformats.org/drawingml/2006/main" w="19050">
            <a:solidFill>
              <a:srgbClr val="F2A24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9C3F08-578F-48A1-AAC4-16E944864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43200"/>
            <a:ext cx="400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KONFLIK FUNGSIONAL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AF2EBE-16BC-42D1-AFFE-3E068303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09950"/>
            <a:ext cx="4000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Perbedaan gagasan</a:t>
            </a:r>
          </a:p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Debat berbasis data</a:t>
            </a:r>
          </a:p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Menguji asumsi</a:t>
            </a:r>
          </a:p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Mendorong inovasi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2BCB2E-17CE-403D-874A-BCE359ACD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743200"/>
            <a:ext cx="428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KONFLIK DISFUNGSIONAL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1D3724-873C-44E1-9E84-97EEE7700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09950"/>
            <a:ext cx="4000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Serangan personal</a:t>
            </a:r>
          </a:p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Komunikasi tertutup</a:t>
            </a:r>
          </a:p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Koalisi dan saling menyalahkan</a:t>
            </a:r>
          </a:p>
          <a:p xmlns:a="http://schemas.openxmlformats.org/drawingml/2006/main">
            <a:pPr>
              <a:def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Produktivitas menurun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8AA95C-98D6-4D8A-8D32-F5FD2B06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109728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B4A"/>
          </a:solidFill>
          <a:ln xmlns:a="http://schemas.openxmlformats.org/drawingml/2006/main" w="0">
            <a:solidFill>
              <a:srgbClr val="123B4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FB203B-BC3B-4CDD-8481-88C0B05E0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76900"/>
            <a:ext cx="1038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Strategi: mediasi, negosiasi, kompromi, dan transformasi konflik menjadi pembelajaran.</a:t>
            </a:r>
          </a:p>
        </p:txBody>
      </p:sp>
    </p:spTree>
    <p:extLst>
      <p:ext uri="{BB962C8B-B14F-4D97-AF65-F5344CB8AC3E}">
        <p14:creationId xmlns:p14="http://schemas.microsoft.com/office/powerpoint/2010/main" val="9361758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E8EF66-EEF8-49F1-BBCD-D4DF71FEC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09BE8B-77B9-4E7E-A2DA-17B121E0A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09 | PERAN PEMIMPIN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CC9F9B-7D2E-4E96-BE11-2DB6EB2BE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Kepemimpinan tim di era digital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9FEAB7-FD8F-4735-B602-A02B6D348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958D30-1E20-4D09-81CF-05728E70A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0337AD-3524-4B06-BF0E-26B1A9DCD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491378-D206-4908-B87E-580D6B856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2686"/>
          </a:bodyPr>
          <a:lstStyle xmlns:a="http://schemas.openxmlformats.org/drawingml/2006/main"/>
          <a:p xmlns:a="http://schemas.openxmlformats.org/drawingml/2006/main">
            <a:pPr>
              <a:def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Pemimpin tim memelihara kondisi yang memungkinkan kolaborasi, pembelajaran, dan pencapaian tujuan.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CC92A8-DDE0-4FA5-AF19-71021FD4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571750"/>
            <a:ext cx="1123950" cy="1123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88D8E3-04D9-4CEC-B5D3-CF1486DE4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433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016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Facilitator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39E4D5-FC4B-48EE-A46B-5AB6473BD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243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membantu komunikasi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AC3C29-3CB4-4462-AEF5-2D6900868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150" y="2571750"/>
            <a:ext cx="1123950" cy="1123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4FF836-2680-4F23-9DF6-5BB8A843F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9433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016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Mediator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BEB008-81DF-485E-BFA0-2A338505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3243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mengelola konflik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7BFB6D-E1D8-438C-A9B3-4B021960E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571750"/>
            <a:ext cx="1123950" cy="1123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B1B56B-53C5-4CA2-9360-DC08438A4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433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016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Coach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BAAFF8-DC91-4214-BE65-2E10DB51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mengembangkan potensi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52F964-1911-4F53-B515-78F7C5410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571750"/>
            <a:ext cx="1123950" cy="1123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C9A67"/>
          </a:solidFill>
          <a:ln xmlns:a="http://schemas.openxmlformats.org/drawingml/2006/main" w="0">
            <a:solidFill>
              <a:srgbClr val="4C9A67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A16224-8211-45DB-8A11-A7651B88B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394335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016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Visionary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4EAC93-0982-46A9-90F5-14141DE35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3243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mengarahkan tujuan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0A4020-CED5-4890-87EE-1746E0DDB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14950"/>
            <a:ext cx="10668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1EF"/>
          </a:solidFill>
          <a:ln xmlns:a="http://schemas.openxmlformats.org/drawingml/2006/main" w="0">
            <a:solidFill>
              <a:srgbClr val="DDF1E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2F440B-C581-4470-B532-C18EBC220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467350"/>
            <a:ext cx="1009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8897"/>
          </a:bodyPr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Tim virtual, agile team, dan cross-cultural team menuntut empati, kejelasan peran, disiplin komunikasi, dan pemanfaatan teknologi.</a:t>
            </a:r>
          </a:p>
        </p:txBody>
      </p:sp>
    </p:spTree>
    <p:extLst>
      <p:ext uri="{BB962C8B-B14F-4D97-AF65-F5344CB8AC3E}">
        <p14:creationId xmlns:p14="http://schemas.microsoft.com/office/powerpoint/2010/main" val="18918857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A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C032D6-0FC2-44A0-BBFD-7118CECD1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C706BC-A6D6-4811-BEAE-D7C2D64E1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10 | KASUS DAN DISKUSI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D501DF-378A-4A0B-B563-05B80FC0A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Penerapan di Indonesia dan refleksi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E6B777-18EF-4765-B2A3-C33BC407B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2E4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8B6210-C1A0-4A84-A4BC-AA1C1143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96050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58333"/>
          </a:bodyPr>
          <a:lstStyle xmlns:a="http://schemas.openxmlformats.org/drawingml/2006/main"/>
          <a:p xmlns:a="http://schemas.openxmlformats.org/drawingml/2006/main">
            <a:pPr>
              <a:def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C7180"/>
                </a:solidFill>
                <a:latin typeface="Bitstream Charter"/>
                <a:ea typeface="Bitstream Charter"/>
                <a:cs typeface="Bitstream Charter"/>
              </a:rPr>
              <a:t>Prof. Ir. Rudy C. Tarumingkeng, PhD | IBM-ASMI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C7069F-07BB-4483-AECD-66FB6AEB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2222"/>
          </a:bodyPr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F0C024-98B2-433C-B98E-F46304BDD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32385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6CD268-7638-4B1C-A7A2-FB1717F3C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762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F2456A-5FC1-4793-BEBC-C74B6CACA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8120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Telkom Indonesia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3CF902-DF3F-4FB6-9EA7-6B743BAEA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62200"/>
            <a:ext cx="28384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Agile squad mempercepat inovasi digital lintas fungsi.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03A825-D93C-42DC-8F40-3923321BC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809750"/>
            <a:ext cx="32385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470864-B231-42DC-BE2A-37EE0167B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809750"/>
            <a:ext cx="762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6AD69F-F71C-4E7C-B739-71C1ADC1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198120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Gojek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21DC35-7AEA-4FD0-B938-56395CAE7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362200"/>
            <a:ext cx="28384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Tim produk menggabungkan desainer, developer, dan analis data dalam sprint pendek.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BCFBC5-B021-4FAF-BBB4-D19486A03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2385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2E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06F335-8A56-4D84-95FF-1251BC3D0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762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5262"/>
          </a:solidFill>
          <a:ln xmlns:a="http://schemas.openxmlformats.org/drawingml/2006/main" w="0">
            <a:solidFill>
              <a:srgbClr val="1D526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396BCC-24E7-410A-8AB7-E1D494B09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981200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123B4A"/>
                </a:solidFill>
                <a:latin typeface="Bitstream Charter"/>
                <a:ea typeface="Bitstream Charter"/>
                <a:cs typeface="Bitstream Charter"/>
              </a:rPr>
              <a:t>Proyek infrastruktur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C58BE0-F71A-4485-A1F9-4D1844884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362200"/>
            <a:ext cx="28384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MRT, LRT, dan IKN membutuhkan tim besar dengan target jangka panjang.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0EF743-7625-4054-BFDE-4CE762845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624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3889"/>
          </a:bodyPr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178E8A"/>
                </a:solidFill>
                <a:latin typeface="Bitstream Charter"/>
                <a:ea typeface="Bitstream Charter"/>
                <a:cs typeface="Bitstream Charter"/>
              </a:rPr>
              <a:t>Pertanyaan diskusi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7FA15E-85EA-4001-920D-E1FB2418A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958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AA3E2C-88C1-45E6-9FC8-BD0FB1058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4767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Mengapa sebagian kelompok gagal menjadi tim efektif?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37D3D3-BA83-481E-B68D-F59077EAE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339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8545FA-7D15-4C1A-8249-F9E8EF9BA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1490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Bagaimana teknologi mengubah dinamika tim di Indonesia?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D01011-A5A0-4FAF-A4F6-EC7E02780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721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3711E0-6662-4F26-80C0-50FA2B09D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3530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80702"/>
          </a:bodyPr>
          <a:lstStyle xmlns:a="http://schemas.openxmlformats.org/drawingml/2006/main"/>
          <a:p xmlns:a="http://schemas.openxmlformats.org/drawingml/2006/main">
            <a:pPr>
              <a:defRPr sz="14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18323B"/>
                </a:solidFill>
                <a:latin typeface="Bitstream Charter"/>
                <a:ea typeface="Bitstream Charter"/>
                <a:cs typeface="Bitstream Charter"/>
              </a:rPr>
              <a:t>Bagaimana memimpin tim lintas generasi?</a:t>
            </a:r>
          </a:p>
        </p:txBody>
      </p:sp>
    </p:spTree>
    <p:extLst>
      <p:ext uri="{BB962C8B-B14F-4D97-AF65-F5344CB8AC3E}">
        <p14:creationId xmlns:p14="http://schemas.microsoft.com/office/powerpoint/2010/main" val="19624898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23B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3F7CA7-915A-45B8-8E9F-E1DA2FA80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4EE71C-5714-4196-B435-25B330FA2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09600"/>
            <a:ext cx="457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79825"/>
          </a:bodyPr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Inti pembelajaran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F9B3BE-1A6C-4FBF-96A3-357D0C7BB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57300"/>
            <a:ext cx="933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Tim yang kuat dibangun melalui proses, bukan kebetulan.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3CA786-B6AD-4BFB-BD88-1BE77A95D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908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F75611-24D2-42FC-9548-F32F2EA4D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6860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E6C347-EBF2-4E37-8960-06B523692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57175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Kelompok berfokus pada interaksi, sedangkan tim menambahkan tujuan bersama dan tanggung jawab kolektif.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838285-15E3-4354-BC95-800BB0BC5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5052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A24B"/>
          </a:solidFill>
          <a:ln xmlns:a="http://schemas.openxmlformats.org/drawingml/2006/main" w="0">
            <a:solidFill>
              <a:srgbClr val="F2A24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7F366A-666F-43E4-BFE7-8B1DCC9EA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6004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073440-7504-4191-BB97-C4737BD9B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8615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4529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Forming–Storming–Norming–Performing–Adjourning memberi peta perjalanan perkembangan tim.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BEE9EE-75C4-4CE2-BDD0-4756C3037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419600"/>
            <a:ext cx="419100" cy="419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8E8A"/>
          </a:solidFill>
          <a:ln xmlns:a="http://schemas.openxmlformats.org/drawingml/2006/main" w="0">
            <a:solidFill>
              <a:srgbClr val="178E8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BF3E3B-A600-41C1-A781-62DC123A8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514850"/>
            <a:ext cx="171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910055-5AB6-4831-8BCB-BD1377E83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0055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91667"/>
          </a:bodyPr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Komunikasi, norma, konflik, kepemimpinan, dan teknologi menentukan apakah tim mampu menghasilkan sinergi.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D25C8F-B5B6-446F-A821-E5295421F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10200"/>
            <a:ext cx="981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78E8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54B206-9199-4BF2-890A-C856CEBE7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57850"/>
            <a:ext cx="1000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Referensi pilihan: Tuckman (1965); Tuckman &amp; Jensen (1977); Edmondson (1999); Katzenbach &amp; Smith (1993); Hackman (2002).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A01F43-5C23-4BDB-B5DA-08C2972FF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2293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F2A24B"/>
                </a:solidFill>
                <a:latin typeface="Bitstream Charter"/>
                <a:ea typeface="Bitstream Charter"/>
                <a:cs typeface="Bitstream Charter"/>
              </a:rPr>
              <a:t>www.rudyct.com/cv.pdf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7DFABD-C2B5-49A4-A5A4-2ECDDB950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229350"/>
            <a:ext cx="1809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DDF1EF"/>
                </a:solidFill>
                <a:latin typeface="Bitstream Charter"/>
                <a:ea typeface="Bitstream Charter"/>
                <a:cs typeface="Bitstream Charter"/>
              </a:rPr>
              <a:t>MPPM | Bahan kuliah ketiga</a:t>
            </a:r>
          </a:p>
        </p:txBody>
      </p:sp>
    </p:spTree>
    <p:extLst>
      <p:ext uri="{BB962C8B-B14F-4D97-AF65-F5344CB8AC3E}">
        <p14:creationId xmlns:p14="http://schemas.microsoft.com/office/powerpoint/2010/main" val="5452719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2026-09-19T01:26:44.4460000Z</dcterms:created>
  <dcterms:modified xsi:type="dcterms:W3CDTF">2026-09-19T01:26:44.4470000Z</dcterms:modified>
</coreProperties>
</file>