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be791df89344a0b" /><Relationship Type="http://schemas.openxmlformats.org/officeDocument/2006/relationships/extended-properties" Target="/docProps/app.xml" Id="Rbe260c96b7324c1d" /><Relationship Type="http://schemas.openxmlformats.org/officeDocument/2006/relationships/officeDocument" Target="/ppt/presentation.xml" Id="R8b22fd67b82d44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5478a07ac64478"/>
  </p:sldMasterIdLst>
  <p:notesMasterIdLst>
    <p:notesMasterId xmlns:r="http://schemas.openxmlformats.org/officeDocument/2006/relationships" r:id="R1965f59411fb4e81"/>
  </p:notesMasterIdLst>
  <p:sldIdLst>
    <p:sldId xmlns:r="http://schemas.openxmlformats.org/officeDocument/2006/relationships" id="256" r:id="Re68c815429914b72"/>
    <p:sldId xmlns:r="http://schemas.openxmlformats.org/officeDocument/2006/relationships" id="257" r:id="R03f708247f4e4fae"/>
    <p:sldId xmlns:r="http://schemas.openxmlformats.org/officeDocument/2006/relationships" id="258" r:id="Rd4497303fefb44b6"/>
    <p:sldId xmlns:r="http://schemas.openxmlformats.org/officeDocument/2006/relationships" id="259" r:id="Rf1028ff6caa04ae0"/>
    <p:sldId xmlns:r="http://schemas.openxmlformats.org/officeDocument/2006/relationships" id="260" r:id="Ra49ab9fc0deb43d7"/>
    <p:sldId xmlns:r="http://schemas.openxmlformats.org/officeDocument/2006/relationships" id="261" r:id="Rf4da3159946644eb"/>
    <p:sldId xmlns:r="http://schemas.openxmlformats.org/officeDocument/2006/relationships" id="262" r:id="Rbbc9eead0bb24338"/>
    <p:sldId xmlns:r="http://schemas.openxmlformats.org/officeDocument/2006/relationships" id="263" r:id="R998e0bfc3ac34ee5"/>
    <p:sldId xmlns:r="http://schemas.openxmlformats.org/officeDocument/2006/relationships" id="264" r:id="R134b68cdc948423d"/>
    <p:sldId xmlns:r="http://schemas.openxmlformats.org/officeDocument/2006/relationships" id="265" r:id="Rac8cf669a36e4ecf"/>
    <p:sldId xmlns:r="http://schemas.openxmlformats.org/officeDocument/2006/relationships" id="266" r:id="Rb550a1de21dc46ba"/>
    <p:sldId xmlns:r="http://schemas.openxmlformats.org/officeDocument/2006/relationships" id="267" r:id="Rc48598685e7c4a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ccaaa38c96d4e79" /><Relationship Type="http://schemas.openxmlformats.org/officeDocument/2006/relationships/slideMaster" Target="/ppt/slideMasters/slideMaster1.xml" Id="Rce5478a07ac64478" /><Relationship Type="http://schemas.openxmlformats.org/officeDocument/2006/relationships/notesMaster" Target="/ppt/notesMasters/notesMaster1.xml" Id="R1965f59411fb4e81" /><Relationship Type="http://schemas.openxmlformats.org/officeDocument/2006/relationships/presProps" Target="/ppt/presProps.xml" Id="R02284e4034df43bd" /><Relationship Type="http://schemas.openxmlformats.org/officeDocument/2006/relationships/tableStyles" Target="/ppt/tableStyles.xml" Id="R4728f2c07b954d87" /><Relationship Type="http://schemas.openxmlformats.org/officeDocument/2006/relationships/slide" Target="/ppt/slides/slide1.xml" Id="Re68c815429914b72" /><Relationship Type="http://schemas.openxmlformats.org/officeDocument/2006/relationships/slide" Target="/ppt/slides/slide2.xml" Id="R03f708247f4e4fae" /><Relationship Type="http://schemas.openxmlformats.org/officeDocument/2006/relationships/slide" Target="/ppt/slides/slide3.xml" Id="Rd4497303fefb44b6" /><Relationship Type="http://schemas.openxmlformats.org/officeDocument/2006/relationships/slide" Target="/ppt/slides/slide4.xml" Id="Rf1028ff6caa04ae0" /><Relationship Type="http://schemas.openxmlformats.org/officeDocument/2006/relationships/slide" Target="/ppt/slides/slide5.xml" Id="Ra49ab9fc0deb43d7" /><Relationship Type="http://schemas.openxmlformats.org/officeDocument/2006/relationships/slide" Target="/ppt/slides/slide6.xml" Id="Rf4da3159946644eb" /><Relationship Type="http://schemas.openxmlformats.org/officeDocument/2006/relationships/slide" Target="/ppt/slides/slide7.xml" Id="Rbbc9eead0bb24338" /><Relationship Type="http://schemas.openxmlformats.org/officeDocument/2006/relationships/slide" Target="/ppt/slides/slide8.xml" Id="R998e0bfc3ac34ee5" /><Relationship Type="http://schemas.openxmlformats.org/officeDocument/2006/relationships/slide" Target="/ppt/slides/slide9.xml" Id="R134b68cdc948423d" /><Relationship Type="http://schemas.openxmlformats.org/officeDocument/2006/relationships/slide" Target="/ppt/slides/slide10.xml" Id="Rac8cf669a36e4ecf" /><Relationship Type="http://schemas.openxmlformats.org/officeDocument/2006/relationships/slide" Target="/ppt/slides/slide11.xml" Id="Rb550a1de21dc46ba" /><Relationship Type="http://schemas.openxmlformats.org/officeDocument/2006/relationships/slide" Target="/ppt/slides/slide12.xml" Id="Rc48598685e7c4a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70f78a2add45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10b7e870804b29" /><Relationship Type="http://schemas.openxmlformats.org/officeDocument/2006/relationships/notesMaster" Target="/ppt/notesMasters/notesMaster1.xml" Id="Rc06a4021f5554a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22f0a6f2b074568" /><Relationship Type="http://schemas.openxmlformats.org/officeDocument/2006/relationships/notesMaster" Target="/ppt/notesMasters/notesMaster1.xml" Id="R135d8413944642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3444183bb54dde" /><Relationship Type="http://schemas.openxmlformats.org/officeDocument/2006/relationships/notesMaster" Target="/ppt/notesMasters/notesMaster1.xml" Id="R6bb277f3683f45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3e4cf978a249f1" /><Relationship Type="http://schemas.openxmlformats.org/officeDocument/2006/relationships/notesMaster" Target="/ppt/notesMasters/notesMaster1.xml" Id="R813c0e6aba6748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31605c7a16c4b4c" /><Relationship Type="http://schemas.openxmlformats.org/officeDocument/2006/relationships/notesMaster" Target="/ppt/notesMasters/notesMaster1.xml" Id="R66da8f40252e45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66db644b1334ee9" /><Relationship Type="http://schemas.openxmlformats.org/officeDocument/2006/relationships/notesMaster" Target="/ppt/notesMasters/notesMaster1.xml" Id="Rd39e4415e76b4e5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9f1b03153047d6" /><Relationship Type="http://schemas.openxmlformats.org/officeDocument/2006/relationships/notesMaster" Target="/ppt/notesMasters/notesMaster1.xml" Id="R29975eb5aa9c4d5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2158e2e0de04bb9" /><Relationship Type="http://schemas.openxmlformats.org/officeDocument/2006/relationships/notesMaster" Target="/ppt/notesMasters/notesMaster1.xml" Id="R07e2bbec057e415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8e1ad1ffed4c87" /><Relationship Type="http://schemas.openxmlformats.org/officeDocument/2006/relationships/notesMaster" Target="/ppt/notesMasters/notesMaster1.xml" Id="Red3e538d3dca4d1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95ebc61ba3146dc" /><Relationship Type="http://schemas.openxmlformats.org/officeDocument/2006/relationships/notesMaster" Target="/ppt/notesMasters/notesMaster1.xml" Id="R355da3f65d32466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c5b3550f784837" /><Relationship Type="http://schemas.openxmlformats.org/officeDocument/2006/relationships/notesMaster" Target="/ppt/notesMasters/notesMaster1.xml" Id="R5505c0021166486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40b1d0166e341b9" /><Relationship Type="http://schemas.openxmlformats.org/officeDocument/2006/relationships/notesMaster" Target="/ppt/notesMasters/notesMaster1.xml" Id="Rff868a23c8644d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  <a:p xmlns:a="http://schemas.openxmlformats.org/drawingml/2006/main">
            <a:r>
              <a:t>Maslow (1943, 1954) dibahas dalam PDF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  <a:p xmlns:a="http://schemas.openxmlformats.org/drawingml/2006/main">
            <a:r>
              <a:t>Herzberg, Mausner, dan Snyderman (1959) dibahas dalam PDF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  <a:p xmlns:a="http://schemas.openxmlformats.org/drawingml/2006/main">
            <a:r>
              <a:t>McClelland (1961) dibahas dalam PDF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“MPPM.2. Teori Motivasi dan Kepemimpinan”, 25 Agustus 2025. https://rudyct.com/ab/MPPM.2.Teori.Motivasi.dan.Kepemimpinan.pdf</a:t>
            </a:r>
          </a:p>
          <a:p xmlns:a="http://schemas.openxmlformats.org/drawingml/2006/main">
            <a:r>
              <a:t>Daftar pustaka diringkas dari PDF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00c74dd8f04e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7a206bc8fd460f" /><Relationship Type="http://schemas.openxmlformats.org/officeDocument/2006/relationships/slideLayout" Target="/ppt/slideLayouts/slideLayout1.xml" Id="Rc7040f2e89f74c5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040f2e89f74c5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d846abd7ec48fc" /><Relationship Type="http://schemas.openxmlformats.org/officeDocument/2006/relationships/notesSlide" Target="/ppt/notesSlides/notesSlide1.xml" Id="Ra789dbd5a5464c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38c6a99c944482" /><Relationship Type="http://schemas.openxmlformats.org/officeDocument/2006/relationships/notesSlide" Target="/ppt/notesSlides/notesSlide2.xml" Id="R69c681f93953419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7b49cac604d34" /><Relationship Type="http://schemas.openxmlformats.org/officeDocument/2006/relationships/notesSlide" Target="/ppt/notesSlides/notesSlide3.xml" Id="R2569090a9f6347b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a81eb6e2154304" /><Relationship Type="http://schemas.openxmlformats.org/officeDocument/2006/relationships/notesSlide" Target="/ppt/notesSlides/notesSlide4.xml" Id="Rf21c96b9095c4ee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4428802c134e93" /><Relationship Type="http://schemas.openxmlformats.org/officeDocument/2006/relationships/notesSlide" Target="/ppt/notesSlides/notesSlide5.xml" Id="R6318bf7d7e9349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986df49f254075" /><Relationship Type="http://schemas.openxmlformats.org/officeDocument/2006/relationships/notesSlide" Target="/ppt/notesSlides/notesSlide6.xml" Id="R8b07372919e241c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6a5522b4814e25" /><Relationship Type="http://schemas.openxmlformats.org/officeDocument/2006/relationships/notesSlide" Target="/ppt/notesSlides/notesSlide7.xml" Id="R55b9d0e594424b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ecbd314844de1" /><Relationship Type="http://schemas.openxmlformats.org/officeDocument/2006/relationships/notesSlide" Target="/ppt/notesSlides/notesSlide8.xml" Id="Rcbcae21a4f9541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6924f8ce3344bc" /><Relationship Type="http://schemas.openxmlformats.org/officeDocument/2006/relationships/notesSlide" Target="/ppt/notesSlides/notesSlide9.xml" Id="R5f0fb77372c142f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9f1baf88ea43b1" /><Relationship Type="http://schemas.openxmlformats.org/officeDocument/2006/relationships/notesSlide" Target="/ppt/notesSlides/notesSlide10.xml" Id="R4242dadd3175482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0344b2483d41d4" /><Relationship Type="http://schemas.openxmlformats.org/officeDocument/2006/relationships/notesSlide" Target="/ppt/notesSlides/notesSlide11.xml" Id="Rdb15e79f5fc24f2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c80e2718444889" /><Relationship Type="http://schemas.openxmlformats.org/officeDocument/2006/relationships/notesSlide" Target="/ppt/notesSlides/notesSlide12.xml" Id="Ref8ab52821ea41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826C99-0B3F-4934-947D-E44F45D33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185539-E8AD-42F7-B80B-EA62BC822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52400"/>
            <a:ext cx="190500" cy="670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0F31E6-A21B-41E2-8FEA-E7CE6402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819150"/>
            <a:ext cx="2266950" cy="2266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B6BEF0-E3B3-4A09-91C5-7E2C7E28A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00050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DCB98-BFEC-461A-8B8A-FC33410E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5029200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139B47-D37B-4733-9376-0BA6D9994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48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6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MPPM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73D971-D3F2-46CA-B40D-48540CA9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04950"/>
            <a:ext cx="70485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7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Teori Motivasi dan</a:t>
            </a:r>
          </a:p>
          <a:p xmlns:a="http://schemas.openxmlformats.org/drawingml/2006/main">
            <a:pPr>
              <a:defRPr sz="37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7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Kepemimpinan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12E54F-6B66-41FF-96BB-233F876D5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57550"/>
            <a:ext cx="762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Maslow, Herzberg, McClelland, dan Leadership 5.0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EC0E70-6619-4BA4-98E9-8EF7DD223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4335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2A2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4B02CC-0819-440B-8C18-FEA626EC0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10050"/>
            <a:ext cx="723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212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Memahami kebutuhan manusia dan mengarahkannya menjadi energi organisasi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693908-ED8B-41A7-93F9-53A23DB89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657850"/>
            <a:ext cx="723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Oleh: Prof. Ir. Rudy C. Tarumingkeng, PhD</a:t>
            </a:r>
          </a:p>
          <a:p xmlns:a="http://schemas.openxmlformats.org/drawingml/2006/main">
            <a:pPr>
              <a:def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Guru Besar Manajemen | Ketua Senat Akademik IBM-ASMI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C826AC-C151-4CB5-B5F0-97171295E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5600700"/>
            <a:ext cx="20383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502EA7-14C5-4E54-9452-72F6959D7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569595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5374973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ACAC7E5-B35E-4538-835E-89A85FFCF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65569E-61BE-48BC-A4CB-E8CE4E5D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01 | KONTEKS MPPM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7D0C58-4C27-4DDE-B312-824DDFD67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Mengapa motivasi dan kepemimpinan penting?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2CCD5-3982-4C74-AC94-6EEE6779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894E63-C605-42FB-8904-733B85D0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CF11DF-3FCD-482F-B5C0-71137310A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45BC2F-FB1D-4C36-B622-5FDC817DC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809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Motivasi memberi energi. Kepemimpinan memberi arah.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AA1483-1DD7-4E93-AF2C-E98D78D7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B88D4F-B253-4023-8BB1-14C97076D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C2C2DE-44B4-4EF5-87B8-4EE7B9BAA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Motivasi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E8CF3C-8229-4DD1-B3C1-4520FE57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Menjelaskan mengapa seseorang mau berusaha, bertahan, dan mencapai standar tertentu.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EC5217-0200-4E61-ACBD-6D1A99351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BBCAC2-0216-49F9-8772-E363694E6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624082-4617-4697-AC12-70DA6ED99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Kepemimpinan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EE8FF4-2BF6-4E2C-A441-CA4B8D00A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Mempengaruhi dan menginspirasi orang agar energi individual bergerak menuju tujuan kolektif.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D38C35-F74A-4479-9FB5-FB6A8BDF5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8D2820-86FC-469F-9DDA-AA26A0EC1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5C9FD4-7355-4808-8F0D-D4D130DB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Kinerja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33382F-F7BF-41C1-AFA6-C1AECF808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Mengubah dorongan dan arah menjadi kontribusi yang dapat diamati, dibahas, dan dikembangkan.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4D1082-A86B-4712-BE4A-262C6AAC4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6E13CF-2092-4155-BA33-0F30A6E24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2ACD5A-2648-416C-B2A1-C9AE6D75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Organisasi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F4FC3E-3F95-4F94-928F-C2739FF16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Menyeimbangkan kebutuhan manusia, strategi, inovasi, etika, dan keberlanjutan.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73B73D-6093-4522-89A0-2B176D0B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Kerangka kuliah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6E4345-D68A-4615-9873-2892F030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3530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Maslow • Herzberg • McClelland • teori kepemimpinan • Leadership 5.0</a:t>
            </a:r>
          </a:p>
        </p:txBody>
      </p:sp>
    </p:spTree>
    <p:extLst>
      <p:ext uri="{BB962C8B-B14F-4D97-AF65-F5344CB8AC3E}">
        <p14:creationId xmlns:p14="http://schemas.microsoft.com/office/powerpoint/2010/main" val="40034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BC7E13-8AD7-49D7-AD6A-2E296D6C2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97086-F83C-464A-A6BE-4B7E513D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02 | TEORI MOTIVASI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2E6EE4-4138-4369-8163-5F8F4E9C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Maslow: hierarki kebutuhan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78EDAD-ECC2-4B8C-8821-738A48D9E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6CFD6E-4220-4863-BAA7-93068437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F02D9E-4D4C-46E8-AC4C-D82857DA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5A4D2C-65BE-43D5-BB8A-CE025F13C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438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Maslow memetakan kebutuhan manusia dari kebutuhan dasar hingga pencapaian potensi penuh.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A4DF1B-0799-4C15-838E-E435667F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705100"/>
            <a:ext cx="37147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336A19-0703-4E8A-B6E5-410010D4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800350"/>
            <a:ext cx="3371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4386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Aktualisasi diri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B10F6E-83F2-4D18-8E98-B7BED03B3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38475"/>
            <a:ext cx="3371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Potensi penuh, kreativitas, inovasi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A49873-8201-4741-A904-5A2E04D9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3371850"/>
            <a:ext cx="45720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F71"/>
          </a:solidFill>
          <a:ln xmlns:a="http://schemas.openxmlformats.org/drawingml/2006/main" w="0">
            <a:solidFill>
              <a:srgbClr val="D86F7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311962-8FF8-4B73-BE5F-C36261B41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3467100"/>
            <a:ext cx="422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4386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Penghargaan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723E2C-218E-41BC-8E75-6C7E58CF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8825" y="3705225"/>
            <a:ext cx="422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Pengakuan, status, penghormatan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C89532-5894-425D-92F9-6B5A9C70A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38600"/>
            <a:ext cx="54292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50FEAC-C0CB-4A09-8DD7-412CD105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4133850"/>
            <a:ext cx="5086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4386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Sosial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D7CD4F-42BA-4B39-BBD1-C9EA79112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4371975"/>
            <a:ext cx="5086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Hubungan, persahabatan, rasa memiliki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FABF27-4548-4477-99D7-761935C4D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705350"/>
            <a:ext cx="62865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108652-E177-4AFF-B4DD-E5DA0C9D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4800600"/>
            <a:ext cx="5943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4386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Keamanan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33054F-BFAE-4853-95B9-B0201FFD5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038725"/>
            <a:ext cx="5943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Stabilitas kerja, perlindungan, jaminan sosial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7C6C11-5938-4E9D-9ECF-D8F68BD8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372100"/>
            <a:ext cx="71437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BE43B8-5716-46CC-8CC0-C996258AE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467350"/>
            <a:ext cx="6800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4386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Fisiologis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03DF55-311A-4A00-9772-A2F584FB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705475"/>
            <a:ext cx="6800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Gaji, kesehatan, tempat tinggal, kebutuhan dasar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1E1787-3880-4763-B5C1-78D60F0B0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3905250" cy="2800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244DEC-9BF9-44D4-B658-CFFF959B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956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889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Relevansi organisasi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474ACB-FDE1-44C1-8BD4-7FF45C9FF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86150"/>
            <a:ext cx="32385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062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Kebutuhan pekerja berbeda menurut kondisi, tahap karier, dan lingkungan kerja.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UMKM sering berfokus pada keamanan dan kebutuhan dasar. Startup cenderung memberi ruang lebih besar bagi kreativitas dan aktualisasi.</a:t>
            </a:r>
          </a:p>
        </p:txBody>
      </p:sp>
    </p:spTree>
    <p:extLst>
      <p:ext uri="{BB962C8B-B14F-4D97-AF65-F5344CB8AC3E}">
        <p14:creationId xmlns:p14="http://schemas.microsoft.com/office/powerpoint/2010/main" val="255086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1256B3-1C53-4C96-AC2A-E5571E130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7F2F6F-D1F4-4E90-804C-1269A6E12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03 | TEORI MOTIVASI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10A698-6981-4272-A7EE-02B6B3B0E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Herzberg: dua faktor kepuasan kerja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6FFD7A-1D66-4F9F-B1AC-91A60B91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320D33-A5C4-4F5B-957C-2831C4FC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36D0C7-94C0-4BAC-B67D-46498B55C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38533-02B9-4AB7-BE1E-4E0BD62CF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281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Kondisi kerja yang buruk menimbulkan ketidakpuasan. Kondisi yang baik belum otomatis menciptakan motivasi tinggi.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916481-139C-40F4-B257-29914145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4953000" cy="2819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19050">
            <a:solidFill>
              <a:srgbClr val="F2A24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179685-9F7B-487B-8241-65C8129DC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400300"/>
            <a:ext cx="4953000" cy="2819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1905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BC5EFD-7EC4-40F3-B510-766E191D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051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795"/>
          </a:bodyPr>
          <a:lstStyle xmlns:a="http://schemas.openxmlformats.org/drawingml/2006/main"/>
          <a:p xmlns:a="http://schemas.openxmlformats.org/drawingml/2006/main">
            <a:pPr>
              <a:defRPr sz="195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FAKTOR HIGIENIS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352ABC-1888-45D1-AAE7-B05683BB8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55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Gaji • kondisi kerja • hubungan dengan atasan</a:t>
            </a:r>
          </a:p>
          <a:p xmlns:a="http://schemas.openxmlformats.org/drawingml/2006/main">
            <a:pPr>
              <a:def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kebijakan perusahaan • keamanan kerja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8A750F-4190-4F2D-BD39-D2CF32568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5770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Mencegah ketidakpuasan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E033EE-B3FB-44CE-8CE0-036519D8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705100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795"/>
          </a:bodyPr>
          <a:lstStyle xmlns:a="http://schemas.openxmlformats.org/drawingml/2006/main"/>
          <a:p xmlns:a="http://schemas.openxmlformats.org/drawingml/2006/main">
            <a:pPr>
              <a:defRPr sz="19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FAKTOR MOTIVATOR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EB6F61-3A19-43F0-B96C-0D091ED2B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333750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9472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Pencapaian • pengakuan • tanggung jawab</a:t>
            </a:r>
          </a:p>
          <a:p xmlns:a="http://schemas.openxmlformats.org/drawingml/2006/main">
            <a:pPr>
              <a:def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pekerjaan bermakna • perkembangan pribadi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CED74C-2EE4-4579-8489-12A3F9717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4577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000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Menciptakan kepuasan dan dorongan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477A78-438C-41AF-8433-DD1C825E9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9728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B4A"/>
          </a:solidFill>
          <a:ln xmlns:a="http://schemas.openxmlformats.org/drawingml/2006/main" w="0">
            <a:solidFill>
              <a:srgbClr val="123B4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0298E9-B20E-4007-A9AA-FA7C31539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91200"/>
            <a:ext cx="1038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Implikasi: kompensasi kompetitif penting, tetapi peluang belajar, otonomi, dan pengakuan mempertahankan talenta.</a:t>
            </a:r>
          </a:p>
        </p:txBody>
      </p:sp>
    </p:spTree>
    <p:extLst>
      <p:ext uri="{BB962C8B-B14F-4D97-AF65-F5344CB8AC3E}">
        <p14:creationId xmlns:p14="http://schemas.microsoft.com/office/powerpoint/2010/main" val="7067213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76D875-2D59-48A5-81EE-A93D8C421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CA4117-D733-4C08-8042-D2EBD8AB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04 | TEORI MOTIVASI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E0D433-CC23-4311-8350-AF04879A2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McClelland: tiga kebutuhan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043F89-4BFE-477E-BE1E-5E0EF836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54950-C8FE-4365-883B-765B2603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612958-1C46-435C-8463-04D89132C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A469E6-F1B8-4986-907F-C836E73F9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2874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Kebutuhan yang dominan membantu menjelaskan gaya kerja, pilihan peran, dan cara seseorang memimpin.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C4F90C-2216-4A1C-A28F-319CFF8AC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38125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03DC20-5D55-4631-BF4D-879A16A73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925" y="28003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778"/>
          </a:bodyPr>
          <a:lstStyle xmlns:a="http://schemas.openxmlformats.org/drawingml/2006/main"/>
          <a:p xmlns:a="http://schemas.openxmlformats.org/drawingml/2006/main">
            <a:pPr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nAch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913557-B5C9-4780-A870-EB9A35422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913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Achievement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EEB17E-4C9C-4A79-BC46-655AC9CA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14850"/>
            <a:ext cx="295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6296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Dorongan berprestasi, mencapai standar tinggi, dan mencari umpan balik.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5CFD8F-F06D-4AB2-85B6-43C34A75B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38125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F92AB8-F0FC-428E-8F36-894C74A4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525" y="28003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778"/>
          </a:bodyPr>
          <a:lstStyle xmlns:a="http://schemas.openxmlformats.org/drawingml/2006/main"/>
          <a:p xmlns:a="http://schemas.openxmlformats.org/drawingml/2006/main">
            <a:pPr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nPow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954BE5-926E-4736-A187-9D9E477C4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095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913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Power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2CBD17-7442-4B4D-A6F4-DCED15FF3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514850"/>
            <a:ext cx="295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6296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Keinginan memengaruhi, mengendalikan, atau memimpin orang lain.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A7BCA4-F78A-4049-8AEC-AB086E7B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38125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D2D1B8-C718-4AFF-83E5-9BE56A51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8003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7778"/>
          </a:bodyPr>
          <a:lstStyle xmlns:a="http://schemas.openxmlformats.org/drawingml/2006/main"/>
          <a:p xmlns:a="http://schemas.openxmlformats.org/drawingml/2006/main">
            <a:pPr>
              <a:def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nAff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6EBCD7-9BAB-4CCE-9673-954A784D6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095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913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Affiliation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25D7A6-08C8-4085-B183-F663034E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514850"/>
            <a:ext cx="295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Kebutuhan membangun hubungan harmonis dan diterima kelompok.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C5D879-A566-4D14-AD4F-D1C7A644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9728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0">
            <a:solidFill>
              <a:srgbClr val="DDF1E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880627-DE1C-4229-88CE-2FB5A9EE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772150"/>
            <a:ext cx="1038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Profil manajer efektif: nPow tinggi, nAch cukup, dan nAff pada tingkat yang mendukung hubungan kerja.</a:t>
            </a:r>
          </a:p>
        </p:txBody>
      </p:sp>
    </p:spTree>
    <p:extLst>
      <p:ext uri="{BB962C8B-B14F-4D97-AF65-F5344CB8AC3E}">
        <p14:creationId xmlns:p14="http://schemas.microsoft.com/office/powerpoint/2010/main" val="17580079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A5BAC6-1AE6-4843-95F9-B97C32525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7BA801-94B0-4F2A-9378-0458F52D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05 | FONDASI KEPEMIMPINAN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72271F-1B7C-4AF2-9EBF-12ADB7D39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Teori-teori kepemimpinan klasik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5E2E17-A0C3-47D3-A7FD-D02731420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CC8ED5-1D30-4DDF-9E9C-610B9350B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83C22D-18D2-497B-BE62-3AFD08F8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8169F3-984E-4574-A875-E13970B4E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314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Literatur kepemimpinan bergerak dari sifat bawaan menuju perilaku, konteks, dan transformasi.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8E39A8-A693-40BA-B691-ADC574DC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3238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4A07C7-7E27-4A61-9E47-15EE7ED27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193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Trait Theory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093749-F24E-4A2C-A855-8B0A16762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3241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Pemimpin dipahami melalui karakteristik atau sifat tertentu.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C8F0D7-8B78-4E3A-8228-345BF6BE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543175"/>
            <a:ext cx="209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47BED1-BFA4-4519-860A-375E2801E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3238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14BAF6-8A36-4D64-BCF0-6043E7B63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194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Behavioral Theory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42EE19-91F2-4087-9721-3459366D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1242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Kepemimpinan dapat dipelajari melalui perilaku yang efektif.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F5218C-E642-489F-B530-758D6E925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343275"/>
            <a:ext cx="209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A85704-0C3A-4561-80A8-6AD5E896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67150"/>
            <a:ext cx="3238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BA26D7-E9AC-4AFA-AEF9-15C4A50A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195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Situational Leadership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2C9E13-7364-4D16-BA2B-E00B5BCF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9243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Gaya disesuaikan dengan kesiapan dan kebutuhan pengikut.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2F588B-CE88-471D-BF63-0D36B47DE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43375"/>
            <a:ext cx="209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FB6815-9792-4653-9BD9-416D50D40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3238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DB3836-B035-410B-8B49-A94BE83D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196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158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Transformational Leadership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949EC6-1B97-4DBA-83B3-8216DE971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7244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Pemimpin membangun visi, menginspirasi, dan mengubah pengikut.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1541EA-F3C6-44E0-9B9F-B94DCFBBF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943475"/>
            <a:ext cx="2095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076B65-0CB9-46A2-AE2C-1BD0C2F8C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Pertanyaan kunci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967311-2010-4184-892B-86B780EA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600700"/>
            <a:ext cx="885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6825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Apakah gaya kepemimpinan yang efektif selalu sama, atau harus menyesuaikan manusia dan situasi?</a:t>
            </a:r>
          </a:p>
        </p:txBody>
      </p:sp>
    </p:spTree>
    <p:extLst>
      <p:ext uri="{BB962C8B-B14F-4D97-AF65-F5344CB8AC3E}">
        <p14:creationId xmlns:p14="http://schemas.microsoft.com/office/powerpoint/2010/main" val="15964728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BBA0FD-2ECA-40BA-AE68-B389C2FF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73B050-20A6-4049-9C00-97A920749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06 | KEPEMIMPINAN KONTEMPORER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F4279A-FD1A-4042-A3BF-3233AFC9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Leadership 5.0: teknologi dan kemanusiaan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F0AE58-AD75-455F-AA2A-A1FC76CB5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818803-ED9D-4485-95DF-1164952E8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724DB-6C36-4533-825E-8A74D0975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744931-CE1E-42F7-BEB6-ECFADA65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7302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Leadership 5.0 lahir dari gagasan Society 5.0: teknologi canggih digunakan untuk memperkuat kesejahteraan manusia.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46789B-1A6B-4773-AFAC-B3FF3F96C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32385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13D068-EC8C-4D25-A08B-4C26DA826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762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C08043-2935-4A25-B73E-FC4008E05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717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Human-centered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B8B3DE-7C1D-4F12-BFCC-A285CC38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52750"/>
            <a:ext cx="2838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186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Manusia tetap menjadi pusat strategi.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3914A2-9301-40BB-A7DE-B14EEED22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00300"/>
            <a:ext cx="32385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FDAA5A-7618-4D82-ABC4-DE9C15DC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400300"/>
            <a:ext cx="762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87D9F4-8061-4B00-B370-027F75156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5717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Empathy &amp; ethics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0A9244-E3D4-4835-8796-5112B801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52750"/>
            <a:ext cx="2838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2292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Empati, transparansi, dan tanggung jawab.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9E6C95-B543-47A4-BF6A-A95322F7D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400300"/>
            <a:ext cx="32385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AD55E0-30EF-4CD8-88B6-D4CFC974F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400300"/>
            <a:ext cx="762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AB4A74-9B21-4997-B7E6-0332A12D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5717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Innovation driven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6DF46F-7D99-4D7A-A580-614F1E5DF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52750"/>
            <a:ext cx="2838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Inovasi menjadi kebiasaan kerja.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9CCAD4-3296-4AC4-A763-424C65CA6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32385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8EF7BC-F0B8-4481-9C8A-DE86FE0ED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762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27AF2D-DDE8-4F12-A2D7-8F5A1DBC7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052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Sustainability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EB3D07-5E50-49E7-9164-49BE8B16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86250"/>
            <a:ext cx="2838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6703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Keputusan mempertimbangkan ESG.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DFCCF3-16BB-4955-A01E-FB4B55288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733800"/>
            <a:ext cx="32385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425281-D3AD-4FC4-84B6-9E726D7FF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733800"/>
            <a:ext cx="762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F71"/>
          </a:solidFill>
          <a:ln xmlns:a="http://schemas.openxmlformats.org/drawingml/2006/main" w="0">
            <a:solidFill>
              <a:srgbClr val="D86F71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3171FE-21F8-4AF5-BB2F-B049C47B1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052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Agility &amp; resilience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222534-9FB0-4A43-A2A9-084138A9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286250"/>
            <a:ext cx="2838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808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Organisasi tangkas menghadapi disrupsi.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944758C-E917-40C2-A144-36CE8D883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109728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B4A"/>
          </a:solidFill>
          <a:ln xmlns:a="http://schemas.openxmlformats.org/drawingml/2006/main" w="0">
            <a:solidFill>
              <a:srgbClr val="123B4A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E6FEC43-D5E6-4E3F-873B-D000FDF7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486400"/>
            <a:ext cx="1038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Pemimpin 5.0 memakai data untuk memahami situasi, tetapi memakai pertimbangan etis untuk memutuskan.</a:t>
            </a:r>
          </a:p>
        </p:txBody>
      </p:sp>
    </p:spTree>
    <p:extLst>
      <p:ext uri="{BB962C8B-B14F-4D97-AF65-F5344CB8AC3E}">
        <p14:creationId xmlns:p14="http://schemas.microsoft.com/office/powerpoint/2010/main" val="15970938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510224-5823-4025-A455-1EBECB76F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400051-A582-4DFE-A979-5E7A2BA0F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07 | DARI KEBUTUHAN KE KINERJA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60D9F2-93CC-4E4C-A973-249ED1CF3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Integrasi motivasi dan kepemimpinan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BDCEF2-0B94-4FF8-85C6-B2481D210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1B9A10-041A-453F-9C1E-C53F3FA56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B0A9C9-5AFB-46B9-B9E6-00111B9E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ECB345-B822-4F6C-B6B0-75833F139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314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Motivasi menjawab alasan seseorang mau bekerja. Kepemimpinan mengarahkan energi itu menuju tujuan bersama.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F7EF8B-C81A-4341-839E-A704F17A4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03FF12-0101-4150-A506-BF110DE8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857500"/>
            <a:ext cx="1943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Kebutuhan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0C03BC-3486-44E4-9CC9-63A9005F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238500"/>
            <a:ext cx="19431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Maslow, Herzberg, McClelland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9EE7F7-3795-4083-8BCE-76929A6D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48025"/>
            <a:ext cx="495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465BC3-2336-43C2-B975-632B947F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686050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B3AC1A-79C7-469B-B333-3F2F9FC65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857500"/>
            <a:ext cx="1943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Pemahaman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2A3EC4-0502-4CD1-8454-C27A49AD9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238500"/>
            <a:ext cx="19431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Pemimpin membaca perbedaan individu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B3A282-C82A-4251-BA6F-C68A70796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248025"/>
            <a:ext cx="495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D8244A-9265-45F8-A0DB-9E5C7AC07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686050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68C4D5-0D97-4CEE-A257-C8967A9AD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57500"/>
            <a:ext cx="1943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Intervensi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55B62B-78C6-40AF-B636-0D82E65D6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238500"/>
            <a:ext cx="19431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Proyek bermakna, pengakuan, coaching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7AC35A-9665-4F4E-B986-348BEB2A1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248025"/>
            <a:ext cx="495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5303FE-26BE-4C89-9AC0-AF258C46D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686050"/>
            <a:ext cx="22860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6897E2-E612-4DF5-9E91-04200350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857500"/>
            <a:ext cx="1943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Kinerja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7916A8-538D-4D3A-B6E2-301D2E457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3238500"/>
            <a:ext cx="19431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792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Kontribusi dan pertumbuhan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F524E2-DFB5-4D06-9156-402B98C55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705350"/>
            <a:ext cx="952500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0">
            <a:solidFill>
              <a:srgbClr val="DDF1E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39C38D-3C6A-4023-9A7F-53D428206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914900"/>
            <a:ext cx="8877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Contoh: generasi muda yang mengejar aktualisasi, faktor intrinsik, dan nAch dapat diberi proyek bermakna, ruang inovasi, dan kolaborasi.</a:t>
            </a:r>
          </a:p>
        </p:txBody>
      </p:sp>
    </p:spTree>
    <p:extLst>
      <p:ext uri="{BB962C8B-B14F-4D97-AF65-F5344CB8AC3E}">
        <p14:creationId xmlns:p14="http://schemas.microsoft.com/office/powerpoint/2010/main" val="6596915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2A3FE3-67F9-4838-87AD-70B59EAF4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6183A8-9D6B-4816-8EE0-3813B456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08 | PENERAPAN MANAJERIAL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1C9409-00DE-4B18-B5DF-C6EA0551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Memotivasi lintas generasi dan peran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D2D46A-850E-4B1B-A8F7-5C805C45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AD8A53-E0D6-4E4F-AB29-F7B369721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DF7021-9F4C-48BE-B25E-DF6E996EF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6F0E6-B3D6-4936-8C90-61923F602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762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026"/>
          </a:bodyPr>
          <a:lstStyle xmlns:a="http://schemas.openxmlformats.org/drawingml/2006/main"/>
          <a:p xmlns:a="http://schemas.openxmlformats.org/drawingml/2006/main">
            <a:pPr>
              <a:defRPr sz="19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Satu kebijakan motivasi tidak selalu cocok untuk semua pekerja.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83D67F-6E49-405F-BA73-DA851D877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5143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37ED0E-F0DA-45B3-875C-509C09D5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1143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26CC45-D033-44D2-8FBB-F4F0F712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5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Pekerja awal karier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2194D9-9DFC-417A-BEB9-F53F77D8E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5275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keamanan, pembelajaran, dan umpan balik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9EDAD7-CD6B-4F64-B579-5D9E73147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81250"/>
            <a:ext cx="5143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9D7B10-ED3A-480C-BC4B-414097C6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81250"/>
            <a:ext cx="1143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91E828-4581-4525-A2EE-DE07BE674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55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Profesional muda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967E21-534B-493F-8195-EE8AB7186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95275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pengakuan, otonomi, dan proyek bermakna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F4477E-33CF-440C-94E8-3D1499FB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5143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2BAEC3-20AD-40CE-A8EA-09B71C76F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1143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998816-8C7A-407F-855D-2B6FDF062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9814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Manajer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6FDF65-EB43-4679-B03C-6B92ADAB2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38150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pengaruh, tanggung jawab, dan hasil yang jelas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A606F4-CBB2-4BF9-AE2B-6975E69E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810000"/>
            <a:ext cx="5143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DC7220-505D-4F09-86DC-656EA7F28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810000"/>
            <a:ext cx="1143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E69735-ABCE-4457-9EFA-14F92B8F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9814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Tim lintas generasi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6914A7-416E-4A0C-AB5B-20709912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38150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fleksibilitas, dialog, dan keadilan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A9C998-CC4C-4123-9577-8D9BAF5A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6680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0">
            <a:solidFill>
              <a:srgbClr val="FDEBD5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E784BC-E98C-48C4-971B-F3CD360DB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38800"/>
            <a:ext cx="1009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333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Manajer perlu melakukan diagnosis motivasi sebelum memilih insentif, gaya komunikasi, atau desain pekerjaan.</a:t>
            </a:r>
          </a:p>
        </p:txBody>
      </p:sp>
    </p:spTree>
    <p:extLst>
      <p:ext uri="{BB962C8B-B14F-4D97-AF65-F5344CB8AC3E}">
        <p14:creationId xmlns:p14="http://schemas.microsoft.com/office/powerpoint/2010/main" val="13467095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EEDC49-7CA3-4B8C-A339-BA58F6B1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2D7921-7ECA-4623-B0BF-7FCFE501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09 | KONTEKS ORGANISASI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C578A2-4A02-4CCC-95C1-00332E44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Contoh penerapan di Indonesia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F11D51-B1A9-4196-8BD9-B810BC24C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5BC087-847E-4B8F-BF58-5582ECC7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4ABD49-2ACB-4C79-A006-DF313CECF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50AF99-3FB5-4207-8A6E-90D9B3DCB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990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177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Kasus dalam PDF menunjukkan bagaimana motivasi dan kepemimpinan tampil dalam organisasi digital dan BUMN.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4FED1F-C30A-474C-B657-72E79996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514350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D8883E-7299-4FEC-B08D-42C6D748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952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DFF56D-C1B4-43D3-A36B-2B68E7F1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146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Tokopedia dan Gojek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5B49DF-CDFC-4A1C-A8C5-BE53FD0B8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14650"/>
            <a:ext cx="45148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518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Merger GoTo menuntut kepemimpinan adaptif untuk menggabungkan ekosistem digital.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50784C-1C60-40B3-9D64-A0306EA33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43150"/>
            <a:ext cx="514350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719360-8CAE-4EA3-8B8A-FE07DCC1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43150"/>
            <a:ext cx="952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ED8DD4-21BA-4CA0-BAD0-FF3AFDF12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5146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Telkom Indonesia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4D7C6B-8331-4E48-BFE1-2FCDB0262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14650"/>
            <a:ext cx="45148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518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Transformasi digital dan employee digital experience mengubah cara organisasi mengelola manusia.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03C625-F18F-415B-8D24-2B20F7EC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14350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ADEDBF-6366-4814-9563-D4DCBD462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952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AF7443-C897-4941-A036-23CF93138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9575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BUMN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306312-FED6-491D-A379-D79BD1ECB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95800"/>
            <a:ext cx="45148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518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Leadership Transformation menyiapkan pemimpin untuk menghadapi disrupsi, teknologi, dan tuntutan ESG.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705301-D99F-4111-8BF9-F501504F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924300"/>
            <a:ext cx="514350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686200-8D6E-45E4-8365-E1210EDDE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924300"/>
            <a:ext cx="9525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2026CB-4994-43AE-A19A-8AD1E14E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09575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UMKM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11AEC8-19B0-43C4-BFA2-68E806C03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495800"/>
            <a:ext cx="45148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518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Banyak pemimpin tumbuh dari nAch tinggi, keberanian mengambil risiko, dan pencarian peluang.</a:t>
            </a:r>
          </a:p>
        </p:txBody>
      </p:sp>
    </p:spTree>
    <p:extLst>
      <p:ext uri="{BB962C8B-B14F-4D97-AF65-F5344CB8AC3E}">
        <p14:creationId xmlns:p14="http://schemas.microsoft.com/office/powerpoint/2010/main" val="10609962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A53E67-C3F9-407A-93C1-80AC3CE9B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E1AAB8-382B-4E2E-9916-919674871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10 | PEMBELAJARAN KRITIS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674BFD-D0E5-4D8E-8C8D-B95A72AD7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Tantangan kontemporer dan diskusi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517037-D358-486F-B486-B3E1B3B8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D5CD4D-725E-4452-BD06-C72F8411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F17351-AB84-43FD-A490-82441F0E9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DD2595-C68D-4CF5-B022-7398EDB3E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288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6C4B39-DF43-4885-A7AB-6603CB69B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9240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BB907A-52E4-420E-98E0-02882B6B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180975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Apakah hierarki Maslow masih memadai dalam kerja digital dan fleksibel?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49188A-9845-4E7D-929D-71CE5B04E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438400"/>
            <a:ext cx="9410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AF3457-7EC8-4B3D-9651-471CE451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82BD3C-97A1-4B16-836A-29D954232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8130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CCBBA7-5A68-4763-9380-D284329E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6700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Bagaimana organisasi menggabungkan faktor higienis dan motivator?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BFF2DC-631E-4EA1-B8CE-E4EF075F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95650"/>
            <a:ext cx="9410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061BC7-8541-43A5-8D74-00952875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433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75BA39-2B7B-4C2F-862D-98890FA77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385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405C88-71C3-492E-A18F-A0BCAABB1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52425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Apakah dominasi need for power di birokrasi dapat menghambat inovasi?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A2E33B-C6CD-4060-A71E-A92BB8696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152900"/>
            <a:ext cx="9410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631EA1-FDBE-4861-A735-F598AA143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005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F72605-25E7-485C-8A7C-B843B2CE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9580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FA549D-D741-438D-BAA4-F9F223B78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381500"/>
            <a:ext cx="933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Bagaimana Leadership 5.0 diterapkan secara etis di BUMN atau lembaga publik?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367A37-303F-4065-8466-04AF7AE93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010150"/>
            <a:ext cx="9410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882DCB-F328-4CD7-B2E4-0A0928AC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109728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B4A"/>
          </a:solidFill>
          <a:ln xmlns:a="http://schemas.openxmlformats.org/drawingml/2006/main" w="0">
            <a:solidFill>
              <a:srgbClr val="123B4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185EE8-FFCE-462C-8106-495EAB175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95950"/>
            <a:ext cx="1038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Tantangan utama: menjaga keseimbangan antara fleksibilitas, produktivitas, etika, dan kesejahteraan manusia.</a:t>
            </a:r>
          </a:p>
        </p:txBody>
      </p:sp>
    </p:spTree>
    <p:extLst>
      <p:ext uri="{BB962C8B-B14F-4D97-AF65-F5344CB8AC3E}">
        <p14:creationId xmlns:p14="http://schemas.microsoft.com/office/powerpoint/2010/main" val="53426684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388C1C-F63E-4BB2-BEC9-B00ECA72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7F86B-F345-492F-95C7-84BBA4F0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0960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825"/>
          </a:bodyPr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Inti pembelajaran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4149B3-80D8-42ED-9055-D6DB6290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57300"/>
            <a:ext cx="1009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2244"/>
          </a:bodyPr>
          <a:lstStyle xmlns:a="http://schemas.openxmlformats.org/drawingml/2006/main"/>
          <a:p xmlns:a="http://schemas.openxmlformats.org/drawingml/2006/main">
            <a:pPr>
              <a:defRPr sz="24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Motivasi memberi energi. Kepemimpinan mengubahnya menjadi arah dan kinerja.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7BB4DB-B85D-4004-91E0-45C61A6D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908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FF5AE5-F860-4944-841E-947AA94A2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6860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5B2856-28D3-4359-A707-09BEB27DD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57175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Maslow membantu membaca tingkat kebutuhan, Herzberg membedakan higienis dan motivator, McClelland memetakan kebutuhan dominan.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BB6300-2498-43EB-A26E-494D5F88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05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3AB1BB-EC25-474F-957D-8CB205802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6004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D8B305-2135-4A85-ABCE-00463C785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8615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Teori kepemimpinan bergerak dari sifat dan perilaku menuju pendekatan situasional serta transformasional.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70075C-6C6A-44F0-B492-7A02C96C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4196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9CC973-E8AA-49C2-A207-2E8903E50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5148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4B55F9-AE5E-41B8-9E83-8AAF3059E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0055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907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Leadership 5.0 menggabungkan AI dan data dengan empati, etika, inovasi, agility, dan keberlanjutan.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4C8975-38CB-4B1A-8ACE-6E5A1FA6E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10200"/>
            <a:ext cx="981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78E8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870B81-99BB-4283-90A4-E3613898A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578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Referensi pilihan: Maslow (1943); Herzberg et al. (1959); McClelland (1961); Burns (1978); Bass (1990); Japan Cabinet Office (2019).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4440B6-9ED8-4988-934B-D1D54026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2293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www.rudyct.com/cv.pdf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EE50C7-63C1-45A9-8B49-2653399DC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22935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MPPM | Bahan kuliah kedua</a:t>
            </a:r>
          </a:p>
        </p:txBody>
      </p:sp>
    </p:spTree>
    <p:extLst>
      <p:ext uri="{BB962C8B-B14F-4D97-AF65-F5344CB8AC3E}">
        <p14:creationId xmlns:p14="http://schemas.microsoft.com/office/powerpoint/2010/main" val="15468159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2026-09-19T01:20:57.8180000Z</dcterms:created>
  <dcterms:modified xsi:type="dcterms:W3CDTF">2026-09-19T01:20:57.8180000Z</dcterms:modified>
</coreProperties>
</file>