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4f5e3cfa8d64004" /><Relationship Type="http://schemas.openxmlformats.org/officeDocument/2006/relationships/extended-properties" Target="/docProps/app.xml" Id="Raf76841f6e944c63" /><Relationship Type="http://schemas.openxmlformats.org/officeDocument/2006/relationships/officeDocument" Target="/ppt/presentation.xml" Id="R41e6f076484047b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cc4102b6de44750"/>
  </p:sldMasterIdLst>
  <p:notesMasterIdLst>
    <p:notesMasterId xmlns:r="http://schemas.openxmlformats.org/officeDocument/2006/relationships" r:id="R901b6a8c8178463b"/>
  </p:notesMasterIdLst>
  <p:sldIdLst>
    <p:sldId xmlns:r="http://schemas.openxmlformats.org/officeDocument/2006/relationships" id="256" r:id="Rff27628036624af6"/>
    <p:sldId xmlns:r="http://schemas.openxmlformats.org/officeDocument/2006/relationships" id="257" r:id="R4222d1b562e548b5"/>
    <p:sldId xmlns:r="http://schemas.openxmlformats.org/officeDocument/2006/relationships" id="258" r:id="R24107efb499f4359"/>
    <p:sldId xmlns:r="http://schemas.openxmlformats.org/officeDocument/2006/relationships" id="259" r:id="Rb24890dbe9fb4b0b"/>
    <p:sldId xmlns:r="http://schemas.openxmlformats.org/officeDocument/2006/relationships" id="260" r:id="R2da725155c9a4fa4"/>
    <p:sldId xmlns:r="http://schemas.openxmlformats.org/officeDocument/2006/relationships" id="261" r:id="R66570a8742114211"/>
    <p:sldId xmlns:r="http://schemas.openxmlformats.org/officeDocument/2006/relationships" id="262" r:id="R18f857e331f34a5b"/>
    <p:sldId xmlns:r="http://schemas.openxmlformats.org/officeDocument/2006/relationships" id="263" r:id="R01ed6fdc15604a73"/>
    <p:sldId xmlns:r="http://schemas.openxmlformats.org/officeDocument/2006/relationships" id="264" r:id="R851982f9374345f0"/>
    <p:sldId xmlns:r="http://schemas.openxmlformats.org/officeDocument/2006/relationships" id="265" r:id="R9c4a5919f588444e"/>
    <p:sldId xmlns:r="http://schemas.openxmlformats.org/officeDocument/2006/relationships" id="266" r:id="R14c759019ebb42d7"/>
    <p:sldId xmlns:r="http://schemas.openxmlformats.org/officeDocument/2006/relationships" id="267" r:id="Rc0f6b8c4c9b0448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8c03351cc334929" /><Relationship Type="http://schemas.openxmlformats.org/officeDocument/2006/relationships/slideMaster" Target="/ppt/slideMasters/slideMaster1.xml" Id="R6cc4102b6de44750" /><Relationship Type="http://schemas.openxmlformats.org/officeDocument/2006/relationships/notesMaster" Target="/ppt/notesMasters/notesMaster1.xml" Id="R901b6a8c8178463b" /><Relationship Type="http://schemas.openxmlformats.org/officeDocument/2006/relationships/presProps" Target="/ppt/presProps.xml" Id="R1f6253b45a04406f" /><Relationship Type="http://schemas.openxmlformats.org/officeDocument/2006/relationships/tableStyles" Target="/ppt/tableStyles.xml" Id="R999a28b092da486b" /><Relationship Type="http://schemas.openxmlformats.org/officeDocument/2006/relationships/slide" Target="/ppt/slides/slide1.xml" Id="Rff27628036624af6" /><Relationship Type="http://schemas.openxmlformats.org/officeDocument/2006/relationships/slide" Target="/ppt/slides/slide2.xml" Id="R4222d1b562e548b5" /><Relationship Type="http://schemas.openxmlformats.org/officeDocument/2006/relationships/slide" Target="/ppt/slides/slide3.xml" Id="R24107efb499f4359" /><Relationship Type="http://schemas.openxmlformats.org/officeDocument/2006/relationships/slide" Target="/ppt/slides/slide4.xml" Id="Rb24890dbe9fb4b0b" /><Relationship Type="http://schemas.openxmlformats.org/officeDocument/2006/relationships/slide" Target="/ppt/slides/slide5.xml" Id="R2da725155c9a4fa4" /><Relationship Type="http://schemas.openxmlformats.org/officeDocument/2006/relationships/slide" Target="/ppt/slides/slide6.xml" Id="R66570a8742114211" /><Relationship Type="http://schemas.openxmlformats.org/officeDocument/2006/relationships/slide" Target="/ppt/slides/slide7.xml" Id="R18f857e331f34a5b" /><Relationship Type="http://schemas.openxmlformats.org/officeDocument/2006/relationships/slide" Target="/ppt/slides/slide8.xml" Id="R01ed6fdc15604a73" /><Relationship Type="http://schemas.openxmlformats.org/officeDocument/2006/relationships/slide" Target="/ppt/slides/slide9.xml" Id="R851982f9374345f0" /><Relationship Type="http://schemas.openxmlformats.org/officeDocument/2006/relationships/slide" Target="/ppt/slides/slide10.xml" Id="R9c4a5919f588444e" /><Relationship Type="http://schemas.openxmlformats.org/officeDocument/2006/relationships/slide" Target="/ppt/slides/slide11.xml" Id="R14c759019ebb42d7" /><Relationship Type="http://schemas.openxmlformats.org/officeDocument/2006/relationships/slide" Target="/ppt/slides/slide12.xml" Id="Rc0f6b8c4c9b0448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67d63bbf7dc4d8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484aaefec5c4aa0" /><Relationship Type="http://schemas.openxmlformats.org/officeDocument/2006/relationships/notesMaster" Target="/ppt/notesMasters/notesMaster1.xml" Id="R01540f41c6d046b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62cfbc3f9fc416c" /><Relationship Type="http://schemas.openxmlformats.org/officeDocument/2006/relationships/notesMaster" Target="/ppt/notesMasters/notesMaster1.xml" Id="R6de88742dd6a460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cfdd72cada4484a" /><Relationship Type="http://schemas.openxmlformats.org/officeDocument/2006/relationships/notesMaster" Target="/ppt/notesMasters/notesMaster1.xml" Id="Rc11eb9973ce846e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fe7672efd6b48b1" /><Relationship Type="http://schemas.openxmlformats.org/officeDocument/2006/relationships/notesMaster" Target="/ppt/notesMasters/notesMaster1.xml" Id="R98c0d9cea11d447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cabf0c2648941ad" /><Relationship Type="http://schemas.openxmlformats.org/officeDocument/2006/relationships/notesMaster" Target="/ppt/notesMasters/notesMaster1.xml" Id="Rd4d21cb5b61a47f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c28ece0eb4c41d0" /><Relationship Type="http://schemas.openxmlformats.org/officeDocument/2006/relationships/notesMaster" Target="/ppt/notesMasters/notesMaster1.xml" Id="R60f7897ebd6641b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1d853165ba449db" /><Relationship Type="http://schemas.openxmlformats.org/officeDocument/2006/relationships/notesMaster" Target="/ppt/notesMasters/notesMaster1.xml" Id="R5c10da4d679849f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842b2c8c88d4d9d" /><Relationship Type="http://schemas.openxmlformats.org/officeDocument/2006/relationships/notesMaster" Target="/ppt/notesMasters/notesMaster1.xml" Id="R6619909419be46c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9334f4ea58a46b3" /><Relationship Type="http://schemas.openxmlformats.org/officeDocument/2006/relationships/notesMaster" Target="/ppt/notesMasters/notesMaster1.xml" Id="R0bdb87f0c5ce404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a761d1237994a6d" /><Relationship Type="http://schemas.openxmlformats.org/officeDocument/2006/relationships/notesMaster" Target="/ppt/notesMasters/notesMaster1.xml" Id="R9824554770b04bd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db9643df4854bfa" /><Relationship Type="http://schemas.openxmlformats.org/officeDocument/2006/relationships/notesMaster" Target="/ppt/notesMasters/notesMaster1.xml" Id="R20ea4b7da6a64b8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c2d2200c537425c" /><Relationship Type="http://schemas.openxmlformats.org/officeDocument/2006/relationships/notesMaster" Target="/ppt/notesMasters/notesMaster1.xml" Id="R1e0fc2ded0814d7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MPPM.11 Global &amp; Strategic HRM - HRM global, tantangan multinasional, Prof Ir Rudy C Tarumingkeng, PhD, 26 Agustus 2025. URL: https://rudyct.com/ab/MPPM.11_Global.dan.Strategic.HRM.pdf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MPPM.11, hlm. 3. Globalisasi, integrasi ekonomi, MNC, ekonomi digital, revolusi industri 4.0, mobilitas talenta, regulasi, dan etika.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MPPM.11, hlm. 4. Definisi IHRM menurut Dowling, Festing, dan Engle serta perbandingan HRM domestik dan global.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MPPM.11, hlm. 5. Definisi, prinsip, dan peran HR sebagai strategic partner dalam Strategic HRM.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MPPM.11, hlm. 4-5. Strategi ethnocentric, polycentric, dan geocentric dalam Global HRM.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MPPM.11, hlm. 5-6. Global talent management, war for talent, expatriate, migrasi tenaga kerja, dan virtual mobility.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MPPM.11, hlm. 6. Cross-cultural management, Hofstede, cultural intelligence, dan global performance management.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MPPM.11, hlm. 6-7. Digital HRM, HRIS cloud, people analytics, AI, remote and hybrid work, gig economy, serta kompetensi digital.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MPPM.11, hlm. 6-7. Perbedaan regulasi ketenagakerjaan, human rights, anti diskriminasi, ESG, ILO, dan UNGC.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MPPM.11, hlm. 7. Studi kasus global: Unilever, Google, dan Toyota.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MPPM.11, hlm. 7-8. Kasus Telkom Indonesia, Bank BRI, Pertamina, dan Gojek atau GoTo Group.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MPPM.11, hlm. 8. Penutup, kebutuhan HRM global bagi organisasi Indonesia, cultural intelligence, teknologi digital, sustainability, dan Indonesia Emas 2045.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a33d124d8744df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4f6ecb2958a430d" /><Relationship Type="http://schemas.openxmlformats.org/officeDocument/2006/relationships/slideLayout" Target="/ppt/slideLayouts/slideLayout1.xml" Id="R65bbdb89d626443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5bbdb89d626443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5b17e2ee0e4add" /><Relationship Type="http://schemas.openxmlformats.org/officeDocument/2006/relationships/notesSlide" Target="/ppt/notesSlides/notesSlide1.xml" Id="Raf05764eee0e44c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0271f9ceff4478" /><Relationship Type="http://schemas.openxmlformats.org/officeDocument/2006/relationships/notesSlide" Target="/ppt/notesSlides/notesSlide2.xml" Id="R7311a7c9646a42d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d76c3352684557" /><Relationship Type="http://schemas.openxmlformats.org/officeDocument/2006/relationships/notesSlide" Target="/ppt/notesSlides/notesSlide3.xml" Id="Rad965570782742e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4e9a10952d42ed" /><Relationship Type="http://schemas.openxmlformats.org/officeDocument/2006/relationships/notesSlide" Target="/ppt/notesSlides/notesSlide4.xml" Id="R0167dbad1196487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36f1b8fc134036" /><Relationship Type="http://schemas.openxmlformats.org/officeDocument/2006/relationships/notesSlide" Target="/ppt/notesSlides/notesSlide5.xml" Id="R9c573332795145a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7a87993ad14b2f" /><Relationship Type="http://schemas.openxmlformats.org/officeDocument/2006/relationships/notesSlide" Target="/ppt/notesSlides/notesSlide6.xml" Id="Rb3c522f0518e46b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6cbdd8179a47d0" /><Relationship Type="http://schemas.openxmlformats.org/officeDocument/2006/relationships/notesSlide" Target="/ppt/notesSlides/notesSlide7.xml" Id="R5f9631aeb7e04d1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56b98154974365" /><Relationship Type="http://schemas.openxmlformats.org/officeDocument/2006/relationships/notesSlide" Target="/ppt/notesSlides/notesSlide8.xml" Id="Re37fa59abbf544f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4abf736c9a4df9" /><Relationship Type="http://schemas.openxmlformats.org/officeDocument/2006/relationships/notesSlide" Target="/ppt/notesSlides/notesSlide9.xml" Id="Rd9bf86975129433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cd9c49cc00412b" /><Relationship Type="http://schemas.openxmlformats.org/officeDocument/2006/relationships/notesSlide" Target="/ppt/notesSlides/notesSlide10.xml" Id="R1a4c859655d24c2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e583bf0dbe430b" /><Relationship Type="http://schemas.openxmlformats.org/officeDocument/2006/relationships/notesSlide" Target="/ppt/notesSlides/notesSlide11.xml" Id="R079d16ba8ebb43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c163d27479407f" /><Relationship Type="http://schemas.openxmlformats.org/officeDocument/2006/relationships/notesSlide" Target="/ppt/notesSlides/notesSlide12.xml" Id="R74d0b03ad0134df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F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82D210-EE2E-4AA5-B489-5BF0DDA1E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095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247055-CBA2-4FE8-B7C7-D3D895B64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0"/>
            <a:ext cx="40957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3B59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BE4DF2-F8AC-4245-B2E6-9D075CEF5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1066800"/>
            <a:ext cx="219075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9D7DBB-6B35-46F6-9D88-43765113B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1428750"/>
            <a:ext cx="1466850" cy="1466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3B59"/>
          </a:solidFill>
          <a:ln xmlns:a="http://schemas.openxmlformats.org/drawingml/2006/main" w="28575">
            <a:solidFill>
              <a:srgbClr val="F7F4EC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C2D8CB-02C3-4342-B729-604722DD0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219200"/>
            <a:ext cx="6858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3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GLOBAL &amp;</a:t>
            </a:r>
          </a:p>
          <a:p xmlns:a="http://schemas.openxmlformats.org/drawingml/2006/main">
            <a:pPr algn="l">
              <a:defRPr sz="33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3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STRATEGIC HRM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E6AC69-CC59-44EF-8541-8EA55A433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686050"/>
            <a:ext cx="2381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A64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9AAD6C-79B7-42C8-956D-E1E0DCF93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67050"/>
            <a:ext cx="685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HRM global dan tantangan multinasional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56E8C5-D44A-4E0A-8CF7-A30EBEC18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676650"/>
            <a:ext cx="685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Menyelaraskan strategi bisnis, talenta lintas negara, budaya, teknologi, dan keberlanjutan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C7478D-44F6-4F1B-AB10-B538CD52F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334000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Prof Ir Rudy C Tarumingkeng, PhD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D08C9A-BA16-4628-8CE4-C0532BC37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734050"/>
            <a:ext cx="647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Guru Besar Manajemen  |  Ketua Senat Akademik IBM-ASMI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FE9027-BE4E-4462-967F-7AE0E36A9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5981700"/>
            <a:ext cx="1619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7E7C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F7E7C7"/>
                </a:solidFill>
                <a:latin typeface="Bitstream Charter"/>
                <a:ea typeface="Bitstream Charter"/>
                <a:cs typeface="Bitstream Charter"/>
              </a:rPr>
              <a:t>MPPM 11  |  12 SLIDES</a:t>
            </a:r>
          </a:p>
        </p:txBody>
      </p:sp>
    </p:spTree>
    <p:extLst>
      <p:ext uri="{BB962C8B-B14F-4D97-AF65-F5344CB8AC3E}">
        <p14:creationId xmlns:p14="http://schemas.microsoft.com/office/powerpoint/2010/main" val="77208782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7A7C22-5E58-49BB-8BB5-E5EDF5B6D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42105E-6AC1-4765-A82F-DCEB20094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857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01 | KERANGKA DASAR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6CC909-F6B2-46FB-9965-095167C7D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Mengapa HRM harus berpikir global?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C3C88F-F05F-4D2A-9208-9A8CB8305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166E79-FF87-4964-8209-A0457F6EF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MPPM.11 Global &amp; Strategic HRM, hlm. 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BA141C-E010-47FF-8DAC-65C47CC3E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E7946E-EAC1-4306-8CDE-28E790246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Globalisasi mengubah HRM dari fungsi domestik menjadi kemampuan strategis untuk mengelola manusia, risiko, dan peluang lintas negara.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1163A5-5D99-4866-96EF-EFFC69177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24150"/>
            <a:ext cx="3333750" cy="1924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28575">
            <a:solidFill>
              <a:srgbClr val="1D9A93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16CE55-68C8-47FE-B5AA-386903366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02895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MNC DAN EKONOMI DIGITAL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C04D47-8694-46CF-BBDE-C2EAA736B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28765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Operasi dan kolaborasi berlangsung di banyak negara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90FE57-2512-4AC5-AF92-6D37C8FE1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724150"/>
            <a:ext cx="3333750" cy="1924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28575">
            <a:solidFill>
              <a:srgbClr val="E4A640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2E58C7-336A-4752-A8C1-30E05ABC2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02895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MOBILITAS TALENTA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AF6A82-5DCA-4059-98F1-E7239AD29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543300"/>
            <a:ext cx="28765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Karyawan, expatriate, dan remote worker bergerak lintas batas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5FA316-A13E-4564-B2F2-D8A9FA232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724150"/>
            <a:ext cx="3333750" cy="1924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28575">
            <a:solidFill>
              <a:srgbClr val="D86A56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05273D-3864-49A6-8AD3-984C7CC06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02895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RISIKO MULTINASIONAL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66C6E1-6ABC-4F83-8727-FA1813A02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543300"/>
            <a:ext cx="28765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Budaya, hukum, pajak, geopolitik, dan etika saling beririsan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906212-A0E3-4F9B-8C92-4A781C018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5429250"/>
            <a:ext cx="89916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B1B3C3-56E0-4D1F-BD26-2F78E7581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5534025"/>
            <a:ext cx="8458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Keunggulan global bergantung pada kemampuan menghubungkan strategi perusahaan dengan konteks lokal.</a:t>
            </a:r>
          </a:p>
        </p:txBody>
      </p:sp>
    </p:spTree>
    <p:extLst>
      <p:ext uri="{BB962C8B-B14F-4D97-AF65-F5344CB8AC3E}">
        <p14:creationId xmlns:p14="http://schemas.microsoft.com/office/powerpoint/2010/main" val="19959561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F39EC19-18CF-4289-B828-CA40DFB76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A3996C-9322-4E85-98BD-85F0F185B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857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02 | KONSEP GLOBAL HRM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356209-1BA7-463E-B5A3-3F72B8D63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HRM domestik dan HRM global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76DA43-22C4-49FA-94E0-BBFAB4EAD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27768C-0371-4389-8AF0-29AE15707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MPPM.11 Global &amp; Strategic HRM, hlm. 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FA2D40-10AA-45A1-A797-0C672DEE9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812E0D-6A08-4E9B-9ABA-ECD190672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International HRM menangani karyawan lintas negara dan menambah kompleksitas pada hampir setiap keputusan SDM.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3A3590-85B6-4DF3-87DE-A49FF8CE0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20955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9525">
            <a:solidFill>
              <a:srgbClr val="0B1F33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8CB03E-95D1-446B-B1B0-3B222D9B4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590800"/>
            <a:ext cx="1790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Fokus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E2CB92-74F2-4A50-A4E4-839FCE359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2457450"/>
            <a:ext cx="36195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9525">
            <a:solidFill>
              <a:srgbClr val="0B1F33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6A8442-E75A-4397-8547-3697A41AE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2590800"/>
            <a:ext cx="3314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Karyawan dalam negeri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9AC5E6-551D-4765-9847-AFE768A52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457450"/>
            <a:ext cx="45720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9525">
            <a:solidFill>
              <a:srgbClr val="0B1F33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5C1ED4-8BA4-4941-A5BE-60CFB35E8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590800"/>
            <a:ext cx="426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Karyawan lintas negara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017FEC-3D86-4476-A43F-2982E84C9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24200"/>
            <a:ext cx="20955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C213D2-A6D7-4666-9AE4-D97733087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257550"/>
            <a:ext cx="1790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Kompleksitas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ED5F32-9C01-4C5B-979B-11EEAC152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3124200"/>
            <a:ext cx="36195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AB2DF6-F91F-4A20-B1EA-C225452C4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257550"/>
            <a:ext cx="3314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Relatif sederhana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C32689-EF6A-4210-9497-095328F81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124200"/>
            <a:ext cx="45720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13A50C-1DEE-4927-81F6-F10D722C4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257550"/>
            <a:ext cx="426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Tinggi: budaya, regulasi, hukum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877DB0-3259-4FC8-B0AE-847E5457B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90950"/>
            <a:ext cx="20955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B33574-FA13-4C5C-B357-8852BC1F0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924300"/>
            <a:ext cx="1790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Tantangan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1F15E49-EF11-4ACC-BBC8-2AE6DD9D0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3790950"/>
            <a:ext cx="36195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90FDBD9-628B-47B4-9760-00A7C4F87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924300"/>
            <a:ext cx="3314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UU ketenagakerjaan lokal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17A5E90-5D43-4C7B-AD3F-9C002D5E6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790950"/>
            <a:ext cx="45720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BDBF92A-5B04-4E99-A7C7-07F51E45D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924300"/>
            <a:ext cx="426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Pajak, visa, mobilitas global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88C2E8B-B937-4A0D-85D7-4A94E26A1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57700"/>
            <a:ext cx="20955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8B20743-0C1C-4617-8A20-48A888005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91050"/>
            <a:ext cx="1790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Orientasi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3D92FBB-E75F-4990-B389-03E4B9F16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4457700"/>
            <a:ext cx="36195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296C4B0-75E3-4B9F-87F0-012240CAF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4591050"/>
            <a:ext cx="3314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Nasional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61D0BEC-9FBA-40F8-B855-763ABFA05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457700"/>
            <a:ext cx="45720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B2650E9-F2C6-476E-9F56-569598C7D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591050"/>
            <a:ext cx="426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Global dan multikultural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0D0203D-7303-47EB-B176-141D26F58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5391150"/>
            <a:ext cx="91059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3CFF3A1-022F-449C-B3EA-F5A7E0B70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505450"/>
            <a:ext cx="857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Konsistensi global perlu berjalan bersama penyesuaian terhadap hukum dan budaya setempat.</a:t>
            </a:r>
          </a:p>
        </p:txBody>
      </p:sp>
    </p:spTree>
    <p:extLst>
      <p:ext uri="{BB962C8B-B14F-4D97-AF65-F5344CB8AC3E}">
        <p14:creationId xmlns:p14="http://schemas.microsoft.com/office/powerpoint/2010/main" val="187940164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A8C91D-413A-4F47-A5EA-29D12A402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36B8A0-7329-40F5-AEBD-C53C96A69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857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03 | STRATEGIC HRM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02CA2B-8C88-4A1D-9C00-4B82220AD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Strategic HRM: HR sebagai mitra bisnis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A9399E-A10F-4013-9B8F-C2F3923FE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08B5E8-9916-4FE4-950E-24A1EB2BB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MPPM.11 Global &amp; Strategic HRM, hlm. 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4D8EFA-EA91-447A-8345-69AD7A405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002245-951A-4C3D-919B-4C25EC71B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Strategic HRM memastikan kebijakan SDM mendukung strategi jangka panjang dan membangun keunggulan berbasis manusia.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D24E45-F6C3-4C49-A718-D8FFE5FE1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24150"/>
            <a:ext cx="3333750" cy="1924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28575">
            <a:solidFill>
              <a:srgbClr val="1D9A93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3F925A-E384-4535-BDD9-8FDDBFC7A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028950"/>
            <a:ext cx="2762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ALIGNMENT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B7ACC6-A533-4798-AED1-FA89F23C0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62350"/>
            <a:ext cx="28765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Praktik HR selaras dengan pilihan strategi bisnis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86ABEC-FB37-401C-818B-8840D92ED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724150"/>
            <a:ext cx="3333750" cy="1924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28575">
            <a:solidFill>
              <a:srgbClr val="E4A640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AAD126-8CC4-4D15-9960-A097786C7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028950"/>
            <a:ext cx="2762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CAPABILITY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9A315E-3E8D-4B15-8046-ABCF8A93F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562350"/>
            <a:ext cx="28765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Talenta dan kepemimpinan menjadi sumber daya unik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12AF61-5052-4631-B769-DBE383FD9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724150"/>
            <a:ext cx="3333750" cy="1924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28575">
            <a:solidFill>
              <a:srgbClr val="D86A56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62E687-C079-4825-AF1B-FF7883FFD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028950"/>
            <a:ext cx="2762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ADVANTAGE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A0D266-A2E9-4765-B99D-F2E164CDC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562350"/>
            <a:ext cx="28765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Sistem SDM mendukung keunggulan yang sulit ditiru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00647C-770B-4BD0-ADD2-D05CE2F8B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5429250"/>
            <a:ext cx="89154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52E1C4-4164-4E10-8C0D-7EE38BBE4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5534025"/>
            <a:ext cx="838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SHRM menggeser HR dari administrasi menuju peran yang ikut menentukan arah organisasi.</a:t>
            </a:r>
          </a:p>
        </p:txBody>
      </p:sp>
    </p:spTree>
    <p:extLst>
      <p:ext uri="{BB962C8B-B14F-4D97-AF65-F5344CB8AC3E}">
        <p14:creationId xmlns:p14="http://schemas.microsoft.com/office/powerpoint/2010/main" val="128012657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6104CA-ADC6-437F-A9EE-359C1A8D6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B692E6-0909-4781-B9A0-289173D48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857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04 | GLOBAL STRATEGY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9452CC-5059-4106-A48D-42047500D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Tiga orientasi strategi HRM global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614667-83AF-47F5-9D87-D83D3D32D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E7ACBD-9974-4BEF-8188-F583F9DA5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MPPM.11 Global &amp; Strategic HRM, hlm. 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602012-D126-4F1C-9A0E-02F617CEB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8CDCDD-B41F-4F23-901B-73EC4A7BD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Perusahaan multinasional memilih kadar kendali kantor pusat dan otonomi unit lokal sesuai kebutuhan strateginya.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AC9AF8-19AE-4B8D-BC54-D7F1EE8C2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47950"/>
            <a:ext cx="3143250" cy="2038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28575">
            <a:solidFill>
              <a:srgbClr val="D86A56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6B34AF-78AC-4C60-BBD7-092BFD5F5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9146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6451B2-941A-4A55-8BB2-4DA2A70F0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39090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ETHNOCENTRIC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0FF58F-29EE-4B13-89FE-021083070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848100"/>
            <a:ext cx="26860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Kantor pusat menentukan kebijakan dan mengisi posisi kunci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865227-B904-42C8-80E7-99A50D841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47950"/>
            <a:ext cx="3143250" cy="2038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28575">
            <a:solidFill>
              <a:srgbClr val="1D9A93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C711B1-D771-436C-B39F-C050717D9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9146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006613-991D-4DD9-8AB3-6D657D5AB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339090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POLYCENTRIC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721089-A9AD-4A2B-B7C0-8EC584B18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3848100"/>
            <a:ext cx="26860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Cabang lokal menyesuaikan praktik HR dengan konteks setempat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310E78-814E-4A17-9C71-6810E5E8E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47950"/>
            <a:ext cx="3143250" cy="2038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28575">
            <a:solidFill>
              <a:srgbClr val="E4A640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9D7F3F-1313-4A18-B876-475B41D44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9146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E1D583-AEBF-4B3B-B51C-FD0AF37A4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39090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GEOCENTRIC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A17137-7D61-425A-BAAD-070323589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848100"/>
            <a:ext cx="26860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Organisasi memilih talenta terbaik tanpa batas kewarganegaraan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91BE1D-464F-432F-8ADE-0C9D9B4E3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5391150"/>
            <a:ext cx="92583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F4EE32-981B-473E-B0E1-4657F7363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5505450"/>
            <a:ext cx="8724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Pilihan orientasi menentukan keseimbangan antara standardization, localization, dan integrasi global.</a:t>
            </a:r>
          </a:p>
        </p:txBody>
      </p:sp>
    </p:spTree>
    <p:extLst>
      <p:ext uri="{BB962C8B-B14F-4D97-AF65-F5344CB8AC3E}">
        <p14:creationId xmlns:p14="http://schemas.microsoft.com/office/powerpoint/2010/main" val="171973342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BA1A85-EE76-41CE-9620-04023F1FF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0838C4-6834-4044-8C44-88F8AC794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857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05 | GLOBAL TALENT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7DB33D-C2F5-47D8-8680-C844AA3F1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Talenta global dan mobilitas internasional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F11FCF-8971-4DB9-A36B-E1DDCD6C1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A76180-A71A-4C93-935D-87747099D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MPPM.11 Global &amp; Strategic HRM, hlm. 5-6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0A7E17-3543-4AD1-AEDC-B8D3ED7D0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A5800E-96E3-4AC3-B950-E1A703E50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War for talent, expatriate assignment, migrasi tenaga kerja, dan virtual mobility membentuk pasar talenta yang semakin terhubung.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F3AE93-7336-43AE-8375-CF00A68DF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24150"/>
            <a:ext cx="3333750" cy="194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28575">
            <a:solidFill>
              <a:srgbClr val="1D9A93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4EF5C8-4A9D-4FE7-A6EA-8C1EB7BB7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028950"/>
            <a:ext cx="2781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GLOBAL TALENT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9F9BA5-F3A6-43C6-9E7F-61A4C2096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24250"/>
            <a:ext cx="28765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Merekrut, mengembangkan, mempertahankan, dan menggerakkan talenta di seluruh dunia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DEF878-28CA-490F-B59A-6433D0C8E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724150"/>
            <a:ext cx="3333750" cy="194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28575">
            <a:solidFill>
              <a:srgbClr val="E4A640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F6920D-60C8-4170-911E-12E1FAFEA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028950"/>
            <a:ext cx="2781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EXPATRIATES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A47861-7C93-468A-B5D2-9A7912EB1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524250"/>
            <a:ext cx="28765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Penugasan lintas negara membawa tantangan adaptasi, biaya, dan risiko kegagalan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8B8EB9-9D2E-4131-B35F-9E17C4116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724150"/>
            <a:ext cx="3333750" cy="1943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28575">
            <a:solidFill>
              <a:srgbClr val="D86A56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5A0146-6698-47B5-A2C1-31DDD6C21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028950"/>
            <a:ext cx="2781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VIRTUAL MOBILITY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16B500-B721-43DC-B602-6F2627F71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524250"/>
            <a:ext cx="28765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Remote work membuka talent pool global tanpa perpindahan fisik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F12B08-2197-414E-BE58-6DE55E1F1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5429250"/>
            <a:ext cx="89916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248E47-C3AB-4E6E-88C9-CC72C1731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5534025"/>
            <a:ext cx="8458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Mobilitas memberi peluang karier, tetapi juga menuntut dukungan adaptasi dan perlindungan sosial.</a:t>
            </a:r>
          </a:p>
        </p:txBody>
      </p:sp>
    </p:spTree>
    <p:extLst>
      <p:ext uri="{BB962C8B-B14F-4D97-AF65-F5344CB8AC3E}">
        <p14:creationId xmlns:p14="http://schemas.microsoft.com/office/powerpoint/2010/main" val="7369686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FA394A6-FC41-4EFC-8E49-515E5CE02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EC961F-1488-485D-A33B-93553934A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857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06 | CROSS-CULTURAL MANAGEMENT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B8A71A-9B4F-4E2A-A220-A8A8987D1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Budaya lintas negara dan kinerja global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70CB3F-2EDA-4FBA-B02A-5F862C3B4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981C0F-752F-4FF0-83F4-DC4A9B8C7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MPPM.11 Global &amp; Strategic HRM, hlm. 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B7FBFC-3A02-4D1D-99F3-D5C630817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6ABB91-7453-4644-A41B-ED65E7910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Perbedaan budaya memengaruhi komunikasi, kepemimpinan, negosiasi, dan cara organisasi menilai kinerja.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920ABA-FD26-45FD-9E4E-D9F1326B7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47950"/>
            <a:ext cx="4762500" cy="800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19050">
            <a:solidFill>
              <a:srgbClr val="1D9A93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61462E-4A3E-4120-B594-A9A790D1E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80035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CULTURAL INTELLIGENCE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C1CA4E-F407-4696-BC2B-E5CE88292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009900"/>
            <a:ext cx="419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Pemimpin membaca perbedaan nilai dan menyesuaikan perilaku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72169D-43B3-4E92-90D1-88EB7E168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647950"/>
            <a:ext cx="4762500" cy="800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19050">
            <a:solidFill>
              <a:srgbClr val="E4A640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2219C0-F4E9-4108-B7D1-1D74E6E49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80035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HOFSTEDE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3363A6-CE68-4F86-9C51-6424984A7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009900"/>
            <a:ext cx="419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Power distance, individualism, uncertainty avoidance, dan orientasi jangka panjang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A2D976-83CB-4714-868B-3D37D068C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52850"/>
            <a:ext cx="4762500" cy="800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19050">
            <a:solidFill>
              <a:srgbClr val="D86A56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62EC16-E9D4-4A15-BDB7-B1F942100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90525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PERFORMANCE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D99171-2BDA-4B11-B222-DB158C9C4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114800"/>
            <a:ext cx="419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Standar global perlu diterapkan dengan pemahaman terhadap konteks lokal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945564-2EB0-4962-B9FF-75D67CB4F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752850"/>
            <a:ext cx="4762500" cy="800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19050">
            <a:solidFill>
              <a:srgbClr val="1D9A93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90A089-7BFF-41E1-A497-1A1D792A5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90525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LEADERSHIP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85E2DE-89D9-4C8A-AE30-C5337DC64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114800"/>
            <a:ext cx="419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Budaya hierarkis dan egaliter membutuhkan cara komunikasi yang berbeda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8882AD-41FC-4344-8EF0-A9A039994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5391150"/>
            <a:ext cx="87249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2A8F62-B1EC-4643-AAFC-183C7D1F2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5505450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Keadilan kinerja global lahir dari standar yang jelas dan interpretasi yang sensitif terhadap budaya.</a:t>
            </a:r>
          </a:p>
        </p:txBody>
      </p:sp>
    </p:spTree>
    <p:extLst>
      <p:ext uri="{BB962C8B-B14F-4D97-AF65-F5344CB8AC3E}">
        <p14:creationId xmlns:p14="http://schemas.microsoft.com/office/powerpoint/2010/main" val="196875985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21347A-DCFB-44CA-8CD1-3F10FD55C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5B9D4C-1E0D-48FF-A146-9C0E28BC9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857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07 | HRM DIGITAL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982126-9B89-4410-8D66-01A05CEB3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Digital HRM dan masa depan kerja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AFE37B-24AC-4554-BB81-5CBC6B5F1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1E77E8-5149-44F9-9BB4-6DC9B91B5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MPPM.11 Global &amp; Strategic HRM, hlm. 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2C0AEB-757F-4A38-914E-03780C8C1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AA703D-1DFE-4303-9A6A-FD6B90939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Teknologi memperluas jangkauan HR, tetapi menuntut pengelolaan data, engagement, kompetensi digital, dan budaya virtual.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B7F3A0-8F79-4836-B8AB-2A37B2F38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24150"/>
            <a:ext cx="3333750" cy="1924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28575">
            <a:solidFill>
              <a:srgbClr val="1D9A93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C7BDEC-B420-42C4-ADA9-31DB9B44A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028950"/>
            <a:ext cx="2762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HRIS GLOBAL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7E6E20-7D1B-4837-94DE-CE02B9B4C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28765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Data SDM, payroll, rekrutmen, dan performance management terhubung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E5A762-0354-47B7-9A9E-FCCA49923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724150"/>
            <a:ext cx="3333750" cy="1924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28575">
            <a:solidFill>
              <a:srgbClr val="E4A640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407D25-B9C3-4492-8C75-524396DFC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028950"/>
            <a:ext cx="2762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PEOPLE ANALYTICS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3AB2F8-79AA-4DE8-90AA-A8D0AC39F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543300"/>
            <a:ext cx="28765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Analisis membantu memprediksi turnover dan kinerja lintas negara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D039ED-0E48-4305-B177-776B99B4F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724150"/>
            <a:ext cx="3333750" cy="1924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28575">
            <a:solidFill>
              <a:srgbClr val="D86A56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B70959-5957-4161-9520-E0022DEE8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028950"/>
            <a:ext cx="2762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AI DALAM HR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F48605-B079-45E6-81A9-0F4DB2190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543300"/>
            <a:ext cx="28765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Rekrutmen dan evaluasi menjadi lebih cepat, tetapi perlu pengawasan bias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D9D633-B553-4BA3-8E36-2969E9845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5429250"/>
            <a:ext cx="88773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E391D1-E887-48DC-B433-2F2155097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4050" y="5534025"/>
            <a:ext cx="8343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Remote work dan gig economy membuat HR berperan sebagai pengelola ekosistem global workforce.</a:t>
            </a:r>
          </a:p>
        </p:txBody>
      </p:sp>
    </p:spTree>
    <p:extLst>
      <p:ext uri="{BB962C8B-B14F-4D97-AF65-F5344CB8AC3E}">
        <p14:creationId xmlns:p14="http://schemas.microsoft.com/office/powerpoint/2010/main" val="119741348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4303EE2-FF3D-4DD7-8E40-5C7CA4154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1B974A-D59F-4D5C-A749-88682C0FA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857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08 | GOVERNANCE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A35002-5936-47C5-802F-07513B93E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Regulasi, etika, dan keberlanjutan global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F9E6F6-C95D-4691-B539-A68CF586C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4F53E1-2110-4C80-8559-468A9F21B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MPPM.11 Global &amp; Strategic HRM, hlm. 6-7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B064F4-EB13-4AE3-BD21-65DC44148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09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0EAFCB-1560-4286-98CB-B170BD57E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HR global bekerja di antara hukum yang berbeda. Karena itu, standar hak asasi, anti diskriminasi, dan ESG menjadi fondasi tata kelola.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D8B89B-D658-4117-8DF8-56F3B5F1D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47950"/>
            <a:ext cx="4762500" cy="800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19050">
            <a:solidFill>
              <a:srgbClr val="D86A56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94ADD0-BDFB-4A3A-AA5D-5F70922F6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800350"/>
            <a:ext cx="2476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COMPLIANCE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80AB52-6A7C-4B5B-BAEF-5885F08B5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009900"/>
            <a:ext cx="419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Pajak, visa, kontrak, dan hukum tenaga kerja berbeda antarnegara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55E590-A205-4EF1-84B5-4BF69AE29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647950"/>
            <a:ext cx="4762500" cy="800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19050">
            <a:solidFill>
              <a:srgbClr val="1D9A93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A82E35-F37F-45AC-9DF2-E7D3EC986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800350"/>
            <a:ext cx="2476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HUMAN RIGHTS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055012-7F7E-4F8C-BC31-C1304E3A9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009900"/>
            <a:ext cx="419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Standar global melindungi martabat, kesetaraan, dan keselamatan kerja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DBFF5D-3885-412B-A899-AF12DBC72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52850"/>
            <a:ext cx="4762500" cy="800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19050">
            <a:solidFill>
              <a:srgbClr val="E4A640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EFFD52-DE7D-4343-9C30-D8B103D6F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905250"/>
            <a:ext cx="2476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ESG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87D287-8EDC-46C5-9E71-98502138D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114800"/>
            <a:ext cx="419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Kebijakan SDM ikut memikul tanggung jawab sosial dan lingkungan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41A1BF-E9D8-44AA-942B-0A5D5A9BE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752850"/>
            <a:ext cx="4762500" cy="800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19050">
            <a:solidFill>
              <a:srgbClr val="1D9A93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8AED1F-4C7B-4D63-BC19-706101CB0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905250"/>
            <a:ext cx="2476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STANDAR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C131DE-1CF0-45ED-B9CB-A3238E00A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114800"/>
            <a:ext cx="419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ILO dan UN Global Compact memberi rujukan bagi praktik yang bertanggung jawab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9ED19A-9386-4247-8651-B4EA9E35D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5391150"/>
            <a:ext cx="87249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29D10D-A2E5-4995-94F5-CD00D8CFF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5505450"/>
            <a:ext cx="819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Kecepatan ekspansi tidak boleh mengalahkan perlindungan manusia dan akuntabilitas organisasi.</a:t>
            </a:r>
          </a:p>
        </p:txBody>
      </p:sp>
    </p:spTree>
    <p:extLst>
      <p:ext uri="{BB962C8B-B14F-4D97-AF65-F5344CB8AC3E}">
        <p14:creationId xmlns:p14="http://schemas.microsoft.com/office/powerpoint/2010/main" val="206517416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7401BC7-648F-4459-8588-4DACF4EA6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DE8E4E-3EB0-49D3-B5F1-2F84D2267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857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09 | PRAKTIK INTERNASIONAL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C7169B-1AE9-4846-965E-6652B1F9D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Studi kasus perusahaan global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A5338E-D179-4F66-A971-857B8F8D9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A0572F-FA2F-4F20-B6BE-8ABDF010F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MPPM.11 Global &amp; Strategic HRM, hlm. 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24F346-7DD6-45E3-B5CB-2218DE79A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48B953-BC18-40DC-B348-8861987A6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Perusahaan global mengombinasikan prinsip bersama dengan cara penerapan yang sesuai konteks pasar dan tenaga kerja.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7A21AB-032C-4379-9CCE-FF4E80955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609850"/>
            <a:ext cx="257175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027B41-40EF-4D99-8D0E-8C949F7C4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790825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UNILEVER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93BFA4-2DD7-4458-8121-5E8793E3D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2609850"/>
            <a:ext cx="78105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A96B46-0565-4A2F-84D8-799D79F8C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2762250"/>
            <a:ext cx="723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Keberagaman dan keberlanjutan; leadership development dijalankan lintas negara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FD65AC-4A0F-43AA-846B-8AD313BAF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505200"/>
            <a:ext cx="257175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A64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F55E7E-A75F-4E0F-A374-CF7F5D568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686175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GOOGLE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EBBFCD-B88B-43B6-BC33-2065A5FDD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3505200"/>
            <a:ext cx="78105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154A7D-D290-49F5-91F9-B54DFAC79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3657600"/>
            <a:ext cx="723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Pendekatan geocentric; merekrut talenta terbaik dan mempertahankan budaya inovasi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AE6989-2F30-47E1-ACF4-8E7E2EE31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400550"/>
            <a:ext cx="257175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6A56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A06F9E-3F05-4DA4-BC0E-C73457552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581525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TOYOTA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1E8334-59FF-44DB-B998-2CFA1BF3A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4400550"/>
            <a:ext cx="78105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070531-B5FA-4050-BFFC-B1D4E6C75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4552950"/>
            <a:ext cx="723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Pendekatan polycentric; adaptasi lokal berjalan bersama budaya Kaizen global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056B8C-61F5-4853-85FA-A1F73F867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562600"/>
            <a:ext cx="8763000" cy="342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EB9E67-A0C7-41EC-BBB1-B8823D9EC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5648325"/>
            <a:ext cx="82296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Kesamaan nilai memberi arah, sedangkan adaptasi lokal menjaga relevansi.</a:t>
            </a:r>
          </a:p>
        </p:txBody>
      </p:sp>
    </p:spTree>
    <p:extLst>
      <p:ext uri="{BB962C8B-B14F-4D97-AF65-F5344CB8AC3E}">
        <p14:creationId xmlns:p14="http://schemas.microsoft.com/office/powerpoint/2010/main" val="181241359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1139B54-995A-49BF-91D9-F3C3F0B41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53A3F4-06C7-487E-B7B2-756C7A98C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857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10 | PENERAPAN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DA3BA2-262A-4CE4-B394-FD060E6CF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Studi kasus Indonesia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A02E8E-F564-41DB-81A3-7CF6D8C03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6350F4-92B9-462C-B6D2-B5AB9A813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MPPM.11 Global &amp; Strategic HRM, hlm. 7-8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5967BB-A112-4D27-85EA-9B29CF2B0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11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491F59-F068-45DE-9DC6-3BBDA15F9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Perusahaan Indonesia menghadapi tuntutan yang sama: ekspansi, mobilitas talenta, konsistensi budaya, dan penyesuaian regulasi.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AD291C-AD35-44B6-875B-5A3EF569B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457450"/>
            <a:ext cx="2476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FE5C0D-271D-486B-8699-6A6B37241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609850"/>
            <a:ext cx="2057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TELKOM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DFFB62-43E2-4075-ADBF-67BD0C9CD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457450"/>
            <a:ext cx="79057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1DCD3D-22F6-4CF9-A845-626F3CFA6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590800"/>
            <a:ext cx="7334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Telin memperluas operasi; expatriate Indonesia bekerja di Asia dan Timur Tengah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C5A90B-934B-4F2E-83D4-DC66CEC37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200400"/>
            <a:ext cx="2476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A64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C67328-BCD2-409D-8CA6-C90B60805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352800"/>
            <a:ext cx="2057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BRI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873EAE-2333-4D35-9963-BFC8DA11F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3200400"/>
            <a:ext cx="79057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EB562E-1DA0-4C8A-88BF-B42A7A13D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333750"/>
            <a:ext cx="7334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Cabang luar negeri perlu menjaga budaya pro-UMKM sambil menyesuaikan praktik lokal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25A4A0-2E7D-4281-B743-1C12B30FE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943350"/>
            <a:ext cx="2476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6A56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AED72E-2928-4DDC-AECA-0B31AEA8E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095750"/>
            <a:ext cx="2057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PERTAMINA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3CFA9F-F59A-4C5C-A42A-3D9535483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3943350"/>
            <a:ext cx="79057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1E7962-61E5-4BFF-A242-8055A2895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076700"/>
            <a:ext cx="7334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Ekspansi energi di Irak, Malaysia, dan Aljazair menuntut adaptasi hukum kerja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51AEEA-C8C0-440F-80AC-D4AA25656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686300"/>
            <a:ext cx="2476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590C77-63FA-478F-B45E-41C72D750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838700"/>
            <a:ext cx="2057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GOJEK / GOTO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9D6B4DF-0061-4141-99A9-BB018D2C4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4686300"/>
            <a:ext cx="79057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87218F0-AD66-405E-A14B-26059A863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819650"/>
            <a:ext cx="7334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Ekspansi Asia Tenggara membutuhkan retensi talenta digital dan perlindungan data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8C5E003-3578-4C37-B822-813729424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562600"/>
            <a:ext cx="8686800" cy="342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7ABA0A8-E9FB-490A-9DC0-DE69691B4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5648325"/>
            <a:ext cx="819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Globalisasi menuntut perusahaan Indonesia menjadi pembangun, bukan sekadar pengguna, talenta dunia.</a:t>
            </a:r>
          </a:p>
        </p:txBody>
      </p:sp>
    </p:spTree>
    <p:extLst>
      <p:ext uri="{BB962C8B-B14F-4D97-AF65-F5344CB8AC3E}">
        <p14:creationId xmlns:p14="http://schemas.microsoft.com/office/powerpoint/2010/main" val="43810204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1DDD8E-293F-4EBE-B99C-F2E90C45F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04A333-403E-47B0-BFFC-0F32F4B90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857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11 | PENUTUP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D0AA50-CFD0-4CA1-AF2D-21B43B9CD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Kesimpulan dan refleksi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A96248-0CCD-485C-AFE4-59BB5918A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BF724E-9CF9-4528-9F3F-CE8719283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MPPM.11 Global &amp; Strategic HRM, hlm. 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6B20E0-19D8-4A48-AA1F-89EA936A4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12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A65074-AF9F-4E4A-9683-540A145BB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1447800"/>
            <a:ext cx="9448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3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3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HRM global membutuhkan keseimbangan.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9F5E53-762C-42BC-93ED-460788B00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000250"/>
            <a:ext cx="101346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Strategi global memberi arah bersama. Localization menjaga relevansi. Teknologi memperluas jangkauan. Etika menjaga kepercayaan.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18A5A0-CE6A-4051-9A77-2D4C01E0C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143250"/>
            <a:ext cx="3048000" cy="1657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6DDD9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1666F6-FF71-4453-94C6-8FEADBDB2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42900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6099CC-FAB1-41F6-A1BB-15E3CAA15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771900"/>
            <a:ext cx="26098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Bagaimana menyeimbangkan standardization dan localization?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F5E55F-BA20-465F-9D1A-2038605AE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3143250"/>
            <a:ext cx="3048000" cy="1657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19050">
            <a:solidFill>
              <a:srgbClr val="1D9A93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875FF2-9216-4BAB-B7CD-DB473EC39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42900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EC8F58-01A7-462A-8D2E-CB2719906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771900"/>
            <a:ext cx="26098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Apakah AI global dapat adil bagi karyawan lintas budaya?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BE1D80-231A-498C-82C4-48CC908CC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143250"/>
            <a:ext cx="3048000" cy="1657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6DDD9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8DFB2F-876D-4F7A-9A63-1202B5E25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42900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69914D-06DF-4AA6-9450-1D6E31EBA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771900"/>
            <a:ext cx="26098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Bagaimana Indonesia menjadi eksportir talenta global?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09EA9A-BECD-45B6-A548-9178EA38B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429250"/>
            <a:ext cx="89535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5739B8-B7C6-4A4B-88DF-4BDE5767A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5534025"/>
            <a:ext cx="8420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Menuju Indonesia Emas 2045, HRM global perlu berbasis cultural intelligence, digital capability, dan keberlanjutan.</a:t>
            </a:r>
          </a:p>
        </p:txBody>
      </p:sp>
    </p:spTree>
    <p:extLst>
      <p:ext uri="{BB962C8B-B14F-4D97-AF65-F5344CB8AC3E}">
        <p14:creationId xmlns:p14="http://schemas.microsoft.com/office/powerpoint/2010/main" val="211668763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2026-09-19T02:56:32.3980000Z</dcterms:created>
  <dcterms:modified xsi:type="dcterms:W3CDTF">2026-09-19T02:56:32.3980000Z</dcterms:modified>
</coreProperties>
</file>