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35a0610027f4be3" /><Relationship Type="http://schemas.openxmlformats.org/officeDocument/2006/relationships/extended-properties" Target="/docProps/app.xml" Id="Reff521de9da548e4" /><Relationship Type="http://schemas.openxmlformats.org/officeDocument/2006/relationships/officeDocument" Target="/ppt/presentation.xml" Id="R407b990e63b64a0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2c8bf760d494afd"/>
  </p:sldMasterIdLst>
  <p:notesMasterIdLst>
    <p:notesMasterId xmlns:r="http://schemas.openxmlformats.org/officeDocument/2006/relationships" r:id="R92aa072374764071"/>
  </p:notesMasterIdLst>
  <p:sldIdLst>
    <p:sldId xmlns:r="http://schemas.openxmlformats.org/officeDocument/2006/relationships" id="256" r:id="Race85d162e41424b"/>
    <p:sldId xmlns:r="http://schemas.openxmlformats.org/officeDocument/2006/relationships" id="257" r:id="Rfbac9574e59e49e2"/>
    <p:sldId xmlns:r="http://schemas.openxmlformats.org/officeDocument/2006/relationships" id="258" r:id="Rb9cc4e1c2ea04154"/>
    <p:sldId xmlns:r="http://schemas.openxmlformats.org/officeDocument/2006/relationships" id="259" r:id="Rd75eedaca72c489b"/>
    <p:sldId xmlns:r="http://schemas.openxmlformats.org/officeDocument/2006/relationships" id="260" r:id="R7e92ff99deb24c1e"/>
    <p:sldId xmlns:r="http://schemas.openxmlformats.org/officeDocument/2006/relationships" id="261" r:id="R0f103071db4446e3"/>
    <p:sldId xmlns:r="http://schemas.openxmlformats.org/officeDocument/2006/relationships" id="262" r:id="Re2937a62f575483d"/>
    <p:sldId xmlns:r="http://schemas.openxmlformats.org/officeDocument/2006/relationships" id="263" r:id="R81aeaff71df14ccd"/>
    <p:sldId xmlns:r="http://schemas.openxmlformats.org/officeDocument/2006/relationships" id="264" r:id="R90587c562c064448"/>
    <p:sldId xmlns:r="http://schemas.openxmlformats.org/officeDocument/2006/relationships" id="265" r:id="R530ac685603441e9"/>
    <p:sldId xmlns:r="http://schemas.openxmlformats.org/officeDocument/2006/relationships" id="266" r:id="R28dc9e46ead54440"/>
    <p:sldId xmlns:r="http://schemas.openxmlformats.org/officeDocument/2006/relationships" id="267" r:id="Ra528f6f12cfd461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7e1948236b64628" /><Relationship Type="http://schemas.openxmlformats.org/officeDocument/2006/relationships/slideMaster" Target="/ppt/slideMasters/slideMaster1.xml" Id="R42c8bf760d494afd" /><Relationship Type="http://schemas.openxmlformats.org/officeDocument/2006/relationships/notesMaster" Target="/ppt/notesMasters/notesMaster1.xml" Id="R92aa072374764071" /><Relationship Type="http://schemas.openxmlformats.org/officeDocument/2006/relationships/presProps" Target="/ppt/presProps.xml" Id="Rdfd6ff07b7124734" /><Relationship Type="http://schemas.openxmlformats.org/officeDocument/2006/relationships/tableStyles" Target="/ppt/tableStyles.xml" Id="R7459c5b0c9a84c74" /><Relationship Type="http://schemas.openxmlformats.org/officeDocument/2006/relationships/slide" Target="/ppt/slides/slide1.xml" Id="Race85d162e41424b" /><Relationship Type="http://schemas.openxmlformats.org/officeDocument/2006/relationships/slide" Target="/ppt/slides/slide2.xml" Id="Rfbac9574e59e49e2" /><Relationship Type="http://schemas.openxmlformats.org/officeDocument/2006/relationships/slide" Target="/ppt/slides/slide3.xml" Id="Rb9cc4e1c2ea04154" /><Relationship Type="http://schemas.openxmlformats.org/officeDocument/2006/relationships/slide" Target="/ppt/slides/slide4.xml" Id="Rd75eedaca72c489b" /><Relationship Type="http://schemas.openxmlformats.org/officeDocument/2006/relationships/slide" Target="/ppt/slides/slide5.xml" Id="R7e92ff99deb24c1e" /><Relationship Type="http://schemas.openxmlformats.org/officeDocument/2006/relationships/slide" Target="/ppt/slides/slide6.xml" Id="R0f103071db4446e3" /><Relationship Type="http://schemas.openxmlformats.org/officeDocument/2006/relationships/slide" Target="/ppt/slides/slide7.xml" Id="Re2937a62f575483d" /><Relationship Type="http://schemas.openxmlformats.org/officeDocument/2006/relationships/slide" Target="/ppt/slides/slide8.xml" Id="R81aeaff71df14ccd" /><Relationship Type="http://schemas.openxmlformats.org/officeDocument/2006/relationships/slide" Target="/ppt/slides/slide9.xml" Id="R90587c562c064448" /><Relationship Type="http://schemas.openxmlformats.org/officeDocument/2006/relationships/slide" Target="/ppt/slides/slide10.xml" Id="R530ac685603441e9" /><Relationship Type="http://schemas.openxmlformats.org/officeDocument/2006/relationships/slide" Target="/ppt/slides/slide11.xml" Id="R28dc9e46ead54440" /><Relationship Type="http://schemas.openxmlformats.org/officeDocument/2006/relationships/slide" Target="/ppt/slides/slide12.xml" Id="Ra528f6f12cfd461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768b5029700422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ae3db4b925542b7" /><Relationship Type="http://schemas.openxmlformats.org/officeDocument/2006/relationships/notesMaster" Target="/ppt/notesMasters/notesMaster1.xml" Id="R33c7798cf9854a7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1be405e2ffe4572" /><Relationship Type="http://schemas.openxmlformats.org/officeDocument/2006/relationships/notesMaster" Target="/ppt/notesMasters/notesMaster1.xml" Id="R358955fe4acb4e3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f2c4cd909a046ea" /><Relationship Type="http://schemas.openxmlformats.org/officeDocument/2006/relationships/notesMaster" Target="/ppt/notesMasters/notesMaster1.xml" Id="R80cfe0ce0c7745b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e120feb283f46dc" /><Relationship Type="http://schemas.openxmlformats.org/officeDocument/2006/relationships/notesMaster" Target="/ppt/notesMasters/notesMaster1.xml" Id="Rffe2a56e2a8c495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a0bb70901cc471f" /><Relationship Type="http://schemas.openxmlformats.org/officeDocument/2006/relationships/notesMaster" Target="/ppt/notesMasters/notesMaster1.xml" Id="Ra606c97bf1264fd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59418ff62354c27" /><Relationship Type="http://schemas.openxmlformats.org/officeDocument/2006/relationships/notesMaster" Target="/ppt/notesMasters/notesMaster1.xml" Id="R3f47cef731b7451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f0adc05e6ac4737" /><Relationship Type="http://schemas.openxmlformats.org/officeDocument/2006/relationships/notesMaster" Target="/ppt/notesMasters/notesMaster1.xml" Id="R007d276ff5dc4b2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a3dcfb76d274225" /><Relationship Type="http://schemas.openxmlformats.org/officeDocument/2006/relationships/notesMaster" Target="/ppt/notesMasters/notesMaster1.xml" Id="Raf264b73806e418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3dcca71b6614eb8" /><Relationship Type="http://schemas.openxmlformats.org/officeDocument/2006/relationships/notesMaster" Target="/ppt/notesMasters/notesMaster1.xml" Id="Rda27a1b61d6747b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b262e31e25047d3" /><Relationship Type="http://schemas.openxmlformats.org/officeDocument/2006/relationships/notesMaster" Target="/ppt/notesMasters/notesMaster1.xml" Id="Rf9183255359d464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9012cba25fe484f" /><Relationship Type="http://schemas.openxmlformats.org/officeDocument/2006/relationships/notesMaster" Target="/ppt/notesMasters/notesMaster1.xml" Id="Rff3d87c0cf0e408b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105d32ce68204312" /><Relationship Type="http://schemas.openxmlformats.org/officeDocument/2006/relationships/notesMaster" Target="/ppt/notesMasters/notesMaster1.xml" Id="R9ad5ab2c589c4a5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 utama: MPPM.10 Performance &amp; Organizational Culture - Kinerja, Budaya Organisasi, Etika Kerja, Prof Ir Rudy C Tarumingkeng, PhD, 26 Agustus 2025. URL: https://rudyct.com/ab/MPPM.10.Performance.and.Organizational.Culture.pdf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Sumber: MPPM.10, hlm. 3. Pendahuluan mengenai hubungan kinerja, budaya organisasi, dan etika kerja.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Sumber: MPPM.10, hlm. 4. Definisi Armstrong, dimensi kinerja, serta faktor individu, sistem manajemen, dan lingkungan organisasi.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Sumber: MPPM.10, hlm. 4. Ciri High Performance Organization: fokus visi dan misi, transparansi target, feedback, dan perbaikan.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Sumber: MPPM.10, hlm. 4. Definisi Schein dan tiga tingkatan budaya: artifacts, espoused values, dan basic assumptions.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Sumber: MPPM.10, hlm. 4-5. Empat tipe budaya Cameron &amp; Quinn serta konteks BUMN, startup digital, dan perusahaan keluarga di Indonesia.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Sumber: MPPM.10, hlm. 5. Budaya sebagai pendorong kinerja, empat dimensi Denison, dan contoh Telkom, Gojek, serta PLN.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Sumber: MPPM.10, hlm. 5-6. Definisi dan landasan etika kerja, nilai gotong royong, nilai religius, business ethics, dan workplace ethics.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Sumber: MPPM.10, hlm. 6-7. Performance-driven culture, etika sebagai penjaga budaya, dan kerangka integrasi.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Sumber: MPPM.10, hlm. 7. Tantangan tekanan target, global workforce, digitalisasi, generasi muda, ESG, dan sustainability.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Sumber: MPPM.10, hlm. 7-8. Kasus Telkom, BRI, Pertamina, serta startup Gojek dan Tokopedia.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Sumber: MPPM.10, hlm. 8. Kesimpulan dan pertanyaan refleksi kritis dari materi sumber.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cf98273c2454e4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8a03d34607b4f1f" /><Relationship Type="http://schemas.openxmlformats.org/officeDocument/2006/relationships/slideLayout" Target="/ppt/slideLayouts/slideLayout1.xml" Id="R12d5a0da5e5844a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2d5a0da5e5844a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63e8e5ead1e4b68" /><Relationship Type="http://schemas.openxmlformats.org/officeDocument/2006/relationships/notesSlide" Target="/ppt/notesSlides/notesSlide1.xml" Id="Rf2a68597cf5d4f6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535fbf3b76c4466" /><Relationship Type="http://schemas.openxmlformats.org/officeDocument/2006/relationships/notesSlide" Target="/ppt/notesSlides/notesSlide2.xml" Id="Re8c3dd3350de43a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35ef8a94414861" /><Relationship Type="http://schemas.openxmlformats.org/officeDocument/2006/relationships/notesSlide" Target="/ppt/notesSlides/notesSlide3.xml" Id="R0345c3dd714e464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13bb6bfe52405b" /><Relationship Type="http://schemas.openxmlformats.org/officeDocument/2006/relationships/notesSlide" Target="/ppt/notesSlides/notesSlide4.xml" Id="R958da52be5144af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8873717f724006" /><Relationship Type="http://schemas.openxmlformats.org/officeDocument/2006/relationships/notesSlide" Target="/ppt/notesSlides/notesSlide5.xml" Id="R03ed5be39832435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e57dcd845df4cfa" /><Relationship Type="http://schemas.openxmlformats.org/officeDocument/2006/relationships/notesSlide" Target="/ppt/notesSlides/notesSlide6.xml" Id="R3a73c17c89a8436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7df86cca6d447f" /><Relationship Type="http://schemas.openxmlformats.org/officeDocument/2006/relationships/notesSlide" Target="/ppt/notesSlides/notesSlide7.xml" Id="R6de31df0777a430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e55cc012ef44e9" /><Relationship Type="http://schemas.openxmlformats.org/officeDocument/2006/relationships/notesSlide" Target="/ppt/notesSlides/notesSlide8.xml" Id="Re615bd342af2450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ba9d0d9c894627" /><Relationship Type="http://schemas.openxmlformats.org/officeDocument/2006/relationships/notesSlide" Target="/ppt/notesSlides/notesSlide9.xml" Id="R28816c66764547b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5f79654cd74f98" /><Relationship Type="http://schemas.openxmlformats.org/officeDocument/2006/relationships/notesSlide" Target="/ppt/notesSlides/notesSlide10.xml" Id="R484fa513b5254fe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f65a7eba104c57" /><Relationship Type="http://schemas.openxmlformats.org/officeDocument/2006/relationships/notesSlide" Target="/ppt/notesSlides/notesSlide11.xml" Id="R323c9a01571d4da0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266c82a80f42e8" /><Relationship Type="http://schemas.openxmlformats.org/officeDocument/2006/relationships/notesSlide" Target="/ppt/notesSlides/notesSlide12.xml" Id="R32fac573b91c484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F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7297AC6-9687-496D-B773-F19D0E6A8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095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E4B648-0E0C-4C12-8FA0-F25AD1098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0"/>
            <a:ext cx="40957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3B59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45C2905-DAD7-4B6D-9AC5-5AAA2443A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1066800"/>
            <a:ext cx="2190750" cy="2190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AC2E75-013D-4EE1-AE8A-0AD77C83C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1428750"/>
            <a:ext cx="1466850" cy="1466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3B59"/>
          </a:solidFill>
          <a:ln xmlns:a="http://schemas.openxmlformats.org/drawingml/2006/main" w="28575">
            <a:solidFill>
              <a:srgbClr val="F7F4EC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2D5046D-06DC-4D0A-8DAF-C40BC6892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219200"/>
            <a:ext cx="68580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1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PERFORMANCE &amp;</a:t>
            </a:r>
          </a:p>
          <a:p xmlns:a="http://schemas.openxmlformats.org/drawingml/2006/main">
            <a:pPr algn="l">
              <a:defRPr sz="31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1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ORGANIZATIONAL CULTURE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65DE23D-CEC6-4334-ADCF-92CCFDD2C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686050"/>
            <a:ext cx="23812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A640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924825A-0D39-4692-A473-04DA1D311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67050"/>
            <a:ext cx="685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Kinerja, Budaya Organisasi, dan Etika Kerja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9BDAA33-163B-4F50-A1DF-3C64A3107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676650"/>
            <a:ext cx="685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Menghubungkan hasil kerja jangka pendek dengan identitas organisasi, integritas, dan keberlanjutan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F129D6C-CFFF-4DE5-B1E5-585BF340A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334000"/>
            <a:ext cx="571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Prof Ir Rudy C Tarumingkeng, PhD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CE2621D-825B-4043-B85E-DB635F714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734050"/>
            <a:ext cx="6477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Guru Besar Manajemen  |  Ketua Senat Akademik IBM-ASMI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4597D26-1747-4310-99E5-58B72AC3A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5981700"/>
            <a:ext cx="1619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7E7C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F7E7C7"/>
                </a:solidFill>
                <a:latin typeface="Bitstream Charter"/>
                <a:ea typeface="Bitstream Charter"/>
                <a:cs typeface="Bitstream Charter"/>
              </a:rPr>
              <a:t>MPPM 10  |  12 SLIDES</a:t>
            </a:r>
          </a:p>
        </p:txBody>
      </p:sp>
    </p:spTree>
    <p:extLst>
      <p:ext uri="{BB962C8B-B14F-4D97-AF65-F5344CB8AC3E}">
        <p14:creationId xmlns:p14="http://schemas.microsoft.com/office/powerpoint/2010/main" val="201936617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0D770B9-B477-4C64-B9D2-46C088CB8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6F92AB-4B6F-4DBF-9771-95308FC37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0500"/>
            <a:ext cx="4381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01 | KERANGKA DASAR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28969E-DA1D-4C19-90DF-2DC2875F7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0858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Tiga pilar kualitas organisasi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340B1C-DEBB-4E00-B577-BEC93E6D4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47750"/>
            <a:ext cx="111252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A77560C-A876-46D5-8472-185F99626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10287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Sumber: MPPM.10 Performance &amp; Organizational Culture, hlm. 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9C1BF5D-7D7E-4747-A875-FCF22C614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F3E89A0-D410-431D-AAB1-0CFE08FDA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33500"/>
            <a:ext cx="10858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Kinerja memberi ukuran keberhasilan, budaya menjaga konsistensi, dan etika menentukan batas moral pencapaian.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0E19108-E2D3-4218-85B3-52DE0A6D5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24150"/>
            <a:ext cx="3333750" cy="1943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EC"/>
          </a:solidFill>
          <a:ln xmlns:a="http://schemas.openxmlformats.org/drawingml/2006/main" w="28575">
            <a:solidFill>
              <a:srgbClr val="1D9A93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014DF66-9BE5-46AD-A560-EF63CCB26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990850"/>
            <a:ext cx="28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F4C3967-D61B-48CB-948E-D7587A6AB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467100"/>
            <a:ext cx="2762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KINERJA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E341F48-6CBB-4233-94BB-09DC0EA23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905250"/>
            <a:ext cx="28765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Hasil kerja yang dapat diukur dalam jangka pendek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8DA6949-F816-4801-9349-7F59C5548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2724150"/>
            <a:ext cx="3333750" cy="1943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E7C7"/>
          </a:solidFill>
          <a:ln xmlns:a="http://schemas.openxmlformats.org/drawingml/2006/main" w="28575">
            <a:solidFill>
              <a:srgbClr val="E4A640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91E4592-8CBD-4F1C-BC2E-F836BB833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2990850"/>
            <a:ext cx="28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7D63B93-2FB1-4970-9DB3-0FE95C9CF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3467100"/>
            <a:ext cx="2762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BUDAYA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1D87761-32ED-4601-9C4A-06C6165DE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3905250"/>
            <a:ext cx="28765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Nilai dan kebiasaan yang membentuk identitas jangka panjang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818B670-17E5-4D07-BBDD-507BEBECF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2724150"/>
            <a:ext cx="3333750" cy="1943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DDD7"/>
          </a:solidFill>
          <a:ln xmlns:a="http://schemas.openxmlformats.org/drawingml/2006/main" w="28575">
            <a:solidFill>
              <a:srgbClr val="D86A56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33A450E-B4A8-4EB9-A6DD-EC92D3464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990850"/>
            <a:ext cx="28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rPr>
              <a:t>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27FC202-CDD4-4C57-AD8A-838A5B5F3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467100"/>
            <a:ext cx="2762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rPr>
              <a:t>ETIKA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925D2F9-0553-49BA-B6CA-AB37EC179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905250"/>
            <a:ext cx="28765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Integritas, tanggung jawab, keadilan, dan kejujuran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3AA268D-4306-4FBF-AA72-A714BFAE9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5429250"/>
            <a:ext cx="89916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1E9C6C6-6962-4B3E-B999-014FBEF0E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66900" y="5534025"/>
            <a:ext cx="8458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Reputasi dan daya saing tumbuh ketika ketiga pilar tersebut dikelola secara terpadu.</a:t>
            </a:r>
          </a:p>
        </p:txBody>
      </p:sp>
    </p:spTree>
    <p:extLst>
      <p:ext uri="{BB962C8B-B14F-4D97-AF65-F5344CB8AC3E}">
        <p14:creationId xmlns:p14="http://schemas.microsoft.com/office/powerpoint/2010/main" val="90148958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02247B5-B7F8-432C-B5FE-0E4B8042E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9B1C45-F06E-4D07-9DF7-132097482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0500"/>
            <a:ext cx="4381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02 | PERFORMANCE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9D18E08-3625-4223-84E3-8C3F6AEBC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0858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Kinerja: hasil, proses, dan kontribusi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1257237-340D-4C78-9DCD-1D0B55214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47750"/>
            <a:ext cx="111252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039B6D-B134-4B37-A0AA-29E95CC32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10287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Sumber: MPPM.10 Performance &amp; Organizational Culture, hlm. 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3A4585-55CC-4FAB-B5FD-5B3087F1C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4E2CA95-E1EC-4296-8133-6BD03BD3F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33500"/>
            <a:ext cx="10858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Kinerja adalah hasil pekerjaan yang diukur melalui standar tertentu. Ukurannya mencakup output, cara bekerja, dan kontribusi terhadap tujuan organisasi.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0C2A4BA-FD5E-4942-AF4C-566DB2B96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724150"/>
            <a:ext cx="3333750" cy="1866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EC"/>
          </a:solidFill>
          <a:ln xmlns:a="http://schemas.openxmlformats.org/drawingml/2006/main" w="28575">
            <a:solidFill>
              <a:srgbClr val="1D9A93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34746DA-2CE6-4E27-B893-9735100A9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04800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OUTPUT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9307F2B-5782-4665-AF8D-8486786A3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543300"/>
            <a:ext cx="28765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Kuantitas dan kualitas hasil kerja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A63DA82-8E9A-496A-84D8-C4B931924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724150"/>
            <a:ext cx="3333750" cy="1866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E7C7"/>
          </a:solidFill>
          <a:ln xmlns:a="http://schemas.openxmlformats.org/drawingml/2006/main" w="28575">
            <a:solidFill>
              <a:srgbClr val="E4A640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D87CBD6-0475-4E60-B21C-8E57BB5C9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304800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EXECUTION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4C5B2C1-7F74-46FF-BDA6-B02C51447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3543300"/>
            <a:ext cx="28765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Ketepatan waktu dan efisiensi sumber daya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A826866-DCFC-4C21-A447-80E7BCB8A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724150"/>
            <a:ext cx="3333750" cy="1866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DDD7"/>
          </a:solidFill>
          <a:ln xmlns:a="http://schemas.openxmlformats.org/drawingml/2006/main" w="28575">
            <a:solidFill>
              <a:srgbClr val="D86A56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0E73CC2-E21B-4F86-8B8A-AE4475FE4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304800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rPr>
              <a:t>CONTRIBUTION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D66B9FC-D73C-4E89-A8A3-7DC06EA5B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3543300"/>
            <a:ext cx="28765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Inovasi dan perilaku kolaboratif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F3DF2EA-5C0A-4688-95D3-F88BACCF1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5900" y="5257800"/>
            <a:ext cx="922020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BA35FA4-8FE9-4166-8073-947051F38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5372100"/>
            <a:ext cx="8686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Faktor kinerja: kapabilitas individu, sistem KPI atau OKR, kepemimpinan, budaya, dan reward system.</a:t>
            </a:r>
          </a:p>
        </p:txBody>
      </p:sp>
    </p:spTree>
    <p:extLst>
      <p:ext uri="{BB962C8B-B14F-4D97-AF65-F5344CB8AC3E}">
        <p14:creationId xmlns:p14="http://schemas.microsoft.com/office/powerpoint/2010/main" val="53425552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0A4B399-E6AA-4BBE-AE78-2554CFCC4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06E5700-8F54-4C3B-9F99-664F0F98C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0500"/>
            <a:ext cx="4381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03 | KINERJA TINGGI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B2B1BC3-634D-4A40-BD88-980D4CA9D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0858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High Performance Organization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5DC933-F7EB-46DF-B837-1CB75B171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47750"/>
            <a:ext cx="111252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84CF33-C007-40F6-841D-5A240582C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10287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Sumber: MPPM.10 Performance &amp; Organizational Culture, hlm. 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CA5D4C-2FD5-4C58-88F5-AD883A298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F1BBB6B-FAF6-4344-B361-DBA5A9165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33500"/>
            <a:ext cx="10858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Organisasi berkinerja tinggi menyatukan arah strategis, target yang terbuka, dan perbaikan yang berlangsung terus-menerus.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FE64CC-320C-4272-B979-ECF7785D6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724150"/>
            <a:ext cx="3333750" cy="2000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EC"/>
          </a:solidFill>
          <a:ln xmlns:a="http://schemas.openxmlformats.org/drawingml/2006/main" w="28575">
            <a:solidFill>
              <a:srgbClr val="1D9A93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A005589-AAFE-4F26-B3AD-382A87B63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048000"/>
            <a:ext cx="28765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VISI DAN MISI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F9F0F96-0612-4526-B69F-3A3613D5A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562350"/>
            <a:ext cx="28765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Karyawan memahami arah dan alasan di balik target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3E8857C-6454-4317-9670-A8DE45F5C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724150"/>
            <a:ext cx="3333750" cy="2000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E7C7"/>
          </a:solidFill>
          <a:ln xmlns:a="http://schemas.openxmlformats.org/drawingml/2006/main" w="28575">
            <a:solidFill>
              <a:srgbClr val="E4A640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AD65460-4F7C-4FBE-BF84-716F07AD3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3048000"/>
            <a:ext cx="28765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TARGET TRANSPARAN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707E700-8E17-4C5E-821C-5A167B05F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3562350"/>
            <a:ext cx="28765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Ukuran keberhasilan terlihat dan dapat dipertanggungjawabkan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CCF6A6D-E48B-4B2A-9065-177F92540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724150"/>
            <a:ext cx="3333750" cy="2000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DDD7"/>
          </a:solidFill>
          <a:ln xmlns:a="http://schemas.openxmlformats.org/drawingml/2006/main" w="28575">
            <a:solidFill>
              <a:srgbClr val="D86A56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251D17E-6D81-4DBE-BFE3-624AE21A6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3048000"/>
            <a:ext cx="28765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rPr>
              <a:t>FEEDBACK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9D8ED2C-AAA4-41D8-B689-2FB199E5B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3562350"/>
            <a:ext cx="28765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Organisasi belajar dari hasil dan memperbaiki cara kerja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2FE6E9A-2111-42D2-9F25-0B668B0FD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5429250"/>
            <a:ext cx="88773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875D1D6-2A8A-4304-B18E-E5AEC8172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24050" y="5534025"/>
            <a:ext cx="83439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Budaya kinerja tinggi membutuhkan feedback dan perbaikan, bukan hanya tekanan untuk mencapai angka.</a:t>
            </a:r>
          </a:p>
        </p:txBody>
      </p:sp>
    </p:spTree>
    <p:extLst>
      <p:ext uri="{BB962C8B-B14F-4D97-AF65-F5344CB8AC3E}">
        <p14:creationId xmlns:p14="http://schemas.microsoft.com/office/powerpoint/2010/main" val="71450496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76F9904-4527-49E6-885E-E096A1673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B6C54F8-80D1-4091-AE3F-3F3FE3141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0500"/>
            <a:ext cx="4381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04 | ORGANIZATIONAL CULTURE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B862D7D-A9BE-4CB9-B353-FA217D559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0858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Budaya organisasi menurut Schein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A66C226-B94D-49D3-8FAE-1BB33D981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47750"/>
            <a:ext cx="111252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5EF16F-0905-4960-A4E1-CB50D1C90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10287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Sumber: MPPM.10 Performance &amp; Organizational Culture, hlm. 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F61027-025E-4B63-AA7C-EE4F0E9D3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05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52FD05-B50E-4EDB-9CF9-E128D28F3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33500"/>
            <a:ext cx="10858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Budaya adalah pola asumsi bersama yang dipelajari ketika organisasi memecahkan masalah adaptasi dan integrasi.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AC62DE-B991-4E75-B3E2-316E575B8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705100"/>
            <a:ext cx="3048000" cy="1809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EC"/>
          </a:solidFill>
          <a:ln xmlns:a="http://schemas.openxmlformats.org/drawingml/2006/main" w="28575">
            <a:solidFill>
              <a:srgbClr val="1D9A93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5CDAEA0-DEAE-46F2-B66E-6C0784A6A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990850"/>
            <a:ext cx="2571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ARTIFACTS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0872D2E-4A74-4DBF-92C0-0C9611B90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2590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4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Simbol, slogan, logo, seragam, dan tata ruang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D0558CE-5B7F-43A6-8307-7538023B8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2914650"/>
            <a:ext cx="3048000" cy="1809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E7C7"/>
          </a:solidFill>
          <a:ln xmlns:a="http://schemas.openxmlformats.org/drawingml/2006/main" w="28575">
            <a:solidFill>
              <a:srgbClr val="E4A640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85DF2D0-EA67-41D2-A006-0A46E6866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3200400"/>
            <a:ext cx="2571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ESPOUSED VALUES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033D2BF-A2D5-45C6-B2F8-D3FE8B237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3714750"/>
            <a:ext cx="2590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4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Visi, misi, motto, dan nilai yang dinyatakan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20431BB-66F9-4420-98C1-A52A69A93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3124200"/>
            <a:ext cx="3048000" cy="1809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DDD7"/>
          </a:solidFill>
          <a:ln xmlns:a="http://schemas.openxmlformats.org/drawingml/2006/main" w="28575">
            <a:solidFill>
              <a:srgbClr val="D86A56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FF2FD8E-032E-4971-941A-823DB70E0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3409950"/>
            <a:ext cx="2571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rPr>
              <a:t>BASIC ASSUMPTIONS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55097FF-4FEC-4B5A-B86E-42CFFCA6A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3924300"/>
            <a:ext cx="2590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4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Keyakinan mendasar yang memandu tindakan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AD43D2A-A2FB-4E5E-BD87-81E5980D6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5429250"/>
            <a:ext cx="9677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425" b="0" i="1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 i="1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Semakin dalam tingkat budaya, semakin sulit diubah dan semakin kuat pengaruhnya terhadap perilaku.</a:t>
            </a:r>
          </a:p>
        </p:txBody>
      </p:sp>
    </p:spTree>
    <p:extLst>
      <p:ext uri="{BB962C8B-B14F-4D97-AF65-F5344CB8AC3E}">
        <p14:creationId xmlns:p14="http://schemas.microsoft.com/office/powerpoint/2010/main" val="199605619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63F9BEE-B20A-42D2-9ED9-45B5BF061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F8EFF1-6859-4111-AF40-C923F57E5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0500"/>
            <a:ext cx="4381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05 | PILIHAN BUDAYA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79CE69A-494D-4CC0-AF3F-773355AFA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0858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Tipe budaya dan konteks Indonesia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FA306EA-09E9-473C-AA01-09AB41486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47750"/>
            <a:ext cx="111252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CF72F4B-D1FD-4AA5-8C81-5B7DF1774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10287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Sumber: MPPM.10 Performance &amp; Organizational Culture, hlm. 4-5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A6A9EF6-D121-4F1A-8B34-0FC5ED53A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06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F4E679-EA22-44AF-8D10-7970CA4CB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33500"/>
            <a:ext cx="10858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Competing Values Framework menunjukkan bahwa organisasi dapat menekankan kolaborasi, inovasi, kompetisi, atau keteraturan.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4365251-B7CE-4D96-B158-4E9C823E0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647950"/>
            <a:ext cx="4762500" cy="781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EC"/>
          </a:solidFill>
          <a:ln xmlns:a="http://schemas.openxmlformats.org/drawingml/2006/main" w="19050">
            <a:solidFill>
              <a:srgbClr val="1D9A93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9DA6341-9E01-4E26-8444-C23BE97EF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800350"/>
            <a:ext cx="2095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CLAN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D1D6BEB-26E2-4571-8196-AD8D7E957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5150" y="2781300"/>
            <a:ext cx="2095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Kekeluargaan dan kolaborasi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7410B79-8223-4BEE-9EA7-38E81C0BA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2647950"/>
            <a:ext cx="4762500" cy="781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E7C7"/>
          </a:solidFill>
          <a:ln xmlns:a="http://schemas.openxmlformats.org/drawingml/2006/main" w="19050">
            <a:solidFill>
              <a:srgbClr val="E4A640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B2EEAC9-5574-46F7-B411-8576CF38A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2800350"/>
            <a:ext cx="2095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ADHOCRACY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4317386-8513-46D2-8D4E-89EEF27B4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2781300"/>
            <a:ext cx="2095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Inovasi dan kreativitas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6A25C37-C99D-4E66-ADDE-0E83A67E0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733800"/>
            <a:ext cx="4762500" cy="781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DDD7"/>
          </a:solidFill>
          <a:ln xmlns:a="http://schemas.openxmlformats.org/drawingml/2006/main" w="19050">
            <a:solidFill>
              <a:srgbClr val="D86A56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E04F3DD-8946-4017-B514-9E20ADD8B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886200"/>
            <a:ext cx="2095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rPr>
              <a:t>MARKET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5B00A0D-DFA5-48AD-A669-596F73377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5150" y="3867150"/>
            <a:ext cx="2095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Kompetisi dan target kinerja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BD0688A-E519-4AFB-8769-F86F6233E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3733800"/>
            <a:ext cx="4762500" cy="781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EC"/>
          </a:solidFill>
          <a:ln xmlns:a="http://schemas.openxmlformats.org/drawingml/2006/main" w="19050">
            <a:solidFill>
              <a:srgbClr val="1D9A93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C19EE0F-F725-4886-9542-61E508EA5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3886200"/>
            <a:ext cx="2095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HIERARCHY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63C1FA0-3E57-4AE9-AB44-C93255E66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3867150"/>
            <a:ext cx="2095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Struktur, prosedur, dan stabilitas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9E67963-E45A-49B5-9C1B-B6ED97C48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5238750"/>
            <a:ext cx="952500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B6613A0-7C93-4A97-B0D5-68DFBF997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5353050"/>
            <a:ext cx="88773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Indonesia: BUMN menekankan AKHLAK, startup mengutamakan inovasi dan fleksibilitas, sedangkan perusahaan keluarga sering lebih paternalistik.</a:t>
            </a:r>
          </a:p>
        </p:txBody>
      </p:sp>
    </p:spTree>
    <p:extLst>
      <p:ext uri="{BB962C8B-B14F-4D97-AF65-F5344CB8AC3E}">
        <p14:creationId xmlns:p14="http://schemas.microsoft.com/office/powerpoint/2010/main" val="80053015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6C0EE08-6BFB-45F6-A7F6-7F6A6EF25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5350757-E5FE-4D10-9D4C-1FBFC111E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0500"/>
            <a:ext cx="4381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06 | HUBUNGAN KINERJA DAN BUDAYA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069B86F-5DB0-4BF1-83C4-72CC0818F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0858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Budaya sebagai pendorong kinerja: Model Denison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6D804C-5D17-4FD8-818B-BE819676B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47750"/>
            <a:ext cx="111252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6F75116-0C33-4AEB-8AC9-946B67756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10287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Sumber: MPPM.10 Performance &amp; Organizational Culture, hlm. 5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F385FC8-D365-4E0F-90A5-78CB08C29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07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5CB4EAD-F6F1-424F-ABA1-E3897DB25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33500"/>
            <a:ext cx="10858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Budaya yang sehat meningkatkan motivasi, kolaborasi, dan kepuasan kerja. Denison menjelaskan empat jalur pengaruh budaya terhadap kinerja.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6E394E-8A5C-4674-B6FF-409E3C90A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647950"/>
            <a:ext cx="4762500" cy="800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EC"/>
          </a:solidFill>
          <a:ln xmlns:a="http://schemas.openxmlformats.org/drawingml/2006/main" w="19050">
            <a:solidFill>
              <a:srgbClr val="1D9A93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6A5C5D9-7127-4F85-B23C-94B6D7626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800350"/>
            <a:ext cx="2286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INVOLVEMENT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8B0BC55-7CC9-45DC-8630-35FB42DB2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5150" y="2781300"/>
            <a:ext cx="2095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Karyawan terlibat dalam keputusan dan pekerjaan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FBABDCF-63FC-4FEF-8EE2-A851FCD47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2647950"/>
            <a:ext cx="4762500" cy="800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E7C7"/>
          </a:solidFill>
          <a:ln xmlns:a="http://schemas.openxmlformats.org/drawingml/2006/main" w="19050">
            <a:solidFill>
              <a:srgbClr val="E4A640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640E352-4FB7-48B7-8121-9FAFBF915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2800350"/>
            <a:ext cx="2286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CONSISTENCY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D2F2B58-A203-4FCF-BB32-E5A62D305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2781300"/>
            <a:ext cx="2095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Nilai dan perilaku organisasi stabil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EACF047-055F-47C1-92C4-271DDA4C7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752850"/>
            <a:ext cx="4762500" cy="800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DDD7"/>
          </a:solidFill>
          <a:ln xmlns:a="http://schemas.openxmlformats.org/drawingml/2006/main" w="19050">
            <a:solidFill>
              <a:srgbClr val="D86A56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EA69499-F798-466C-AD37-7DBC7AA8C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905250"/>
            <a:ext cx="2286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rPr>
              <a:t>ADAPTABILITY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A37D4B7-1E54-49A7-A2EB-EE4141021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5150" y="3886200"/>
            <a:ext cx="2095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Organisasi mampu membaca lingkungan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864ED3A-5258-434F-9179-F64959CFF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3752850"/>
            <a:ext cx="4762500" cy="800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EC"/>
          </a:solidFill>
          <a:ln xmlns:a="http://schemas.openxmlformats.org/drawingml/2006/main" w="19050">
            <a:solidFill>
              <a:srgbClr val="1D9A93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BAD1C19-A7CD-4611-9642-190DB6D98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3905250"/>
            <a:ext cx="2286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MISSION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0083192-B245-4177-BD5D-1C300D789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3886200"/>
            <a:ext cx="2095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Arah dan tujuan jangka panjang jelas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6CCCA8E-CBA3-4A7B-934C-8C0A9EF2D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5391150"/>
            <a:ext cx="9067800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F1CAE81-AE75-415F-8FFF-E1DA863B1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5505450"/>
            <a:ext cx="8534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Kasus: budaya digital Telkom, budaya inovasi Gojek, dan budaya adaptif PLN mendukung perubahan strategis.</a:t>
            </a:r>
          </a:p>
        </p:txBody>
      </p:sp>
    </p:spTree>
    <p:extLst>
      <p:ext uri="{BB962C8B-B14F-4D97-AF65-F5344CB8AC3E}">
        <p14:creationId xmlns:p14="http://schemas.microsoft.com/office/powerpoint/2010/main" val="80903214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DE5D817-9CE9-49F6-BEB8-CEA62EBCE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DD69F6-F7C1-41CC-B923-165E9776F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0500"/>
            <a:ext cx="4381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07 | WORK ETHICS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EC4E565-6567-499F-A1FD-236A7CDCB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0858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Etika kerja sebagai kompas organisasi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493094-EFA6-4351-A395-F522F8B1B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47750"/>
            <a:ext cx="111252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97A5D67-4600-4B87-89C9-9FB2092E2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10287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Sumber: MPPM.10 Performance &amp; Organizational Culture, hlm. 5-6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D47395-4E16-46D9-B23A-83E425A73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08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105E91-BC06-4416-A45F-E676B0269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33500"/>
            <a:ext cx="10858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Etika kerja mengarahkan perilaku melalui integritas, tanggung jawab, keadilan, dan kejujuran.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C8277C3-C40A-4065-9A78-F3CF6504F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724150"/>
            <a:ext cx="3333750" cy="1657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EC"/>
          </a:solidFill>
          <a:ln xmlns:a="http://schemas.openxmlformats.org/drawingml/2006/main" w="28575">
            <a:solidFill>
              <a:srgbClr val="1D9A93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816D391-C6EF-4249-B95A-056D59AF0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02895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NORMATIF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5AC7F9F-AF48-46D8-841C-60D963328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524250"/>
            <a:ext cx="28765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Apa yang seharusnya dilakukan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9AF432C-EE13-40CC-A018-FFD3FE0AE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724150"/>
            <a:ext cx="3333750" cy="1657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E7C7"/>
          </a:solidFill>
          <a:ln xmlns:a="http://schemas.openxmlformats.org/drawingml/2006/main" w="28575">
            <a:solidFill>
              <a:srgbClr val="E4A640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F13126A-538B-409C-ABAE-0EE441CE5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302895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DESKRIPTIF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21FA43B-D284-40BC-A392-4BAAB1100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3524250"/>
            <a:ext cx="28765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Bagaimana nilai diterapkan dalam praktik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AEE17D6-CC3F-4665-BDEE-E319154CB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724150"/>
            <a:ext cx="3333750" cy="1657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DDD7"/>
          </a:solidFill>
          <a:ln xmlns:a="http://schemas.openxmlformats.org/drawingml/2006/main" w="28575">
            <a:solidFill>
              <a:srgbClr val="D86A56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5098EDE-4DC6-4A5D-8115-0B91EB812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302895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rPr>
              <a:t>PROFESIONAL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28308E2-9B90-4007-BCF6-CE8FD18F0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3524250"/>
            <a:ext cx="28765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Kode etik sesuai bidang pekerjaan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3FA084B-1515-45C3-8471-D7039A485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5067300"/>
            <a:ext cx="9258300" cy="762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71E8DD2-F921-4A0D-82EA-C7F6646D4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5219700"/>
            <a:ext cx="8686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Indonesia: gotong royong, ketekunan, kesabaran, dan nilai religius. Etika modern: transparansi, akuntabilitas, ESG, anti diskriminasi, dan inklusi.</a:t>
            </a:r>
          </a:p>
        </p:txBody>
      </p:sp>
    </p:spTree>
    <p:extLst>
      <p:ext uri="{BB962C8B-B14F-4D97-AF65-F5344CB8AC3E}">
        <p14:creationId xmlns:p14="http://schemas.microsoft.com/office/powerpoint/2010/main" val="3204204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BBE4E4B-1327-42F3-A286-5BFC211F3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79DAA70-F5CC-4295-8C5B-EC0DA1006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0500"/>
            <a:ext cx="4381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08 | INTEGRASI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26C318C-2E84-476A-8DD7-B1E910C0E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0858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Performance-driven culture yang beretika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3DE3213-92A1-487E-B5CB-ED846CBD9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47750"/>
            <a:ext cx="111252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35671F-0E1B-4D40-A9BD-E7E03A8E2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10287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Sumber: MPPM.10 Performance &amp; Organizational Culture, hlm. 6-7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6232FB5-D07D-4D16-A9A0-727CFBEDE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09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5376AD4-6E21-476D-9232-B6AF52666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33500"/>
            <a:ext cx="10858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Budaya membentuk perilaku, etika menjaga arah moral, dan kinerja menjadi hasil nyata dari keduanya.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4D691F-F0E8-4F04-AF5E-B2CA7AB24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724150"/>
            <a:ext cx="3048000" cy="1943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EC"/>
          </a:solidFill>
          <a:ln xmlns:a="http://schemas.openxmlformats.org/drawingml/2006/main" w="28575">
            <a:solidFill>
              <a:srgbClr val="1D9A93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15C59CC-888E-42D7-85B0-567FF9AB3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990850"/>
            <a:ext cx="28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B6DEA6D-2F0C-4945-8BD2-AE06493B6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467100"/>
            <a:ext cx="2476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BUDAYA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956A301-7287-4DE7-936D-42C91471D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05250"/>
            <a:ext cx="2590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Nilai dan kebiasaan membentuk cara kerja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B6CB214-BEB4-4563-81B2-5670176C6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9650" y="2724150"/>
            <a:ext cx="3048000" cy="1943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E7C7"/>
          </a:solidFill>
          <a:ln xmlns:a="http://schemas.openxmlformats.org/drawingml/2006/main" w="28575">
            <a:solidFill>
              <a:srgbClr val="E4A640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6B4F740-7C08-415F-B4BE-FD26A58D1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2990850"/>
            <a:ext cx="28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7463CC3-3D38-44DB-B18E-3F2DD22F9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3467100"/>
            <a:ext cx="2476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ETIKA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BC11C78-5984-42CD-AAA1-21E7E18AA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3905250"/>
            <a:ext cx="2590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Integritas menjaga pencapaian tetap bermoral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8BB9951-2C3F-4DB5-99BB-E68ADA723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2724150"/>
            <a:ext cx="3048000" cy="1943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DDD7"/>
          </a:solidFill>
          <a:ln xmlns:a="http://schemas.openxmlformats.org/drawingml/2006/main" w="28575">
            <a:solidFill>
              <a:srgbClr val="D86A56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00A8477-9243-47CD-BBB8-3FDD6F0B9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990850"/>
            <a:ext cx="28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rPr>
              <a:t>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91CB3F8-5116-4B4A-9F70-4C3B3095E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467100"/>
            <a:ext cx="2476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rPr>
              <a:t>KINERJA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7335119-A4DB-4319-B69C-372D520E5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905250"/>
            <a:ext cx="2590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Hasil kerja mencerminkan budaya dan etika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C44C61B-B0B1-488F-9D12-F761A4202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5429250"/>
            <a:ext cx="87630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BFF32D2-FBFE-4A3B-A11F-C002DFB21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1200" y="5534025"/>
            <a:ext cx="8229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Etika mencegah performance culture berubah menjadi pencapaian target tanpa integritas.</a:t>
            </a:r>
          </a:p>
        </p:txBody>
      </p:sp>
    </p:spTree>
    <p:extLst>
      <p:ext uri="{BB962C8B-B14F-4D97-AF65-F5344CB8AC3E}">
        <p14:creationId xmlns:p14="http://schemas.microsoft.com/office/powerpoint/2010/main" val="145126830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C671B9B-5F3B-4976-89CC-0F999D6A9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FAEEEC-61E3-4409-8AFA-1608B4487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0500"/>
            <a:ext cx="4381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09 | RISIKO KONTEMPORER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13EAEF4-E1B2-4ADC-BA96-72AF33806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0858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Tantangan era digital dan globalisasi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226CC0-97AE-42BD-A5CB-826B48357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47750"/>
            <a:ext cx="111252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942AFED-A954-4E65-994E-5A0EE27D7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10287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Sumber: MPPM.10 Performance &amp; Organizational Culture, hlm. 7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69063F-2AA2-4E5B-8EA3-B37DD36E1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10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62AB70F-1F85-46CE-AA1E-526DD50C8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33500"/>
            <a:ext cx="10858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Tekanan untuk bekerja cepat dan lintas batas memperluas peluang, tetapi juga menimbulkan risiko etika serta ketegangan budaya.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534C783-34E3-4625-80CF-2F976B922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647950"/>
            <a:ext cx="4762500" cy="800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DDD7"/>
          </a:solidFill>
          <a:ln xmlns:a="http://schemas.openxmlformats.org/drawingml/2006/main" w="19050">
            <a:solidFill>
              <a:srgbClr val="D86A56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3F78D3A-75C0-478F-8506-29802D7EE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800350"/>
            <a:ext cx="2571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rPr>
              <a:t>TEKANAN TARGET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2801B00-4C55-4AD3-A201-7C064BA61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067050"/>
            <a:ext cx="4191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Angka yang agresif dapat mendorong kompromi etika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8EA03B5-2161-4D24-8150-1D1E364D8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2647950"/>
            <a:ext cx="4762500" cy="800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E7C7"/>
          </a:solidFill>
          <a:ln xmlns:a="http://schemas.openxmlformats.org/drawingml/2006/main" w="19050">
            <a:solidFill>
              <a:srgbClr val="E4A640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F2E5082-F3E6-40C9-8090-347FD9AB9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2800350"/>
            <a:ext cx="2571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GLOBAL WORKFORCE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09606EE-34FC-4DDB-9AA9-FD4B25AAC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3067050"/>
            <a:ext cx="4191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Perbedaan budaya menuntut standar etika yang dapat dipahami bersama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351E1D8-D7CE-4861-80C8-767F52DEF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752850"/>
            <a:ext cx="4762500" cy="800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EC"/>
          </a:solidFill>
          <a:ln xmlns:a="http://schemas.openxmlformats.org/drawingml/2006/main" w="19050">
            <a:solidFill>
              <a:srgbClr val="1D9A93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8844B43-9106-4047-8645-40EB1E2DF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905250"/>
            <a:ext cx="2571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DIGITALISASI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0B0FF7D-BD68-4643-805F-25515E4FD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4171950"/>
            <a:ext cx="4191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Kerja remote dan data karyawan memerlukan aturan penggunaan yang jelas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D74570D-9425-4791-9606-E7832FFFE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3752850"/>
            <a:ext cx="4762500" cy="800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DDD7"/>
          </a:solidFill>
          <a:ln xmlns:a="http://schemas.openxmlformats.org/drawingml/2006/main" w="19050">
            <a:solidFill>
              <a:srgbClr val="D86A56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6E9C8D4-A1FC-4272-813F-BC19D311B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3905250"/>
            <a:ext cx="2571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rPr>
              <a:t>GENERASI MUDA DAN ESG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ACAF87C-3708-41D7-91C2-5A3122B8E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4171950"/>
            <a:ext cx="4191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Karyawan menuntut fleksibilitas, makna, inklusi, dan dampak sosial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22A4C85-0B04-4AA4-B140-71558A212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5391150"/>
            <a:ext cx="8801100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195C821-BC20-4142-9E5E-0E85F35BF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62150" y="5505450"/>
            <a:ext cx="82677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Respons organisasi: tetapkan prinsip, latih pemimpin, dan audit praktik kerja secara berkala.</a:t>
            </a:r>
          </a:p>
        </p:txBody>
      </p:sp>
    </p:spTree>
    <p:extLst>
      <p:ext uri="{BB962C8B-B14F-4D97-AF65-F5344CB8AC3E}">
        <p14:creationId xmlns:p14="http://schemas.microsoft.com/office/powerpoint/2010/main" val="18745183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A9A585E-1D77-45D6-9EEE-E85E6F331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66621A-C61A-4914-A57C-FE380A541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0500"/>
            <a:ext cx="4381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10 | PENERAPAN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5B3F2DB-4FD8-438F-AB90-997AAD7D0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0858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Studi kasus Indonesia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37E92FA-AD16-49B3-80E0-48DB750A3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47750"/>
            <a:ext cx="111252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069F659-97C1-4BBF-9D75-0C01B6FA5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10287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Sumber: MPPM.10 Performance &amp; Organizational Culture, hlm. 7-8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4617BD6-43C7-41D1-A755-C2DC08428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11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7DE3C0-24B0-4F0C-92F4-1226C96E9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33500"/>
            <a:ext cx="10858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Empat kasus menunjukkan bahwa kinerja, budaya, dan etika harus dibaca sebagai satu paket pengelolaan organisasi.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BA4D182-9574-4E4E-903D-365B25151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457450"/>
            <a:ext cx="247650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07D147E-1033-4F26-A0D5-806B08D22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609850"/>
            <a:ext cx="2057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TELKOM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4CE600B-3990-4BBE-9816-7BF3BFD4C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2457450"/>
            <a:ext cx="790575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DD9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10A6520-45DF-4DF1-89A5-15941180A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2590800"/>
            <a:ext cx="7334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Kinerja digital revenue; budaya inovasi; tata kelola BUMN yang transparan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EB58723-99A2-4BDE-AFD7-9EB83F465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200400"/>
            <a:ext cx="247650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A64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346742D-8869-413B-B116-367260442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352800"/>
            <a:ext cx="2057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BRI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805FDA4-B4CC-4B22-AD6D-464C6752E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3200400"/>
            <a:ext cx="790575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DD9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B69CF8F-7736-4405-93A9-07CC70A43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3333750"/>
            <a:ext cx="7334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Digital banking dan UMKM; budaya customer-centric; inklusi keuangan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2D06476-18B7-4B4A-A291-3616D4FC2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943350"/>
            <a:ext cx="247650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6A56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CA6A851-8536-4562-9611-83848A489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095750"/>
            <a:ext cx="2057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PERTAMINA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AAA635F-7BBB-4076-9C1B-FB023BFC0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3943350"/>
            <a:ext cx="790575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DD9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70CFF80-8924-4AB3-9BF1-B2E8FE0B7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4076700"/>
            <a:ext cx="7334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Transisi energi hijau; budaya adaptif; ESG dan tanggung jawab lingkungan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2CD10ED-833C-47F7-896D-C9563F937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686300"/>
            <a:ext cx="247650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3149AF8-BBF7-4536-83B4-63DAD4EF8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838700"/>
            <a:ext cx="2057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GOJEK / TOKOPEDIA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0CD4C22-FFA1-4401-8FB8-1F46C4B07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4686300"/>
            <a:ext cx="790575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DD9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AEB661A-FF43-4A79-B15F-90426824E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4819650"/>
            <a:ext cx="7334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Pertumbuhan cepat; agility dan inovasi; perlindungan data serta gig workers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5A420B2-42FB-4058-AC6A-375036706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5562600"/>
            <a:ext cx="8686800" cy="342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429A275-D7AC-4B5B-9827-D8C9E166E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5648325"/>
            <a:ext cx="819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Keunggulan yang tahan lama membutuhkan hasil, cara kerja, dan pertanggungjawaban moral.</a:t>
            </a:r>
          </a:p>
        </p:txBody>
      </p:sp>
    </p:spTree>
    <p:extLst>
      <p:ext uri="{BB962C8B-B14F-4D97-AF65-F5344CB8AC3E}">
        <p14:creationId xmlns:p14="http://schemas.microsoft.com/office/powerpoint/2010/main" val="1427709200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E411D38-8E13-4EEB-BACE-7AD2F2EB8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97A374-C342-4EB6-9C31-6B7643C2C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0500"/>
            <a:ext cx="4381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11 | PENUTUP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2B280CB-BEBB-458B-BBD4-732E878E3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0858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Kesimpulan dan refleksi kritis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3D8E32-C26B-4145-8D01-4815BC2F5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47750"/>
            <a:ext cx="111252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66F1480-0CBF-485B-94BA-E74CFFD64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10287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Sumber: MPPM.10 Performance &amp; Organizational Culture, hlm. 8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F3D36F-A08C-4407-9C13-45AADA86D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12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D909C4-005D-43CE-B936-4633B15AD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1447800"/>
            <a:ext cx="9525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3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3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Kinerja menunjukkan apa yang dicapai.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AC76A42-E12D-4655-B8B3-55BB145B3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000250"/>
            <a:ext cx="10058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72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Budaya menjelaskan bagaimana organisasi bekerja. Etika menentukan apa yang tidak boleh dikorbankan.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6A4891A-A55D-4085-B5E6-9D7C68E13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3143250"/>
            <a:ext cx="3048000" cy="1657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6DDD9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CD0C200-F2CC-4323-8427-E8E1CBC03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429000"/>
            <a:ext cx="438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37D3080-8478-4FC2-8959-7E59CC8E4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771900"/>
            <a:ext cx="26098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Apakah budaya kinerja tinggi selalu sejalan dengan etika kerja?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63D4262-5509-405B-A827-F68A49F7B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3143250"/>
            <a:ext cx="3048000" cy="1657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EC"/>
          </a:solidFill>
          <a:ln xmlns:a="http://schemas.openxmlformats.org/drawingml/2006/main" w="19050">
            <a:solidFill>
              <a:srgbClr val="1D9A93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1D5536C-C965-4025-9946-EE2B48B12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3429000"/>
            <a:ext cx="438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AC0C265-DC7D-41B2-BC66-65D8D715A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3771900"/>
            <a:ext cx="26098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Bagaimana menjaga target agresif tanpa mengorbankan integritas?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3ED0E51-0DCF-4D55-AE62-D7A165435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3143250"/>
            <a:ext cx="3048000" cy="1657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6DDD9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0E62207-E120-496E-8973-BDBCBACF7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429000"/>
            <a:ext cx="438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20BD02D-A3DC-45E4-B40F-69B08B940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771900"/>
            <a:ext cx="26098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Bagaimana membangun etika kerja di era AI dan otomasi?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CDEA156-4D58-4D4D-BEA5-B74DD376D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5429250"/>
            <a:ext cx="87630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58ADFAD-23B7-428B-BDD2-E62928FD9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1200" y="5534025"/>
            <a:ext cx="8229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Organisasi yang unggul menggabungkan performance-driven culture dengan integritas dan keberlanjutan.</a:t>
            </a:r>
          </a:p>
        </p:txBody>
      </p:sp>
    </p:spTree>
    <p:extLst>
      <p:ext uri="{BB962C8B-B14F-4D97-AF65-F5344CB8AC3E}">
        <p14:creationId xmlns:p14="http://schemas.microsoft.com/office/powerpoint/2010/main" val="86291401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2026-09-19T02:49:35.7270000Z</dcterms:created>
  <dcterms:modified xsi:type="dcterms:W3CDTF">2026-09-19T02:49:35.7270000Z</dcterms:modified>
</coreProperties>
</file>