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44" r:id="rId2"/>
    <p:sldId id="343" r:id="rId3"/>
    <p:sldId id="298" r:id="rId4"/>
    <p:sldId id="299" r:id="rId5"/>
    <p:sldId id="300" r:id="rId6"/>
    <p:sldId id="302" r:id="rId7"/>
    <p:sldId id="301" r:id="rId8"/>
    <p:sldId id="335" r:id="rId9"/>
    <p:sldId id="336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37" r:id="rId24"/>
    <p:sldId id="322" r:id="rId25"/>
    <p:sldId id="338" r:id="rId26"/>
    <p:sldId id="326" r:id="rId27"/>
    <p:sldId id="327" r:id="rId28"/>
    <p:sldId id="328" r:id="rId29"/>
    <p:sldId id="329" r:id="rId30"/>
    <p:sldId id="332" r:id="rId31"/>
    <p:sldId id="333" r:id="rId32"/>
    <p:sldId id="339" r:id="rId33"/>
    <p:sldId id="34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33"/>
    <a:srgbClr val="545454"/>
    <a:srgbClr val="8BC1E5"/>
    <a:srgbClr val="51A1D8"/>
    <a:srgbClr val="FBF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2" autoAdjust="0"/>
    <p:restoredTop sz="93537" autoAdjust="0"/>
  </p:normalViewPr>
  <p:slideViewPr>
    <p:cSldViewPr snapToGrid="0">
      <p:cViewPr varScale="1">
        <p:scale>
          <a:sx n="59" d="100"/>
          <a:sy n="59" d="100"/>
        </p:scale>
        <p:origin x="874" y="43"/>
      </p:cViewPr>
      <p:guideLst>
        <p:guide orient="horz" pos="213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79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34743-0F10-4521-82A7-E3FFB461D3F4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52F3F-D531-4722-8EE4-41E9B8EDD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32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4D0A8-B66F-4ED6-B2C5-13C0F7E0544B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72192-5252-4309-B651-5C06201D5A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53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3534684"/>
            <a:ext cx="7772400" cy="1193049"/>
          </a:xfrm>
        </p:spPr>
        <p:txBody>
          <a:bodyPr anchor="ctr">
            <a:noAutofit/>
          </a:bodyPr>
          <a:lstStyle>
            <a:lvl1pPr algn="l">
              <a:defRPr sz="6000" spc="-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JUDUL SUBTOPIK 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4940266"/>
            <a:ext cx="7886700" cy="535676"/>
          </a:xfrm>
        </p:spPr>
        <p:txBody>
          <a:bodyPr anchor="ctr">
            <a:no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(YYMM-INITIAL MATKUL-NOMOR SESI-NOMOR PART)</a:t>
            </a:r>
          </a:p>
        </p:txBody>
      </p:sp>
      <p:sp>
        <p:nvSpPr>
          <p:cNvPr id="8" name="Subtitle 2"/>
          <p:cNvSpPr txBox="1">
            <a:spLocks/>
          </p:cNvSpPr>
          <p:nvPr userDrawn="1"/>
        </p:nvSpPr>
        <p:spPr>
          <a:xfrm>
            <a:off x="2220036" y="2913311"/>
            <a:ext cx="9144000" cy="713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4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574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juan pembelajar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8490" y="2839453"/>
            <a:ext cx="11423176" cy="3438517"/>
          </a:xfrm>
        </p:spPr>
        <p:txBody>
          <a:bodyPr anchor="ctr">
            <a:noAutofit/>
          </a:bodyPr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4000" baseline="0">
                <a:solidFill>
                  <a:srgbClr val="54545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Isi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755" y="6492875"/>
            <a:ext cx="2573382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545454"/>
                </a:solidFill>
              </a:defRPr>
            </a:lvl1pPr>
          </a:lstStyle>
          <a:p>
            <a:r>
              <a:rPr lang="en-US"/>
              <a:t>1711MSTR04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1306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34"/>
          <p:cNvSpPr>
            <a:spLocks noEditPoints="1"/>
          </p:cNvSpPr>
          <p:nvPr userDrawn="1"/>
        </p:nvSpPr>
        <p:spPr bwMode="auto">
          <a:xfrm>
            <a:off x="715000" y="310326"/>
            <a:ext cx="1045737" cy="786792"/>
          </a:xfrm>
          <a:custGeom>
            <a:avLst/>
            <a:gdLst>
              <a:gd name="T0" fmla="*/ 43 w 52"/>
              <a:gd name="T1" fmla="*/ 35 h 39"/>
              <a:gd name="T2" fmla="*/ 47 w 52"/>
              <a:gd name="T3" fmla="*/ 35 h 39"/>
              <a:gd name="T4" fmla="*/ 46 w 52"/>
              <a:gd name="T5" fmla="*/ 18 h 39"/>
              <a:gd name="T6" fmla="*/ 42 w 52"/>
              <a:gd name="T7" fmla="*/ 20 h 39"/>
              <a:gd name="T8" fmla="*/ 43 w 52"/>
              <a:gd name="T9" fmla="*/ 35 h 39"/>
              <a:gd name="T10" fmla="*/ 50 w 52"/>
              <a:gd name="T11" fmla="*/ 12 h 39"/>
              <a:gd name="T12" fmla="*/ 29 w 52"/>
              <a:gd name="T13" fmla="*/ 1 h 39"/>
              <a:gd name="T14" fmla="*/ 23 w 52"/>
              <a:gd name="T15" fmla="*/ 1 h 39"/>
              <a:gd name="T16" fmla="*/ 1 w 52"/>
              <a:gd name="T17" fmla="*/ 12 h 39"/>
              <a:gd name="T18" fmla="*/ 1 w 52"/>
              <a:gd name="T19" fmla="*/ 16 h 39"/>
              <a:gd name="T20" fmla="*/ 23 w 52"/>
              <a:gd name="T21" fmla="*/ 28 h 39"/>
              <a:gd name="T22" fmla="*/ 29 w 52"/>
              <a:gd name="T23" fmla="*/ 28 h 39"/>
              <a:gd name="T24" fmla="*/ 42 w 52"/>
              <a:gd name="T25" fmla="*/ 20 h 39"/>
              <a:gd name="T26" fmla="*/ 28 w 52"/>
              <a:gd name="T27" fmla="*/ 17 h 39"/>
              <a:gd name="T28" fmla="*/ 26 w 52"/>
              <a:gd name="T29" fmla="*/ 17 h 39"/>
              <a:gd name="T30" fmla="*/ 21 w 52"/>
              <a:gd name="T31" fmla="*/ 14 h 39"/>
              <a:gd name="T32" fmla="*/ 26 w 52"/>
              <a:gd name="T33" fmla="*/ 11 h 39"/>
              <a:gd name="T34" fmla="*/ 30 w 52"/>
              <a:gd name="T35" fmla="*/ 13 h 39"/>
              <a:gd name="T36" fmla="*/ 46 w 52"/>
              <a:gd name="T37" fmla="*/ 18 h 39"/>
              <a:gd name="T38" fmla="*/ 50 w 52"/>
              <a:gd name="T39" fmla="*/ 16 h 39"/>
              <a:gd name="T40" fmla="*/ 50 w 52"/>
              <a:gd name="T41" fmla="*/ 12 h 39"/>
              <a:gd name="T42" fmla="*/ 9 w 52"/>
              <a:gd name="T43" fmla="*/ 25 h 39"/>
              <a:gd name="T44" fmla="*/ 16 w 52"/>
              <a:gd name="T45" fmla="*/ 34 h 39"/>
              <a:gd name="T46" fmla="*/ 26 w 52"/>
              <a:gd name="T47" fmla="*/ 39 h 39"/>
              <a:gd name="T48" fmla="*/ 35 w 52"/>
              <a:gd name="T49" fmla="*/ 34 h 39"/>
              <a:gd name="T50" fmla="*/ 40 w 52"/>
              <a:gd name="T51" fmla="*/ 27 h 39"/>
              <a:gd name="T52" fmla="*/ 26 w 52"/>
              <a:gd name="T53" fmla="*/ 34 h 39"/>
              <a:gd name="T54" fmla="*/ 9 w 52"/>
              <a:gd name="T55" fmla="*/ 25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2" h="39">
                <a:moveTo>
                  <a:pt x="43" y="35"/>
                </a:moveTo>
                <a:cubicBezTo>
                  <a:pt x="43" y="36"/>
                  <a:pt x="47" y="38"/>
                  <a:pt x="47" y="35"/>
                </a:cubicBezTo>
                <a:cubicBezTo>
                  <a:pt x="49" y="22"/>
                  <a:pt x="46" y="18"/>
                  <a:pt x="46" y="18"/>
                </a:cubicBezTo>
                <a:cubicBezTo>
                  <a:pt x="42" y="20"/>
                  <a:pt x="42" y="20"/>
                  <a:pt x="42" y="20"/>
                </a:cubicBezTo>
                <a:cubicBezTo>
                  <a:pt x="42" y="20"/>
                  <a:pt x="45" y="23"/>
                  <a:pt x="43" y="35"/>
                </a:cubicBezTo>
                <a:close/>
                <a:moveTo>
                  <a:pt x="50" y="12"/>
                </a:moveTo>
                <a:cubicBezTo>
                  <a:pt x="29" y="1"/>
                  <a:pt x="29" y="1"/>
                  <a:pt x="29" y="1"/>
                </a:cubicBezTo>
                <a:cubicBezTo>
                  <a:pt x="27" y="0"/>
                  <a:pt x="24" y="0"/>
                  <a:pt x="23" y="1"/>
                </a:cubicBezTo>
                <a:cubicBezTo>
                  <a:pt x="1" y="12"/>
                  <a:pt x="1" y="12"/>
                  <a:pt x="1" y="12"/>
                </a:cubicBezTo>
                <a:cubicBezTo>
                  <a:pt x="0" y="13"/>
                  <a:pt x="0" y="15"/>
                  <a:pt x="1" y="16"/>
                </a:cubicBezTo>
                <a:cubicBezTo>
                  <a:pt x="23" y="28"/>
                  <a:pt x="23" y="28"/>
                  <a:pt x="23" y="28"/>
                </a:cubicBezTo>
                <a:cubicBezTo>
                  <a:pt x="24" y="29"/>
                  <a:pt x="27" y="29"/>
                  <a:pt x="29" y="28"/>
                </a:cubicBezTo>
                <a:cubicBezTo>
                  <a:pt x="42" y="20"/>
                  <a:pt x="42" y="20"/>
                  <a:pt x="42" y="20"/>
                </a:cubicBezTo>
                <a:cubicBezTo>
                  <a:pt x="28" y="17"/>
                  <a:pt x="28" y="17"/>
                  <a:pt x="28" y="17"/>
                </a:cubicBezTo>
                <a:cubicBezTo>
                  <a:pt x="27" y="17"/>
                  <a:pt x="26" y="17"/>
                  <a:pt x="26" y="17"/>
                </a:cubicBezTo>
                <a:cubicBezTo>
                  <a:pt x="23" y="17"/>
                  <a:pt x="21" y="15"/>
                  <a:pt x="21" y="14"/>
                </a:cubicBezTo>
                <a:cubicBezTo>
                  <a:pt x="21" y="12"/>
                  <a:pt x="23" y="11"/>
                  <a:pt x="26" y="11"/>
                </a:cubicBezTo>
                <a:cubicBezTo>
                  <a:pt x="28" y="11"/>
                  <a:pt x="30" y="12"/>
                  <a:pt x="30" y="13"/>
                </a:cubicBezTo>
                <a:cubicBezTo>
                  <a:pt x="46" y="18"/>
                  <a:pt x="46" y="18"/>
                  <a:pt x="46" y="18"/>
                </a:cubicBezTo>
                <a:cubicBezTo>
                  <a:pt x="50" y="16"/>
                  <a:pt x="50" y="16"/>
                  <a:pt x="50" y="16"/>
                </a:cubicBezTo>
                <a:cubicBezTo>
                  <a:pt x="52" y="15"/>
                  <a:pt x="52" y="13"/>
                  <a:pt x="50" y="12"/>
                </a:cubicBezTo>
                <a:close/>
                <a:moveTo>
                  <a:pt x="9" y="25"/>
                </a:moveTo>
                <a:cubicBezTo>
                  <a:pt x="10" y="30"/>
                  <a:pt x="11" y="32"/>
                  <a:pt x="16" y="34"/>
                </a:cubicBezTo>
                <a:cubicBezTo>
                  <a:pt x="21" y="36"/>
                  <a:pt x="24" y="39"/>
                  <a:pt x="26" y="39"/>
                </a:cubicBezTo>
                <a:cubicBezTo>
                  <a:pt x="28" y="39"/>
                  <a:pt x="30" y="37"/>
                  <a:pt x="35" y="34"/>
                </a:cubicBezTo>
                <a:cubicBezTo>
                  <a:pt x="40" y="32"/>
                  <a:pt x="39" y="32"/>
                  <a:pt x="40" y="27"/>
                </a:cubicBezTo>
                <a:cubicBezTo>
                  <a:pt x="26" y="34"/>
                  <a:pt x="26" y="34"/>
                  <a:pt x="26" y="34"/>
                </a:cubicBezTo>
                <a:cubicBezTo>
                  <a:pt x="9" y="25"/>
                  <a:pt x="9" y="25"/>
                  <a:pt x="9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1824905" y="230326"/>
            <a:ext cx="9838425" cy="965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TUJUAN PEMBELAJARAN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0" y="1316493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Setelah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mempelajari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bagian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ini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Anda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diharapkan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telah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mampu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</a:p>
          <a:p>
            <a:endParaRPr lang="en-US" sz="3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650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i PPT - 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754" y="6492875"/>
            <a:ext cx="295220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545454"/>
                </a:solidFill>
              </a:defRPr>
            </a:lvl1pPr>
          </a:lstStyle>
          <a:p>
            <a:r>
              <a:rPr lang="en-US"/>
              <a:t>1711MSTR04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82137" y="245661"/>
            <a:ext cx="11423176" cy="858912"/>
          </a:xfrm>
        </p:spPr>
        <p:txBody>
          <a:bodyPr>
            <a:noAutofit/>
          </a:bodyPr>
          <a:lstStyle>
            <a:lvl1pPr>
              <a:defRPr sz="5400">
                <a:solidFill>
                  <a:srgbClr val="51A1D8"/>
                </a:solidFill>
              </a:defRPr>
            </a:lvl1pPr>
          </a:lstStyle>
          <a:p>
            <a:r>
              <a:rPr lang="en-US" dirty="0"/>
              <a:t>JUDUL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2137" y="1104572"/>
            <a:ext cx="11423176" cy="5388303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Right Triangle 4"/>
          <p:cNvSpPr/>
          <p:nvPr userDrawn="1"/>
        </p:nvSpPr>
        <p:spPr>
          <a:xfrm rot="10800000">
            <a:off x="11212036" y="-249"/>
            <a:ext cx="979963" cy="97996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599817" y="124608"/>
            <a:ext cx="53545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200F7-E028-44A3-AEA5-2850C9D9EECB}" type="slidenum">
              <a:rPr lang="en-US" b="1" smtClean="0">
                <a:solidFill>
                  <a:schemeClr val="bg1"/>
                </a:solidFill>
              </a:rPr>
              <a:pPr/>
              <a:t>‹#›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34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i PPT - 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1999" cy="12146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755" y="6492875"/>
            <a:ext cx="3122022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545454"/>
                </a:solidFill>
              </a:defRPr>
            </a:lvl1pPr>
          </a:lstStyle>
          <a:p>
            <a:r>
              <a:rPr lang="en-US"/>
              <a:t>1711MSTR04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82137" y="300252"/>
            <a:ext cx="11423176" cy="70676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JUDUL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2137" y="1307264"/>
            <a:ext cx="11423176" cy="5185611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Right Triangle 4"/>
          <p:cNvSpPr/>
          <p:nvPr userDrawn="1"/>
        </p:nvSpPr>
        <p:spPr>
          <a:xfrm rot="10800000">
            <a:off x="11212036" y="-249"/>
            <a:ext cx="979963" cy="97996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599817" y="124608"/>
            <a:ext cx="53545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200F7-E028-44A3-AEA5-2850C9D9EECB}" type="slidenum">
              <a:rPr lang="en-US" b="1" smtClean="0">
                <a:solidFill>
                  <a:schemeClr val="bg1"/>
                </a:solidFill>
              </a:rPr>
              <a:pPr/>
              <a:t>‹#›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12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i Video - 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755" y="6492875"/>
            <a:ext cx="2899954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545454"/>
                </a:solidFill>
              </a:defRPr>
            </a:lvl1pPr>
          </a:lstStyle>
          <a:p>
            <a:r>
              <a:rPr lang="en-US"/>
              <a:t>1711MSTR04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82137" y="232012"/>
            <a:ext cx="11423176" cy="872560"/>
          </a:xfrm>
        </p:spPr>
        <p:txBody>
          <a:bodyPr>
            <a:noAutofit/>
          </a:bodyPr>
          <a:lstStyle>
            <a:lvl1pPr>
              <a:defRPr sz="5400">
                <a:solidFill>
                  <a:srgbClr val="51A1D8"/>
                </a:solidFill>
              </a:defRPr>
            </a:lvl1pPr>
          </a:lstStyle>
          <a:p>
            <a:r>
              <a:rPr lang="en-US" dirty="0"/>
              <a:t>JUDUL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2137" y="1104572"/>
            <a:ext cx="11423176" cy="5388303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95540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i Video - 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1999" cy="12146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755" y="6492875"/>
            <a:ext cx="286076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1711MSTR04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82137" y="300252"/>
            <a:ext cx="11423176" cy="706760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JUDUL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2137" y="1307264"/>
            <a:ext cx="11423176" cy="5185611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2279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i VIDEO - Alt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755" y="6492875"/>
            <a:ext cx="246361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545454"/>
                </a:solidFill>
              </a:defRPr>
            </a:lvl1pPr>
          </a:lstStyle>
          <a:p>
            <a:r>
              <a:rPr lang="en-US"/>
              <a:t>1711MSTR04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82137" y="272955"/>
            <a:ext cx="11423176" cy="831617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JUDUL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2137" y="1104572"/>
            <a:ext cx="11423176" cy="5388303"/>
          </a:xfrm>
        </p:spPr>
        <p:txBody>
          <a:bodyPr>
            <a:noAutofit/>
          </a:bodyPr>
          <a:lstStyle>
            <a:lvl1pPr marL="0" indent="0">
              <a:buNone/>
              <a:defRPr sz="36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85611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gingat Kemb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1999" cy="12146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382137" y="305040"/>
            <a:ext cx="11423176" cy="706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i="0" u="none" strike="noStrike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📚 </a:t>
            </a:r>
            <a:r>
              <a:rPr lang="en-US" sz="6000" dirty="0"/>
              <a:t>MENGINGAT KEMBALI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755" y="6492875"/>
            <a:ext cx="246361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545454"/>
                </a:solidFill>
              </a:defRPr>
            </a:lvl1pPr>
          </a:lstStyle>
          <a:p>
            <a:r>
              <a:rPr lang="en-US"/>
              <a:t>1711MSTR04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2137" y="1316840"/>
            <a:ext cx="11423176" cy="517603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2000"/>
              </a:spcBef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spcBef>
                <a:spcPts val="2000"/>
              </a:spcBef>
              <a:buNone/>
              <a:defRPr sz="3200">
                <a:solidFill>
                  <a:schemeClr val="tx1"/>
                </a:solidFill>
              </a:defRPr>
            </a:lvl2pPr>
            <a:lvl3pPr marL="914400" indent="0">
              <a:lnSpc>
                <a:spcPct val="100000"/>
              </a:lnSpc>
              <a:spcBef>
                <a:spcPts val="2000"/>
              </a:spcBef>
              <a:buNone/>
              <a:defRPr sz="2800">
                <a:solidFill>
                  <a:schemeClr val="tx1"/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1776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m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1999" cy="12146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382137" y="321082"/>
            <a:ext cx="11423176" cy="706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6000" dirty="0">
                <a:solidFill>
                  <a:srgbClr val="FFFFFF"/>
                </a:solidFill>
              </a:rPr>
              <a:t>📖 </a:t>
            </a:r>
            <a:r>
              <a:rPr lang="en-US" sz="6000" dirty="0"/>
              <a:t>KAMUS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755" y="6492875"/>
            <a:ext cx="246361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545454"/>
                </a:solidFill>
              </a:defRPr>
            </a:lvl1pPr>
          </a:lstStyle>
          <a:p>
            <a:r>
              <a:rPr lang="en-US"/>
              <a:t>1711MSTR04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2137" y="1348924"/>
            <a:ext cx="11423176" cy="5143951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600" b="1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lnSpc>
                <a:spcPct val="90000"/>
              </a:lnSpc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2pPr>
            <a:lvl3pPr marL="914400" indent="0">
              <a:buNone/>
              <a:defRPr sz="28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4579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ftar Pusta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1999" cy="12146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382137" y="321082"/>
            <a:ext cx="11423176" cy="706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i="0" u="none" strike="noStrike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🔑</a:t>
            </a:r>
            <a:r>
              <a:rPr lang="en-US" sz="4400" b="1" i="0" u="none" strike="noStrike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6000" dirty="0"/>
              <a:t>DAFTAR PUSTAKA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755" y="6492875"/>
            <a:ext cx="246361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545454"/>
                </a:solidFill>
              </a:defRPr>
            </a:lvl1pPr>
          </a:lstStyle>
          <a:p>
            <a:r>
              <a:rPr lang="en-US"/>
              <a:t>1711MSTR04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2137" y="1348924"/>
            <a:ext cx="11423176" cy="5143951"/>
          </a:xfrm>
        </p:spPr>
        <p:txBody>
          <a:bodyPr>
            <a:noAutofit/>
          </a:bodyPr>
          <a:lstStyle>
            <a:lvl1pPr marL="531813" indent="-531813">
              <a:spcBef>
                <a:spcPts val="0"/>
              </a:spcBef>
              <a:buNone/>
              <a:defRPr sz="2800" b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948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1999" cy="12146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382137" y="321082"/>
            <a:ext cx="11423176" cy="706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/>
              <a:t>© KREDIT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755" y="6492875"/>
            <a:ext cx="2463615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545454"/>
                </a:solidFill>
              </a:defRPr>
            </a:lvl1pPr>
          </a:lstStyle>
          <a:p>
            <a:r>
              <a:rPr lang="en-US"/>
              <a:t>1711MSTR04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2137" y="1348924"/>
            <a:ext cx="11423176" cy="5143951"/>
          </a:xfrm>
        </p:spPr>
        <p:txBody>
          <a:bodyPr>
            <a:noAutofit/>
          </a:bodyPr>
          <a:lstStyle>
            <a:lvl1pPr marL="531813" indent="-53181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 b="1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2pPr>
            <a:lvl3pPr marL="914400" indent="0">
              <a:buNone/>
              <a:defRPr sz="28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801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nutup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93" y="2644304"/>
            <a:ext cx="5348957" cy="1093506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291781"/>
            <a:ext cx="12192000" cy="919707"/>
          </a:xfrm>
          <a:prstGeom prst="rect">
            <a:avLst/>
          </a:prstGeom>
          <a:gradFill flip="none" rotWithShape="1">
            <a:gsLst>
              <a:gs pos="14000">
                <a:srgbClr val="51A1D8">
                  <a:alpha val="46000"/>
                </a:srgbClr>
              </a:gs>
              <a:gs pos="46000">
                <a:srgbClr val="A1CCEA">
                  <a:alpha val="25000"/>
                </a:srgbClr>
              </a:gs>
              <a:gs pos="76000">
                <a:schemeClr val="tx1">
                  <a:shade val="100000"/>
                  <a:satMod val="115000"/>
                  <a:alpha val="8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25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1">
                <a:solidFill>
                  <a:srgbClr val="6F2F9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1711MSTR04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8998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1">
                <a:solidFill>
                  <a:srgbClr val="6F2F9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66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1711MSTR04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9474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0133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51" r:id="rId2"/>
    <p:sldLayoutId id="2147483655" r:id="rId3"/>
    <p:sldLayoutId id="2147483660" r:id="rId4"/>
    <p:sldLayoutId id="2147483668" r:id="rId5"/>
    <p:sldLayoutId id="2147483669" r:id="rId6"/>
    <p:sldLayoutId id="2147483661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71" r:id="rId13"/>
    <p:sldLayoutId id="2147483672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dyct.com/persndata/TUP-certificate-prof.lect-Management-.jpg" TargetMode="External"/><Relationship Id="rId2" Type="http://schemas.openxmlformats.org/officeDocument/2006/relationships/hyperlink" Target="http://www.rudyct.com/persndata/SK-Presiden.GuruBesar.4E.pdf" TargetMode="Externa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dyct.com/mm/mstr/smp/sm17/TD-A-Starbucks-2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8ABA0-0A67-4A17-9B68-3436DC332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916" y="98453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d-ID" sz="6000" dirty="0">
                <a:solidFill>
                  <a:schemeClr val="accent5">
                    <a:lumMod val="50000"/>
                  </a:schemeClr>
                </a:solidFill>
              </a:rPr>
              <a:t>MANAJEMEN STRATEGIK</a:t>
            </a:r>
            <a:br>
              <a:rPr lang="id-ID" dirty="0"/>
            </a:br>
            <a:br>
              <a:rPr lang="id-ID" dirty="0"/>
            </a:br>
            <a:r>
              <a:rPr lang="id-ID" sz="2800" b="0" dirty="0">
                <a:latin typeface="+mj-lt"/>
              </a:rPr>
              <a:t>DOSEN:  </a:t>
            </a:r>
            <a:r>
              <a:rPr lang="id-ID" altLang="id-ID" sz="2800" b="0" dirty="0">
                <a:solidFill>
                  <a:srgbClr val="A379BB">
                    <a:lumMod val="50000"/>
                  </a:srgbClr>
                </a:solidFill>
                <a:latin typeface="+mj-lt"/>
              </a:rPr>
              <a:t>Prof Ir Rudy C Tarumingkeng, </a:t>
            </a:r>
            <a:r>
              <a:rPr lang="id-ID" altLang="id-ID" sz="2800" b="0" dirty="0" err="1">
                <a:solidFill>
                  <a:srgbClr val="A379BB">
                    <a:lumMod val="50000"/>
                  </a:srgbClr>
                </a:solidFill>
                <a:latin typeface="+mj-lt"/>
              </a:rPr>
              <a:t>PhD</a:t>
            </a:r>
            <a:endParaRPr lang="id-ID" sz="2800" b="0" dirty="0">
              <a:latin typeface="+mj-lt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769CDEF-F322-4F69-B6C7-DCB777545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8441" y="3017168"/>
            <a:ext cx="9111018" cy="3427223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id-ID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Guru Besar Institut Pertanian Bogor</a:t>
            </a:r>
            <a:r>
              <a:rPr lang="id-ID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lnSpc>
                <a:spcPct val="100000"/>
              </a:lnSpc>
            </a:pPr>
            <a:r>
              <a:rPr lang="id-ID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Professorial Lecturer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in Management</a:t>
            </a:r>
            <a:r>
              <a:rPr lang="id-ID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, Graduate School, TUP-Manila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</a:t>
            </a:r>
          </a:p>
          <a:p>
            <a:pPr lvl="1">
              <a:lnSpc>
                <a:spcPct val="100000"/>
              </a:lnSpc>
            </a:pP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pPr lvl="1">
              <a:lnSpc>
                <a:spcPct val="100000"/>
              </a:lnSpc>
            </a:pP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https://rudyct.com/cv.pdf </a:t>
            </a:r>
            <a:r>
              <a:rPr lang="id-ID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</a:t>
            </a: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endParaRPr lang="id-ID" sz="2000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id-ID" altLang="id-ID" sz="2000" dirty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20000"/>
              </a:lnSpc>
            </a:pPr>
            <a:endParaRPr lang="id-ID" altLang="id-ID" sz="2000" dirty="0">
              <a:solidFill>
                <a:srgbClr val="002060"/>
              </a:solidFill>
              <a:latin typeface="Times New Roman" pitchFamily="18" charset="0"/>
            </a:endParaRPr>
          </a:p>
          <a:p>
            <a:pPr marL="285750" lvl="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rgbClr val="292929">
                    <a:lumMod val="50000"/>
                    <a:lumOff val="50000"/>
                  </a:srgbClr>
                </a:solidFill>
              </a:rPr>
              <a:t> </a:t>
            </a:r>
            <a:endParaRPr kumimoji="0" lang="en-US" altLang="id-ID" sz="1400" b="1" dirty="0">
              <a:solidFill>
                <a:prstClr val="white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932634-6520-4BD8-91A4-2EFA5612DEA8}"/>
              </a:ext>
            </a:extLst>
          </p:cNvPr>
          <p:cNvSpPr/>
          <p:nvPr/>
        </p:nvSpPr>
        <p:spPr>
          <a:xfrm>
            <a:off x="633484" y="813049"/>
            <a:ext cx="16919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6000" b="1" dirty="0">
                <a:solidFill>
                  <a:srgbClr val="0000CC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26512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B80A1-CE97-4D83-B745-7F55D6C6F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266" y="902398"/>
            <a:ext cx="8997518" cy="1325563"/>
          </a:xfrm>
        </p:spPr>
        <p:txBody>
          <a:bodyPr>
            <a:normAutofit/>
          </a:bodyPr>
          <a:lstStyle/>
          <a:p>
            <a:br>
              <a:rPr lang="id-ID" altLang="id-ID" dirty="0">
                <a:solidFill>
                  <a:srgbClr val="A379BB">
                    <a:lumMod val="50000"/>
                  </a:srgbClr>
                </a:solidFill>
                <a:latin typeface="Times New Roman" pitchFamily="18" charset="0"/>
              </a:rPr>
            </a:br>
            <a:endParaRPr lang="id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4C663-72BA-420F-8554-A21A6D4E3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2137" y="902398"/>
            <a:ext cx="12110113" cy="4351338"/>
          </a:xfrm>
        </p:spPr>
        <p:txBody>
          <a:bodyPr>
            <a:normAutofit fontScale="25000" lnSpcReduction="20000"/>
          </a:bodyPr>
          <a:lstStyle/>
          <a:p>
            <a:endParaRPr lang="id-ID" dirty="0"/>
          </a:p>
          <a:p>
            <a:endParaRPr lang="id-ID" dirty="0"/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id-ID" sz="16000">
                <a:solidFill>
                  <a:srgbClr val="0000CC"/>
                </a:solidFill>
              </a:rPr>
              <a:t>  ANALISIS </a:t>
            </a:r>
            <a:r>
              <a:rPr lang="id-ID" sz="16000" dirty="0">
                <a:solidFill>
                  <a:srgbClr val="0000CC"/>
                </a:solidFill>
              </a:rPr>
              <a:t>EKSTERNAL</a:t>
            </a:r>
            <a:r>
              <a:rPr lang="en-US" sz="16000" dirty="0">
                <a:solidFill>
                  <a:srgbClr val="0000CC"/>
                </a:solidFill>
              </a:rPr>
              <a:t> </a:t>
            </a:r>
            <a:r>
              <a:rPr lang="id-ID" sz="16000" dirty="0">
                <a:solidFill>
                  <a:srgbClr val="0000CC"/>
                </a:solidFill>
              </a:rPr>
              <a:t>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id-ID" sz="16000" dirty="0">
                <a:solidFill>
                  <a:srgbClr val="0000CC"/>
                </a:solidFill>
              </a:rPr>
              <a:t>     </a:t>
            </a:r>
            <a:r>
              <a:rPr lang="en-US" sz="16000" dirty="0">
                <a:solidFill>
                  <a:srgbClr val="0000CC"/>
                </a:solidFill>
              </a:rPr>
              <a:t>FIVE FORCES MODEL</a:t>
            </a:r>
            <a:endParaRPr lang="id-ID" sz="16000" dirty="0">
              <a:solidFill>
                <a:srgbClr val="0000CC"/>
              </a:solidFill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id-ID" sz="16000" dirty="0">
                <a:solidFill>
                  <a:srgbClr val="0000CC"/>
                </a:solidFill>
              </a:rPr>
              <a:t>        </a:t>
            </a:r>
            <a:r>
              <a:rPr lang="en-US" sz="16000" dirty="0">
                <a:solidFill>
                  <a:srgbClr val="0000CC"/>
                </a:solidFill>
              </a:rPr>
              <a:t>STRATEGIC GROUPS</a:t>
            </a:r>
            <a:r>
              <a:rPr lang="id-ID" sz="16000" dirty="0">
                <a:solidFill>
                  <a:srgbClr val="0000CC"/>
                </a:solidFill>
              </a:rPr>
              <a:t> 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id-ID" sz="16000" dirty="0">
                <a:solidFill>
                  <a:srgbClr val="0000CC"/>
                </a:solidFill>
              </a:rPr>
              <a:t>            </a:t>
            </a:r>
            <a:r>
              <a:rPr lang="en-US" sz="16000" dirty="0">
                <a:solidFill>
                  <a:srgbClr val="0000CC"/>
                </a:solidFill>
              </a:rPr>
              <a:t>SIKLUS INDUSTRI DAN </a:t>
            </a:r>
            <a:endParaRPr lang="id-ID" sz="16000" dirty="0">
              <a:solidFill>
                <a:srgbClr val="0000CC"/>
              </a:solidFill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id-ID" sz="16000" dirty="0">
                <a:solidFill>
                  <a:srgbClr val="0000CC"/>
                </a:solidFill>
              </a:rPr>
              <a:t>                </a:t>
            </a:r>
            <a:r>
              <a:rPr lang="en-US" sz="16000" dirty="0">
                <a:solidFill>
                  <a:srgbClr val="0000CC"/>
                </a:solidFill>
              </a:rPr>
              <a:t>PERAN LINGKUNGAN MAKRO</a:t>
            </a:r>
            <a:endParaRPr lang="id-ID" sz="16000" dirty="0">
              <a:solidFill>
                <a:srgbClr val="0000CC"/>
              </a:solidFill>
            </a:endParaRPr>
          </a:p>
          <a:p>
            <a:pPr>
              <a:lnSpc>
                <a:spcPct val="170000"/>
              </a:lnSpc>
            </a:pPr>
            <a:endParaRPr lang="id-ID" dirty="0"/>
          </a:p>
          <a:p>
            <a:endParaRPr lang="id-ID" dirty="0"/>
          </a:p>
          <a:p>
            <a:endParaRPr lang="id-ID" dirty="0"/>
          </a:p>
          <a:p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61535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431228" y="452382"/>
            <a:ext cx="8896586" cy="6310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59909" y="729996"/>
            <a:ext cx="883919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031223" y="729996"/>
            <a:ext cx="880872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45993" y="1400556"/>
            <a:ext cx="882395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93435" y="1400556"/>
            <a:ext cx="880872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47076" y="1400556"/>
            <a:ext cx="883920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96056" y="2071117"/>
            <a:ext cx="882395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59908" y="2071117"/>
            <a:ext cx="882396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629144" y="2071117"/>
            <a:ext cx="882396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2967441" y="640766"/>
            <a:ext cx="7491730" cy="315976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255270">
              <a:lnSpc>
                <a:spcPct val="100000"/>
              </a:lnSpc>
              <a:spcBef>
                <a:spcPts val="105"/>
              </a:spcBef>
            </a:pPr>
            <a:r>
              <a:rPr b="0" spc="-5" dirty="0">
                <a:solidFill>
                  <a:schemeClr val="accent5">
                    <a:lumMod val="50000"/>
                  </a:schemeClr>
                </a:solidFill>
              </a:rPr>
              <a:t>“Agar </a:t>
            </a:r>
            <a:r>
              <a:rPr b="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menang perang, selalu  </a:t>
            </a:r>
            <a:r>
              <a:rPr b="0" i="1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lakukan survei lapangan  secara cermat sebelum  pertempuran”</a:t>
            </a:r>
          </a:p>
          <a:p>
            <a:pPr marR="5080" algn="r">
              <a:lnSpc>
                <a:spcPct val="100000"/>
              </a:lnSpc>
              <a:spcBef>
                <a:spcPts val="190"/>
              </a:spcBef>
            </a:pPr>
            <a:r>
              <a:rPr sz="2800" b="0" i="0" spc="-5" dirty="0">
                <a:solidFill>
                  <a:srgbClr val="663300"/>
                </a:solidFill>
              </a:rPr>
              <a:t>- Sun</a:t>
            </a:r>
            <a:r>
              <a:rPr sz="2800" b="0" i="0" spc="-114" dirty="0">
                <a:solidFill>
                  <a:srgbClr val="663300"/>
                </a:solidFill>
              </a:rPr>
              <a:t> </a:t>
            </a:r>
            <a:r>
              <a:rPr sz="2800" b="0" i="0" spc="-5" dirty="0">
                <a:solidFill>
                  <a:srgbClr val="663300"/>
                </a:solidFill>
              </a:rPr>
              <a:t>Tzu</a:t>
            </a:r>
            <a:endParaRPr sz="2800" dirty="0"/>
          </a:p>
        </p:txBody>
      </p:sp>
      <p:sp>
        <p:nvSpPr>
          <p:cNvPr id="29" name="object 29"/>
          <p:cNvSpPr txBox="1"/>
          <p:nvPr/>
        </p:nvSpPr>
        <p:spPr>
          <a:xfrm>
            <a:off x="7366063" y="6604033"/>
            <a:ext cx="27298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© </a:t>
            </a:r>
            <a:r>
              <a:rPr sz="1200" spc="-5" dirty="0">
                <a:latin typeface="Arial"/>
                <a:cs typeface="Arial"/>
              </a:rPr>
              <a:t>RoyaltyFree/ </a:t>
            </a:r>
            <a:r>
              <a:rPr sz="1200" dirty="0">
                <a:latin typeface="Arial"/>
                <a:cs typeface="Arial"/>
              </a:rPr>
              <a:t>Stockdisc/ </a:t>
            </a:r>
            <a:r>
              <a:rPr sz="1200" spc="-170" dirty="0">
                <a:latin typeface="Arial"/>
                <a:cs typeface="Arial"/>
              </a:rPr>
              <a:t>Ge</a:t>
            </a:r>
            <a:r>
              <a:rPr spc="-254" baseline="6944" dirty="0">
                <a:latin typeface="Times New Roman"/>
                <a:cs typeface="Times New Roman"/>
              </a:rPr>
              <a:t>2</a:t>
            </a:r>
            <a:r>
              <a:rPr sz="1200" spc="-170" dirty="0">
                <a:latin typeface="Arial"/>
                <a:cs typeface="Arial"/>
              </a:rPr>
              <a:t>tty</a:t>
            </a:r>
            <a:r>
              <a:rPr spc="-254" baseline="6944" dirty="0">
                <a:latin typeface="Times New Roman"/>
                <a:cs typeface="Times New Roman"/>
              </a:rPr>
              <a:t>|</a:t>
            </a:r>
            <a:r>
              <a:rPr spc="-247" baseline="6944" dirty="0">
                <a:latin typeface="Times New Roman"/>
                <a:cs typeface="Times New Roman"/>
              </a:rPr>
              <a:t> </a:t>
            </a:r>
            <a:r>
              <a:rPr spc="-60" baseline="6944" dirty="0">
                <a:latin typeface="Times New Roman"/>
                <a:cs typeface="Times New Roman"/>
              </a:rPr>
              <a:t>2</a:t>
            </a:r>
            <a:r>
              <a:rPr sz="1200" spc="-40" dirty="0">
                <a:latin typeface="Arial"/>
                <a:cs typeface="Arial"/>
              </a:rPr>
              <a:t>Images</a:t>
            </a:r>
            <a:endParaRPr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7876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5391912" y="0"/>
            <a:ext cx="883919" cy="122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27092" y="659892"/>
            <a:ext cx="883919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76189" y="659892"/>
            <a:ext cx="883919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47759" y="659892"/>
            <a:ext cx="883920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03207" y="659892"/>
            <a:ext cx="883920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085591" y="109147"/>
            <a:ext cx="6546088" cy="136779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marR="5080" indent="495300" algn="ctr">
              <a:lnSpc>
                <a:spcPct val="100000"/>
              </a:lnSpc>
              <a:spcBef>
                <a:spcPts val="100"/>
              </a:spcBef>
            </a:pPr>
            <a:r>
              <a:rPr i="0" dirty="0">
                <a:solidFill>
                  <a:srgbClr val="FFFF00"/>
                </a:solidFill>
                <a:highlight>
                  <a:srgbClr val="800080"/>
                </a:highlight>
              </a:rPr>
              <a:t>Analisis Eksternal:  </a:t>
            </a:r>
            <a:r>
              <a:rPr lang="id-ID" i="0" dirty="0">
                <a:solidFill>
                  <a:srgbClr val="FFFF00"/>
                </a:solidFill>
                <a:highlight>
                  <a:srgbClr val="800080"/>
                </a:highlight>
              </a:rPr>
              <a:t>   </a:t>
            </a:r>
            <a:r>
              <a:rPr b="0" i="0" dirty="0" err="1">
                <a:solidFill>
                  <a:srgbClr val="FF6633"/>
                </a:solidFill>
              </a:rPr>
              <a:t>Peluang</a:t>
            </a:r>
            <a:r>
              <a:rPr b="0" i="0" dirty="0">
                <a:solidFill>
                  <a:srgbClr val="FF6633"/>
                </a:solidFill>
              </a:rPr>
              <a:t> dan</a:t>
            </a:r>
            <a:r>
              <a:rPr b="0" i="0" spc="-85" dirty="0">
                <a:solidFill>
                  <a:srgbClr val="FF6633"/>
                </a:solidFill>
              </a:rPr>
              <a:t> </a:t>
            </a:r>
            <a:r>
              <a:rPr b="0" i="0" dirty="0">
                <a:solidFill>
                  <a:srgbClr val="FF6633"/>
                </a:solidFill>
              </a:rPr>
              <a:t>Ancaman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880717" y="1604010"/>
            <a:ext cx="8426450" cy="83629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25700" marR="5080" indent="-2413635">
              <a:lnSpc>
                <a:spcPts val="3030"/>
              </a:lnSpc>
              <a:spcBef>
                <a:spcPts val="470"/>
              </a:spcBef>
            </a:pPr>
            <a:r>
              <a:rPr sz="2800" spc="-5" dirty="0">
                <a:solidFill>
                  <a:srgbClr val="002060"/>
                </a:solidFill>
                <a:latin typeface="Arial"/>
                <a:cs typeface="Arial"/>
              </a:rPr>
              <a:t>Menganalisis dinamika persaingan dalam industri  pada lingkungan</a:t>
            </a:r>
            <a:r>
              <a:rPr sz="2800" spc="4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2060"/>
                </a:solidFill>
                <a:latin typeface="Arial"/>
                <a:cs typeface="Arial"/>
              </a:rPr>
              <a:t>luar</a:t>
            </a:r>
            <a:endParaRPr sz="28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59423" y="2484120"/>
            <a:ext cx="47244" cy="36926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963036" y="2449829"/>
            <a:ext cx="199961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000" b="1" spc="-5" dirty="0">
                <a:solidFill>
                  <a:srgbClr val="0000CC"/>
                </a:solidFill>
                <a:latin typeface="Arial"/>
                <a:cs typeface="Arial"/>
              </a:rPr>
              <a:t>Peluang</a:t>
            </a:r>
            <a:endParaRPr sz="4000" dirty="0">
              <a:solidFill>
                <a:srgbClr val="0000CC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975483" y="3049397"/>
            <a:ext cx="1972310" cy="0"/>
          </a:xfrm>
          <a:custGeom>
            <a:avLst/>
            <a:gdLst/>
            <a:ahLst/>
            <a:cxnLst/>
            <a:rect l="l" t="t" r="r" b="b"/>
            <a:pathLst>
              <a:path w="1972310">
                <a:moveTo>
                  <a:pt x="0" y="0"/>
                </a:moveTo>
                <a:lnTo>
                  <a:pt x="1972055" y="0"/>
                </a:lnTo>
              </a:path>
            </a:pathLst>
          </a:custGeom>
          <a:ln w="53339">
            <a:solidFill>
              <a:srgbClr val="00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169059" y="3560776"/>
            <a:ext cx="3585845" cy="2055947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indent="1270" algn="ctr">
              <a:lnSpc>
                <a:spcPct val="90200"/>
              </a:lnSpc>
              <a:spcBef>
                <a:spcPts val="480"/>
              </a:spcBef>
            </a:pPr>
            <a:r>
              <a:rPr sz="3200" spc="-5" dirty="0">
                <a:solidFill>
                  <a:srgbClr val="006600"/>
                </a:solidFill>
                <a:latin typeface="Comic Sans MS" panose="030F0702030302020204" pitchFamily="66" charset="0"/>
                <a:cs typeface="Arial"/>
              </a:rPr>
              <a:t>K</a:t>
            </a:r>
            <a:r>
              <a:rPr sz="2800" spc="-5" dirty="0">
                <a:solidFill>
                  <a:srgbClr val="006600"/>
                </a:solidFill>
                <a:latin typeface="Comic Sans MS" panose="030F0702030302020204" pitchFamily="66" charset="0"/>
                <a:cs typeface="Arial"/>
              </a:rPr>
              <a:t>ondisi di  lingkungan (luar)  perusahaan </a:t>
            </a:r>
            <a:r>
              <a:rPr sz="2800" spc="-25" dirty="0">
                <a:solidFill>
                  <a:srgbClr val="006600"/>
                </a:solidFill>
                <a:latin typeface="Comic Sans MS" panose="030F0702030302020204" pitchFamily="66" charset="0"/>
                <a:cs typeface="Arial"/>
              </a:rPr>
              <a:t>yg </a:t>
            </a:r>
            <a:r>
              <a:rPr sz="2800" spc="-5" dirty="0">
                <a:solidFill>
                  <a:srgbClr val="006600"/>
                </a:solidFill>
                <a:latin typeface="Comic Sans MS" panose="030F0702030302020204" pitchFamily="66" charset="0"/>
                <a:cs typeface="Arial"/>
              </a:rPr>
              <a:t>dapat  dimanfaatkan utk  keuntungan  perusahaan</a:t>
            </a:r>
            <a:r>
              <a:rPr sz="2800" spc="-5" dirty="0">
                <a:solidFill>
                  <a:srgbClr val="006600"/>
                </a:solidFill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00748" y="2643073"/>
            <a:ext cx="23094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000" b="1" spc="-5" dirty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4000" b="1" spc="-20" dirty="0">
                <a:solidFill>
                  <a:srgbClr val="0000CC"/>
                </a:solidFill>
                <a:latin typeface="Arial"/>
                <a:cs typeface="Arial"/>
              </a:rPr>
              <a:t>n</a:t>
            </a:r>
            <a:r>
              <a:rPr sz="4000" b="1" spc="-5" dirty="0">
                <a:solidFill>
                  <a:srgbClr val="0000CC"/>
                </a:solidFill>
                <a:latin typeface="Arial"/>
                <a:cs typeface="Arial"/>
              </a:rPr>
              <a:t>caman</a:t>
            </a:r>
            <a:endParaRPr sz="4000" dirty="0">
              <a:solidFill>
                <a:srgbClr val="0000CC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012560" y="3243008"/>
            <a:ext cx="2281555" cy="0"/>
          </a:xfrm>
          <a:custGeom>
            <a:avLst/>
            <a:gdLst/>
            <a:ahLst/>
            <a:cxnLst/>
            <a:rect l="l" t="t" r="r" b="b"/>
            <a:pathLst>
              <a:path w="2281554">
                <a:moveTo>
                  <a:pt x="0" y="0"/>
                </a:moveTo>
                <a:lnTo>
                  <a:pt x="2281427" y="0"/>
                </a:lnTo>
              </a:path>
            </a:pathLst>
          </a:custGeom>
          <a:ln w="53466">
            <a:solidFill>
              <a:srgbClr val="8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78372" y="3754627"/>
            <a:ext cx="3749675" cy="20523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065" marR="5080" algn="ctr">
              <a:lnSpc>
                <a:spcPct val="90200"/>
              </a:lnSpc>
              <a:spcBef>
                <a:spcPts val="480"/>
              </a:spcBef>
            </a:pPr>
            <a:r>
              <a:rPr sz="3200" spc="-5" dirty="0">
                <a:solidFill>
                  <a:srgbClr val="7030A0"/>
                </a:solidFill>
                <a:latin typeface="Arial"/>
                <a:cs typeface="Arial"/>
              </a:rPr>
              <a:t>K</a:t>
            </a:r>
            <a:r>
              <a:rPr sz="2800" spc="-5" dirty="0">
                <a:solidFill>
                  <a:srgbClr val="7030A0"/>
                </a:solidFill>
                <a:latin typeface="Comic Sans MS" panose="030F0702030302020204" pitchFamily="66" charset="0"/>
                <a:cs typeface="Arial"/>
              </a:rPr>
              <a:t>ondisi di</a:t>
            </a:r>
            <a:r>
              <a:rPr sz="2800" spc="-55" dirty="0">
                <a:solidFill>
                  <a:srgbClr val="7030A0"/>
                </a:solidFill>
                <a:latin typeface="Comic Sans MS" panose="030F0702030302020204" pitchFamily="66" charset="0"/>
                <a:cs typeface="Arial"/>
              </a:rPr>
              <a:t> </a:t>
            </a:r>
            <a:r>
              <a:rPr sz="2800" spc="-5" dirty="0">
                <a:solidFill>
                  <a:srgbClr val="7030A0"/>
                </a:solidFill>
                <a:latin typeface="Comic Sans MS" panose="030F0702030302020204" pitchFamily="66" charset="0"/>
                <a:cs typeface="Arial"/>
              </a:rPr>
              <a:t>lingkungan  (luar) perusahaan </a:t>
            </a:r>
            <a:r>
              <a:rPr sz="2800" spc="-25" dirty="0">
                <a:solidFill>
                  <a:srgbClr val="7030A0"/>
                </a:solidFill>
                <a:latin typeface="Comic Sans MS" panose="030F0702030302020204" pitchFamily="66" charset="0"/>
                <a:cs typeface="Arial"/>
              </a:rPr>
              <a:t>yg  </a:t>
            </a:r>
            <a:r>
              <a:rPr sz="2800" spc="-5" dirty="0">
                <a:solidFill>
                  <a:srgbClr val="7030A0"/>
                </a:solidFill>
                <a:latin typeface="Comic Sans MS" panose="030F0702030302020204" pitchFamily="66" charset="0"/>
                <a:cs typeface="Arial"/>
              </a:rPr>
              <a:t>dapat membahayakan  profitabilitas bisnis  perusahaan</a:t>
            </a:r>
            <a:r>
              <a:rPr sz="2800" b="1" spc="-5" dirty="0">
                <a:solidFill>
                  <a:srgbClr val="7030A0"/>
                </a:solidFill>
                <a:latin typeface="Arial"/>
                <a:cs typeface="Arial"/>
              </a:rPr>
              <a:t>.</a:t>
            </a:r>
            <a:endParaRPr sz="2800" dirty="0">
              <a:solidFill>
                <a:srgbClr val="7030A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647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2546604" y="2604517"/>
            <a:ext cx="480059" cy="67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12335" y="2604517"/>
            <a:ext cx="481584" cy="67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44796" y="2604517"/>
            <a:ext cx="481584" cy="67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47788" y="2604517"/>
            <a:ext cx="478536" cy="67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078223" y="4908803"/>
            <a:ext cx="480060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394959" y="4908803"/>
            <a:ext cx="480060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237476" y="4908803"/>
            <a:ext cx="480060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868411" y="4908803"/>
            <a:ext cx="480060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025139" y="5289803"/>
            <a:ext cx="405384" cy="569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573779" y="5603748"/>
            <a:ext cx="365760" cy="513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2318289" y="5384926"/>
            <a:ext cx="7409878" cy="14290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ts val="2400"/>
              </a:lnSpc>
              <a:spcBef>
                <a:spcPts val="100"/>
              </a:spcBef>
              <a:buClr>
                <a:srgbClr val="FF6633"/>
              </a:buClr>
              <a:buChar char="–"/>
              <a:tabLst>
                <a:tab pos="299085" algn="l"/>
                <a:tab pos="299720" algn="l"/>
              </a:tabLst>
            </a:pPr>
            <a:r>
              <a:rPr sz="2000" dirty="0">
                <a:latin typeface="Arial Rounded MT Bold"/>
                <a:cs typeface="Arial Rounded MT Bold"/>
              </a:rPr>
              <a:t>Sosial</a:t>
            </a:r>
          </a:p>
          <a:p>
            <a:pPr marL="299085" indent="-286385">
              <a:lnSpc>
                <a:spcPts val="2160"/>
              </a:lnSpc>
              <a:buClr>
                <a:srgbClr val="FF6633"/>
              </a:buClr>
              <a:buChar char="–"/>
              <a:tabLst>
                <a:tab pos="299085" algn="l"/>
                <a:tab pos="299720" algn="l"/>
              </a:tabLst>
            </a:pPr>
            <a:r>
              <a:rPr dirty="0" err="1">
                <a:latin typeface="Arial Rounded MT Bold"/>
                <a:cs typeface="Arial Rounded MT Bold"/>
              </a:rPr>
              <a:t>Pemerintah</a:t>
            </a:r>
            <a:r>
              <a:rPr lang="id-ID" dirty="0">
                <a:latin typeface="Arial Rounded MT Bold"/>
                <a:cs typeface="Arial Rounded MT Bold"/>
              </a:rPr>
              <a:t> </a:t>
            </a:r>
          </a:p>
          <a:p>
            <a:pPr marL="299085" indent="-286385">
              <a:lnSpc>
                <a:spcPts val="2160"/>
              </a:lnSpc>
              <a:buClr>
                <a:srgbClr val="FF6633"/>
              </a:buClr>
              <a:buFontTx/>
              <a:buChar char="–"/>
              <a:tabLst>
                <a:tab pos="299085" algn="l"/>
                <a:tab pos="299720" algn="l"/>
              </a:tabLst>
            </a:pPr>
            <a:r>
              <a:rPr lang="id-ID" b="1" dirty="0">
                <a:latin typeface="Arial"/>
                <a:cs typeface="Arial"/>
              </a:rPr>
              <a:t>Legal (UU &amp;</a:t>
            </a:r>
            <a:r>
              <a:rPr lang="id-ID" b="1" spc="-85" dirty="0">
                <a:latin typeface="Arial"/>
                <a:cs typeface="Arial"/>
              </a:rPr>
              <a:t> </a:t>
            </a:r>
            <a:r>
              <a:rPr lang="id-ID" b="1" dirty="0">
                <a:latin typeface="Arial"/>
                <a:cs typeface="Arial"/>
              </a:rPr>
              <a:t>peraturan)</a:t>
            </a:r>
            <a:endParaRPr lang="id-ID" dirty="0">
              <a:latin typeface="Arial"/>
              <a:cs typeface="Arial"/>
            </a:endParaRPr>
          </a:p>
          <a:p>
            <a:pPr marL="299085" indent="-286385">
              <a:lnSpc>
                <a:spcPts val="2160"/>
              </a:lnSpc>
              <a:buClr>
                <a:srgbClr val="FF6633"/>
              </a:buClr>
              <a:buChar char="–"/>
              <a:tabLst>
                <a:tab pos="299085" algn="l"/>
                <a:tab pos="299720" algn="l"/>
              </a:tabLst>
            </a:pPr>
            <a:endParaRPr lang="id-ID" dirty="0">
              <a:latin typeface="Arial Rounded MT Bold"/>
              <a:cs typeface="Arial Rounded MT Bold"/>
            </a:endParaRPr>
          </a:p>
          <a:p>
            <a:pPr marL="299085" indent="-286385">
              <a:lnSpc>
                <a:spcPts val="2160"/>
              </a:lnSpc>
              <a:buClr>
                <a:srgbClr val="FF6633"/>
              </a:buClr>
              <a:buChar char="–"/>
              <a:tabLst>
                <a:tab pos="299085" algn="l"/>
                <a:tab pos="299720" algn="l"/>
              </a:tabLst>
            </a:pPr>
            <a:r>
              <a:rPr lang="en-US" dirty="0">
                <a:latin typeface="Arial Rounded MT Bold"/>
                <a:cs typeface="Arial Rounded MT Bold"/>
              </a:rPr>
              <a:t>PESTEL: </a:t>
            </a:r>
            <a:r>
              <a:rPr lang="en-US" dirty="0" err="1">
                <a:latin typeface="Arial Rounded MT Bold"/>
                <a:cs typeface="Arial Rounded MT Bold"/>
              </a:rPr>
              <a:t>Politik</a:t>
            </a:r>
            <a:r>
              <a:rPr lang="en-US" dirty="0">
                <a:latin typeface="Arial Rounded MT Bold"/>
                <a:cs typeface="Arial Rounded MT Bold"/>
              </a:rPr>
              <a:t>, </a:t>
            </a:r>
            <a:r>
              <a:rPr lang="en-US" dirty="0" err="1">
                <a:latin typeface="Arial Rounded MT Bold"/>
                <a:cs typeface="Arial Rounded MT Bold"/>
              </a:rPr>
              <a:t>Ekonomi,Sosial</a:t>
            </a:r>
            <a:r>
              <a:rPr lang="en-US" dirty="0">
                <a:latin typeface="Arial Rounded MT Bold"/>
                <a:cs typeface="Arial Rounded MT Bold"/>
              </a:rPr>
              <a:t>, </a:t>
            </a:r>
            <a:r>
              <a:rPr lang="en-US" dirty="0" err="1">
                <a:latin typeface="Arial Rounded MT Bold"/>
                <a:cs typeface="Arial Rounded MT Bold"/>
              </a:rPr>
              <a:t>Teknologi</a:t>
            </a:r>
            <a:r>
              <a:rPr lang="en-US" dirty="0">
                <a:latin typeface="Arial Rounded MT Bold"/>
                <a:cs typeface="Arial Rounded MT Bold"/>
              </a:rPr>
              <a:t>, Env., Legis.</a:t>
            </a:r>
            <a:endParaRPr dirty="0">
              <a:latin typeface="Arial Rounded MT Bold"/>
              <a:cs typeface="Arial Rounded MT Bold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6023228" y="5436210"/>
            <a:ext cx="309245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buClr>
                <a:srgbClr val="006666"/>
              </a:buClr>
              <a:tabLst>
                <a:tab pos="309245" algn="l"/>
                <a:tab pos="309880" algn="l"/>
              </a:tabLst>
            </a:pPr>
            <a:r>
              <a:rPr sz="2000" b="1" dirty="0">
                <a:latin typeface="Arial"/>
                <a:cs typeface="Arial"/>
              </a:rPr>
              <a:t>International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023228" y="5905539"/>
            <a:ext cx="15525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buClr>
                <a:srgbClr val="006666"/>
              </a:buClr>
              <a:tabLst>
                <a:tab pos="355600" algn="l"/>
                <a:tab pos="356235" algn="l"/>
              </a:tabLst>
            </a:pPr>
            <a:r>
              <a:rPr sz="2000" b="1" spc="-145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eknologi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5332476" y="1"/>
            <a:ext cx="883920" cy="12146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005571" y="1"/>
            <a:ext cx="883920" cy="12146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>
            <a:spLocks noGrp="1"/>
          </p:cNvSpPr>
          <p:nvPr>
            <p:ph type="title"/>
          </p:nvPr>
        </p:nvSpPr>
        <p:spPr>
          <a:xfrm>
            <a:off x="3521710" y="131775"/>
            <a:ext cx="4845050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0" dirty="0">
                <a:solidFill>
                  <a:srgbClr val="7030A0"/>
                </a:solidFill>
              </a:rPr>
              <a:t>Analisis</a:t>
            </a:r>
            <a:r>
              <a:rPr i="0" spc="-60" dirty="0">
                <a:solidFill>
                  <a:srgbClr val="7030A0"/>
                </a:solidFill>
              </a:rPr>
              <a:t> </a:t>
            </a:r>
            <a:r>
              <a:rPr i="0" dirty="0">
                <a:solidFill>
                  <a:srgbClr val="7030A0"/>
                </a:solidFill>
              </a:rPr>
              <a:t>Eksternal</a:t>
            </a:r>
          </a:p>
        </p:txBody>
      </p:sp>
      <p:sp>
        <p:nvSpPr>
          <p:cNvPr id="111" name="object 111"/>
          <p:cNvSpPr txBox="1"/>
          <p:nvPr/>
        </p:nvSpPr>
        <p:spPr>
          <a:xfrm>
            <a:off x="1343024" y="1016338"/>
            <a:ext cx="8583930" cy="440774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71780" marR="5080" indent="-4445" algn="ctr">
              <a:lnSpc>
                <a:spcPct val="80000"/>
              </a:lnSpc>
              <a:spcBef>
                <a:spcPts val="675"/>
              </a:spcBef>
            </a:pPr>
            <a:r>
              <a:rPr sz="2400" spc="-5" dirty="0">
                <a:solidFill>
                  <a:srgbClr val="0000CC"/>
                </a:solidFill>
                <a:latin typeface="Arial"/>
                <a:cs typeface="Arial"/>
              </a:rPr>
              <a:t>Analisis eksternal mencakup pengenalan </a:t>
            </a:r>
            <a:r>
              <a:rPr sz="2400" dirty="0">
                <a:solidFill>
                  <a:srgbClr val="0000CC"/>
                </a:solidFill>
                <a:latin typeface="Arial"/>
                <a:cs typeface="Arial"/>
              </a:rPr>
              <a:t>peluang dan  </a:t>
            </a:r>
            <a:r>
              <a:rPr sz="2400" spc="-5" dirty="0">
                <a:solidFill>
                  <a:srgbClr val="0000CC"/>
                </a:solidFill>
                <a:latin typeface="Arial"/>
                <a:cs typeface="Arial"/>
              </a:rPr>
              <a:t>ancaman sebagai aspek-aspek strategis </a:t>
            </a:r>
            <a:r>
              <a:rPr sz="2400" spc="-10" dirty="0">
                <a:solidFill>
                  <a:srgbClr val="0000CC"/>
                </a:solidFill>
                <a:latin typeface="Arial"/>
                <a:cs typeface="Arial"/>
              </a:rPr>
              <a:t>yang </a:t>
            </a:r>
            <a:r>
              <a:rPr sz="2400" spc="-5" dirty="0">
                <a:solidFill>
                  <a:srgbClr val="0000CC"/>
                </a:solidFill>
                <a:latin typeface="Arial"/>
                <a:cs typeface="Arial"/>
              </a:rPr>
              <a:t>berperan  </a:t>
            </a:r>
            <a:r>
              <a:rPr sz="2400" dirty="0">
                <a:solidFill>
                  <a:srgbClr val="0000CC"/>
                </a:solidFill>
                <a:latin typeface="Arial"/>
                <a:cs typeface="Arial"/>
              </a:rPr>
              <a:t>di </a:t>
            </a:r>
            <a:r>
              <a:rPr sz="2400" spc="-5" dirty="0">
                <a:solidFill>
                  <a:srgbClr val="0000CC"/>
                </a:solidFill>
                <a:latin typeface="Arial"/>
                <a:cs typeface="Arial"/>
              </a:rPr>
              <a:t>dalam </a:t>
            </a:r>
            <a:r>
              <a:rPr sz="2400" dirty="0">
                <a:solidFill>
                  <a:srgbClr val="0000CC"/>
                </a:solidFill>
                <a:latin typeface="Arial"/>
                <a:cs typeface="Arial"/>
              </a:rPr>
              <a:t>lingkungan </a:t>
            </a:r>
            <a:r>
              <a:rPr sz="2400" spc="-5" dirty="0">
                <a:solidFill>
                  <a:srgbClr val="0000CC"/>
                </a:solidFill>
                <a:latin typeface="Arial"/>
                <a:cs typeface="Arial"/>
              </a:rPr>
              <a:t>organisasi </a:t>
            </a:r>
            <a:r>
              <a:rPr sz="2400" dirty="0">
                <a:solidFill>
                  <a:srgbClr val="0000CC"/>
                </a:solidFill>
                <a:latin typeface="Arial"/>
                <a:cs typeface="Arial"/>
              </a:rPr>
              <a:t>dan </a:t>
            </a:r>
            <a:r>
              <a:rPr sz="2400" spc="-5" dirty="0">
                <a:solidFill>
                  <a:srgbClr val="0000CC"/>
                </a:solidFill>
                <a:latin typeface="Arial"/>
                <a:cs typeface="Arial"/>
              </a:rPr>
              <a:t>kelak mempengaruhi  jalannya </a:t>
            </a:r>
            <a:r>
              <a:rPr sz="2400" dirty="0">
                <a:solidFill>
                  <a:srgbClr val="0000CC"/>
                </a:solidFill>
                <a:latin typeface="Arial"/>
                <a:cs typeface="Arial"/>
              </a:rPr>
              <a:t>organisasi </a:t>
            </a:r>
            <a:r>
              <a:rPr sz="2400" spc="-5" dirty="0">
                <a:solidFill>
                  <a:srgbClr val="0000CC"/>
                </a:solidFill>
                <a:latin typeface="Arial"/>
                <a:cs typeface="Arial"/>
              </a:rPr>
              <a:t>dalam </a:t>
            </a:r>
            <a:r>
              <a:rPr sz="2400" dirty="0">
                <a:solidFill>
                  <a:srgbClr val="0000CC"/>
                </a:solidFill>
                <a:latin typeface="Arial"/>
                <a:cs typeface="Arial"/>
              </a:rPr>
              <a:t>pencapaian</a:t>
            </a:r>
            <a:r>
              <a:rPr sz="2400" spc="1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CC"/>
                </a:solidFill>
                <a:latin typeface="Arial"/>
                <a:cs typeface="Arial"/>
              </a:rPr>
              <a:t>misinya.</a:t>
            </a:r>
            <a:endParaRPr sz="2400" dirty="0">
              <a:solidFill>
                <a:srgbClr val="0000CC"/>
              </a:solidFill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2400" spc="-5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Hal-hal </a:t>
            </a:r>
            <a:r>
              <a:rPr sz="24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yang dikaji dan dipertimbangkan</a:t>
            </a:r>
            <a:r>
              <a:rPr sz="2400" spc="-6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 </a:t>
            </a:r>
            <a:r>
              <a:rPr sz="2400" spc="-5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adalah:</a:t>
            </a:r>
            <a:endParaRPr sz="2400" dirty="0">
              <a:solidFill>
                <a:srgbClr val="545454"/>
              </a:solidFill>
              <a:latin typeface="Arial Nova Cond" panose="020B0604020202020204" pitchFamily="34" charset="0"/>
              <a:cs typeface="Arial Rounded MT Bold"/>
            </a:endParaRPr>
          </a:p>
          <a:p>
            <a:pPr marL="355600" indent="-342900">
              <a:buClr>
                <a:srgbClr val="FF6633"/>
              </a:buClr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Lingkungan industri dari</a:t>
            </a:r>
            <a:r>
              <a:rPr sz="2400" spc="-3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 </a:t>
            </a:r>
            <a:r>
              <a:rPr sz="24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perusahaan:</a:t>
            </a:r>
          </a:p>
          <a:p>
            <a:pPr marL="756285" lvl="1" indent="-286385">
              <a:spcBef>
                <a:spcPts val="15"/>
              </a:spcBef>
              <a:buClr>
                <a:srgbClr val="FF6633"/>
              </a:buClr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Struktur persaingan industri</a:t>
            </a:r>
          </a:p>
          <a:p>
            <a:pPr marL="756285" lvl="1" indent="-286385">
              <a:buClr>
                <a:srgbClr val="FF6633"/>
              </a:buClr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Posisi perusahaan dalam percaturan</a:t>
            </a:r>
            <a:r>
              <a:rPr sz="2000" spc="-3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 </a:t>
            </a:r>
            <a:r>
              <a:rPr sz="20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persaingan.</a:t>
            </a:r>
          </a:p>
          <a:p>
            <a:pPr marL="756285" lvl="1" indent="-286385">
              <a:lnSpc>
                <a:spcPts val="2395"/>
              </a:lnSpc>
              <a:buClr>
                <a:srgbClr val="FF6633"/>
              </a:buClr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Posisi perusahaan2 pesaing</a:t>
            </a:r>
            <a:r>
              <a:rPr sz="2000" spc="-25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 </a:t>
            </a:r>
            <a:r>
              <a:rPr sz="20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utama.</a:t>
            </a:r>
          </a:p>
          <a:p>
            <a:pPr marL="355600" indent="-342900">
              <a:lnSpc>
                <a:spcPts val="2875"/>
              </a:lnSpc>
              <a:buClr>
                <a:srgbClr val="FF6633"/>
              </a:buClr>
              <a:buChar char="•"/>
              <a:tabLst>
                <a:tab pos="354965" algn="l"/>
                <a:tab pos="355600" algn="l"/>
                <a:tab pos="3336925" algn="l"/>
              </a:tabLst>
            </a:pPr>
            <a:r>
              <a:rPr sz="2400" spc="-5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Kondisi</a:t>
            </a:r>
            <a:r>
              <a:rPr sz="24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 lingkungan	negara di mana prsh.</a:t>
            </a:r>
            <a:r>
              <a:rPr sz="2400" spc="-5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 </a:t>
            </a:r>
            <a:r>
              <a:rPr sz="24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berada.</a:t>
            </a:r>
          </a:p>
          <a:p>
            <a:pPr marL="355600" marR="363220" indent="-342900">
              <a:lnSpc>
                <a:spcPts val="2300"/>
              </a:lnSpc>
              <a:spcBef>
                <a:spcPts val="560"/>
              </a:spcBef>
              <a:buClr>
                <a:srgbClr val="FF6633"/>
              </a:buClr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Lingkungan makro dan </a:t>
            </a:r>
            <a:r>
              <a:rPr sz="2400" spc="-5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sosio-ekonomi yg </a:t>
            </a:r>
            <a:r>
              <a:rPr sz="24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dapat  mempengaruhi jalannya perusahaan dan</a:t>
            </a:r>
            <a:r>
              <a:rPr sz="2400" spc="-135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 </a:t>
            </a:r>
            <a:r>
              <a:rPr sz="2400" dirty="0">
                <a:solidFill>
                  <a:srgbClr val="545454"/>
                </a:solidFill>
                <a:latin typeface="Arial Nova Cond" panose="020B0604020202020204" pitchFamily="34" charset="0"/>
                <a:cs typeface="Arial Rounded MT Bold"/>
              </a:rPr>
              <a:t>industrinya:</a:t>
            </a:r>
          </a:p>
        </p:txBody>
      </p:sp>
    </p:spTree>
    <p:extLst>
      <p:ext uri="{BB962C8B-B14F-4D97-AF65-F5344CB8AC3E}">
        <p14:creationId xmlns:p14="http://schemas.microsoft.com/office/powerpoint/2010/main" val="1633269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CFA0EB-657D-4246-97F6-AD22C5131BC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/>
              <a:t>1711MSTR04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04D4FB-75F5-447A-867C-5F9D44E5D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464" y="1575233"/>
            <a:ext cx="9494520" cy="52827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F1ECD9-1331-4F48-9F11-26E8AF067BC9}"/>
              </a:ext>
            </a:extLst>
          </p:cNvPr>
          <p:cNvSpPr txBox="1"/>
          <p:nvPr/>
        </p:nvSpPr>
        <p:spPr>
          <a:xfrm>
            <a:off x="1426464" y="237744"/>
            <a:ext cx="10387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>
                <a:solidFill>
                  <a:srgbClr val="0000CC"/>
                </a:solidFill>
              </a:rPr>
              <a:t>Gambaran mengenai Matrix SWOT SRARBUCKS COFFEE – dilakukan mahasiswa </a:t>
            </a:r>
            <a:r>
              <a:rPr lang="id-ID" b="1" dirty="0" err="1">
                <a:solidFill>
                  <a:srgbClr val="0000CC"/>
                </a:solidFill>
              </a:rPr>
              <a:t>Strategic</a:t>
            </a:r>
            <a:r>
              <a:rPr lang="id-ID" b="1" dirty="0">
                <a:solidFill>
                  <a:srgbClr val="0000CC"/>
                </a:solidFill>
              </a:rPr>
              <a:t> </a:t>
            </a:r>
            <a:r>
              <a:rPr lang="id-ID" b="1" dirty="0" err="1">
                <a:solidFill>
                  <a:srgbClr val="0000CC"/>
                </a:solidFill>
              </a:rPr>
              <a:t>Management</a:t>
            </a:r>
            <a:r>
              <a:rPr lang="id-ID" b="1" dirty="0">
                <a:solidFill>
                  <a:srgbClr val="0000CC"/>
                </a:solidFill>
              </a:rPr>
              <a:t> MM UKRIDA, 2017. Bagian bawah menunjukkan  ANALISIS EKSTERNAL: PELUANG (OPPORTUNITIES)  dan ANCAMAN (THREATS) </a:t>
            </a:r>
          </a:p>
          <a:p>
            <a:r>
              <a:rPr lang="id-ID">
                <a:hlinkClick r:id="rId3"/>
              </a:rPr>
              <a:t>                                       http://www.rudyct.com/mm/mstr/smp/sm17/TD-A-Starbucks-2.pdf</a:t>
            </a:r>
            <a:r>
              <a:rPr lang="id-ID"/>
              <a:t> 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71767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711952" y="30480"/>
            <a:ext cx="726948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230117" y="150367"/>
            <a:ext cx="3732529" cy="5740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6633"/>
                </a:solidFill>
              </a:rPr>
              <a:t>Analisis</a:t>
            </a:r>
            <a:r>
              <a:rPr sz="3600" spc="-40" dirty="0">
                <a:solidFill>
                  <a:srgbClr val="FF6633"/>
                </a:solidFill>
              </a:rPr>
              <a:t> </a:t>
            </a:r>
            <a:r>
              <a:rPr sz="3600" spc="-5" dirty="0">
                <a:solidFill>
                  <a:srgbClr val="FF6633"/>
                </a:solidFill>
              </a:rPr>
              <a:t>Industri:</a:t>
            </a:r>
            <a:endParaRPr sz="3600"/>
          </a:p>
        </p:txBody>
      </p:sp>
      <p:sp>
        <p:nvSpPr>
          <p:cNvPr id="164" name="object 164"/>
          <p:cNvSpPr txBox="1"/>
          <p:nvPr/>
        </p:nvSpPr>
        <p:spPr>
          <a:xfrm>
            <a:off x="470717" y="654464"/>
            <a:ext cx="10482470" cy="4317849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437515" indent="-424815">
              <a:spcBef>
                <a:spcPts val="950"/>
              </a:spcBef>
              <a:buClr>
                <a:srgbClr val="FF6633"/>
              </a:buClr>
              <a:buSzPct val="108333"/>
              <a:buChar char="•"/>
              <a:tabLst>
                <a:tab pos="437515" algn="l"/>
                <a:tab pos="438150" algn="l"/>
              </a:tabLst>
            </a:pPr>
            <a:r>
              <a:rPr sz="2400" dirty="0">
                <a:latin typeface="Arial Rounded MT Bold"/>
                <a:cs typeface="Arial Rounded MT Bold"/>
              </a:rPr>
              <a:t>Industri</a:t>
            </a:r>
          </a:p>
          <a:p>
            <a:pPr marL="756285" marR="508000" lvl="1" indent="-286385">
              <a:spcBef>
                <a:spcPts val="635"/>
              </a:spcBef>
              <a:buClr>
                <a:srgbClr val="FF6633"/>
              </a:buClr>
              <a:buChar char="–"/>
              <a:tabLst>
                <a:tab pos="756285" algn="l"/>
                <a:tab pos="756920" algn="l"/>
              </a:tabLst>
            </a:pPr>
            <a:r>
              <a:rPr spc="-5" dirty="0">
                <a:latin typeface="Arial Rounded MT Bold"/>
                <a:cs typeface="Arial Rounded MT Bold"/>
              </a:rPr>
              <a:t>Adalah sekelompok </a:t>
            </a:r>
            <a:r>
              <a:rPr dirty="0">
                <a:latin typeface="Arial Rounded MT Bold"/>
                <a:cs typeface="Arial Rounded MT Bold"/>
              </a:rPr>
              <a:t>perusahaan </a:t>
            </a:r>
            <a:r>
              <a:rPr spc="-5" dirty="0">
                <a:latin typeface="Arial Rounded MT Bold"/>
                <a:cs typeface="Arial Rounded MT Bold"/>
              </a:rPr>
              <a:t>yg menawarkan </a:t>
            </a:r>
            <a:r>
              <a:rPr dirty="0">
                <a:latin typeface="Arial Rounded MT Bold"/>
                <a:cs typeface="Arial Rounded MT Bold"/>
              </a:rPr>
              <a:t>produk </a:t>
            </a:r>
            <a:r>
              <a:rPr spc="-5" dirty="0">
                <a:latin typeface="Arial Rounded MT Bold"/>
                <a:cs typeface="Arial Rounded MT Bold"/>
              </a:rPr>
              <a:t>atau </a:t>
            </a:r>
            <a:r>
              <a:rPr dirty="0">
                <a:latin typeface="Arial Rounded MT Bold"/>
                <a:cs typeface="Arial Rounded MT Bold"/>
              </a:rPr>
              <a:t>jasa </a:t>
            </a:r>
            <a:r>
              <a:rPr spc="-5" dirty="0">
                <a:latin typeface="Arial Rounded MT Bold"/>
                <a:cs typeface="Arial Rounded MT Bold"/>
              </a:rPr>
              <a:t>yg  </a:t>
            </a:r>
            <a:r>
              <a:rPr dirty="0">
                <a:latin typeface="Arial Rounded MT Bold"/>
                <a:cs typeface="Arial Rounded MT Bold"/>
              </a:rPr>
              <a:t>mirip dan saling substitusi – untuk </a:t>
            </a:r>
            <a:r>
              <a:rPr spc="-5" dirty="0">
                <a:latin typeface="Arial Rounded MT Bold"/>
                <a:cs typeface="Arial Rounded MT Bold"/>
              </a:rPr>
              <a:t>pemenuhan keperluan </a:t>
            </a:r>
            <a:r>
              <a:rPr dirty="0">
                <a:latin typeface="Arial Rounded MT Bold"/>
                <a:cs typeface="Arial Rounded MT Bold"/>
              </a:rPr>
              <a:t>dasar </a:t>
            </a:r>
            <a:r>
              <a:rPr dirty="0" err="1">
                <a:latin typeface="Arial Rounded MT Bold"/>
                <a:cs typeface="Arial Rounded MT Bold"/>
              </a:rPr>
              <a:t>dari</a:t>
            </a:r>
            <a:r>
              <a:rPr dirty="0">
                <a:latin typeface="Arial Rounded MT Bold"/>
                <a:cs typeface="Arial Rounded MT Bold"/>
              </a:rPr>
              <a:t>  </a:t>
            </a:r>
            <a:r>
              <a:rPr spc="-5" dirty="0" err="1">
                <a:latin typeface="Arial Rounded MT Bold"/>
                <a:cs typeface="Arial Rounded MT Bold"/>
              </a:rPr>
              <a:t>pelanggan</a:t>
            </a:r>
            <a:r>
              <a:rPr lang="id-ID" spc="-5" dirty="0">
                <a:latin typeface="Arial Rounded MT Bold"/>
                <a:cs typeface="Arial Rounded MT Bold"/>
              </a:rPr>
              <a:t>, </a:t>
            </a:r>
            <a:r>
              <a:rPr lang="id-ID" spc="-5" dirty="0">
                <a:solidFill>
                  <a:srgbClr val="0000CC"/>
                </a:solidFill>
                <a:latin typeface="Arial Rounded MT Bold"/>
                <a:cs typeface="Arial Rounded MT Bold"/>
              </a:rPr>
              <a:t>misalnya industri tekstil, industri otomotif ... </a:t>
            </a:r>
            <a:r>
              <a:rPr lang="id-ID" spc="-5" dirty="0" err="1">
                <a:solidFill>
                  <a:srgbClr val="0000CC"/>
                </a:solidFill>
                <a:latin typeface="Arial Rounded MT Bold"/>
                <a:cs typeface="Arial Rounded MT Bold"/>
              </a:rPr>
              <a:t>dsb</a:t>
            </a:r>
            <a:endParaRPr dirty="0">
              <a:solidFill>
                <a:srgbClr val="0000CC"/>
              </a:solidFill>
              <a:latin typeface="Arial Rounded MT Bold"/>
              <a:cs typeface="Arial Rounded MT Bold"/>
            </a:endParaRPr>
          </a:p>
          <a:p>
            <a:pPr marL="756285" marR="5080" lvl="1" indent="-286385">
              <a:spcBef>
                <a:spcPts val="540"/>
              </a:spcBef>
              <a:buClr>
                <a:srgbClr val="FF6633"/>
              </a:buClr>
              <a:buChar char="–"/>
              <a:tabLst>
                <a:tab pos="756285" algn="l"/>
                <a:tab pos="756920" algn="l"/>
              </a:tabLst>
            </a:pPr>
            <a:r>
              <a:rPr spc="-5" dirty="0">
                <a:latin typeface="Arial Rounded MT Bold"/>
                <a:cs typeface="Arial Rounded MT Bold"/>
              </a:rPr>
              <a:t>Batas2 </a:t>
            </a:r>
            <a:r>
              <a:rPr dirty="0">
                <a:latin typeface="Arial Rounded MT Bold"/>
                <a:cs typeface="Arial Rounded MT Bold"/>
              </a:rPr>
              <a:t>industri bisa </a:t>
            </a:r>
            <a:r>
              <a:rPr spc="-5" dirty="0">
                <a:latin typeface="Arial Rounded MT Bold"/>
                <a:cs typeface="Arial Rounded MT Bold"/>
              </a:rPr>
              <a:t>berubah sesuai perubahan keperluan pelanggan </a:t>
            </a:r>
            <a:r>
              <a:rPr dirty="0">
                <a:latin typeface="Arial Rounded MT Bold"/>
                <a:cs typeface="Arial Rounded MT Bold"/>
              </a:rPr>
              <a:t>dan  </a:t>
            </a:r>
            <a:r>
              <a:rPr spc="-5" dirty="0">
                <a:latin typeface="Arial Rounded MT Bold"/>
                <a:cs typeface="Arial Rounded MT Bold"/>
              </a:rPr>
              <a:t>perubahan </a:t>
            </a:r>
            <a:r>
              <a:rPr dirty="0">
                <a:latin typeface="Arial Rounded MT Bold"/>
                <a:cs typeface="Arial Rounded MT Bold"/>
              </a:rPr>
              <a:t>teknologi. </a:t>
            </a:r>
            <a:r>
              <a:rPr spc="-5" dirty="0">
                <a:latin typeface="Arial Rounded MT Bold"/>
                <a:cs typeface="Arial Rounded MT Bold"/>
              </a:rPr>
              <a:t>(ie: </a:t>
            </a:r>
            <a:r>
              <a:rPr dirty="0">
                <a:solidFill>
                  <a:srgbClr val="0000CC"/>
                </a:solidFill>
                <a:latin typeface="Arial Rounded MT Bold"/>
                <a:cs typeface="Arial Rounded MT Bold"/>
              </a:rPr>
              <a:t>industri </a:t>
            </a:r>
            <a:r>
              <a:rPr spc="-5" dirty="0">
                <a:solidFill>
                  <a:srgbClr val="0000CC"/>
                </a:solidFill>
                <a:latin typeface="Arial Rounded MT Bold"/>
                <a:cs typeface="Arial Rounded MT Bold"/>
              </a:rPr>
              <a:t>komputer vs </a:t>
            </a:r>
            <a:r>
              <a:rPr dirty="0">
                <a:solidFill>
                  <a:srgbClr val="0000CC"/>
                </a:solidFill>
                <a:latin typeface="Arial Rounded MT Bold"/>
                <a:cs typeface="Arial Rounded MT Bold"/>
              </a:rPr>
              <a:t>industri mesin tik,  </a:t>
            </a:r>
            <a:r>
              <a:rPr spc="-5" dirty="0">
                <a:solidFill>
                  <a:srgbClr val="0000CC"/>
                </a:solidFill>
                <a:latin typeface="Arial Rounded MT Bold"/>
                <a:cs typeface="Arial Rounded MT Bold"/>
              </a:rPr>
              <a:t>kalkulator</a:t>
            </a:r>
            <a:r>
              <a:rPr spc="5" dirty="0">
                <a:solidFill>
                  <a:srgbClr val="0000CC"/>
                </a:solidFill>
                <a:latin typeface="Arial Rounded MT Bold"/>
                <a:cs typeface="Arial Rounded MT Bold"/>
              </a:rPr>
              <a:t> </a:t>
            </a:r>
            <a:r>
              <a:rPr dirty="0">
                <a:solidFill>
                  <a:srgbClr val="0000CC"/>
                </a:solidFill>
                <a:latin typeface="Arial Rounded MT Bold"/>
                <a:cs typeface="Arial Rounded MT Bold"/>
              </a:rPr>
              <a:t>dsb</a:t>
            </a:r>
            <a:r>
              <a:rPr dirty="0">
                <a:latin typeface="Arial Rounded MT Bold"/>
                <a:cs typeface="Arial Rounded MT Bold"/>
              </a:rPr>
              <a:t>.)</a:t>
            </a:r>
          </a:p>
          <a:p>
            <a:pPr marL="437515" indent="-424815">
              <a:spcBef>
                <a:spcPts val="925"/>
              </a:spcBef>
              <a:buSzPct val="108333"/>
              <a:buChar char="•"/>
              <a:tabLst>
                <a:tab pos="437515" algn="l"/>
                <a:tab pos="438150" algn="l"/>
              </a:tabLst>
            </a:pPr>
            <a:r>
              <a:rPr sz="2400" dirty="0">
                <a:latin typeface="Arial Rounded MT Bold"/>
                <a:cs typeface="Arial Rounded MT Bold"/>
              </a:rPr>
              <a:t>Sektor</a:t>
            </a:r>
          </a:p>
          <a:p>
            <a:pPr marL="756285" lvl="1" indent="-286385">
              <a:spcBef>
                <a:spcPts val="635"/>
              </a:spcBef>
              <a:buChar char="–"/>
              <a:tabLst>
                <a:tab pos="756285" algn="l"/>
                <a:tab pos="756920" algn="l"/>
              </a:tabLst>
            </a:pPr>
            <a:r>
              <a:rPr spc="-5" dirty="0">
                <a:latin typeface="Arial Rounded MT Bold"/>
                <a:cs typeface="Arial Rounded MT Bold"/>
              </a:rPr>
              <a:t>Adalah sekelompok </a:t>
            </a:r>
            <a:r>
              <a:rPr dirty="0">
                <a:latin typeface="Arial Rounded MT Bold"/>
                <a:cs typeface="Arial Rounded MT Bold"/>
              </a:rPr>
              <a:t>industri yang </a:t>
            </a:r>
            <a:r>
              <a:rPr spc="-5" dirty="0" err="1">
                <a:latin typeface="Arial Rounded MT Bold"/>
                <a:cs typeface="Arial Rounded MT Bold"/>
              </a:rPr>
              <a:t>berkaitan</a:t>
            </a:r>
            <a:r>
              <a:rPr spc="-5" dirty="0">
                <a:latin typeface="Arial Rounded MT Bold"/>
                <a:cs typeface="Arial Rounded MT Bold"/>
              </a:rPr>
              <a:t> (</a:t>
            </a:r>
            <a:r>
              <a:rPr lang="id-ID" spc="-5" dirty="0">
                <a:latin typeface="Arial Rounded MT Bold"/>
                <a:cs typeface="Arial Rounded MT Bold"/>
              </a:rPr>
              <a:t>contoh:</a:t>
            </a:r>
            <a:r>
              <a:rPr spc="-5" dirty="0">
                <a:latin typeface="Arial Rounded MT Bold"/>
                <a:cs typeface="Arial Rounded MT Bold"/>
              </a:rPr>
              <a:t> sektor</a:t>
            </a:r>
            <a:r>
              <a:rPr spc="75" dirty="0">
                <a:latin typeface="Arial Rounded MT Bold"/>
                <a:cs typeface="Arial Rounded MT Bold"/>
              </a:rPr>
              <a:t> </a:t>
            </a:r>
            <a:r>
              <a:rPr dirty="0">
                <a:latin typeface="Arial Rounded MT Bold"/>
                <a:cs typeface="Arial Rounded MT Bold"/>
              </a:rPr>
              <a:t>perdagangan,</a:t>
            </a:r>
          </a:p>
          <a:p>
            <a:pPr marR="2613025" algn="ctr">
              <a:spcBef>
                <a:spcPts val="5"/>
              </a:spcBef>
            </a:pPr>
            <a:r>
              <a:rPr spc="-5" dirty="0">
                <a:solidFill>
                  <a:srgbClr val="0000CC"/>
                </a:solidFill>
                <a:latin typeface="Arial Rounded MT Bold"/>
                <a:cs typeface="Arial Rounded MT Bold"/>
              </a:rPr>
              <a:t>sektor </a:t>
            </a:r>
            <a:r>
              <a:rPr dirty="0">
                <a:solidFill>
                  <a:srgbClr val="0000CC"/>
                </a:solidFill>
                <a:latin typeface="Arial Rounded MT Bold"/>
                <a:cs typeface="Arial Rounded MT Bold"/>
              </a:rPr>
              <a:t>industri, </a:t>
            </a:r>
            <a:r>
              <a:rPr spc="-5" dirty="0">
                <a:solidFill>
                  <a:srgbClr val="0000CC"/>
                </a:solidFill>
                <a:latin typeface="Arial Rounded MT Bold"/>
                <a:cs typeface="Arial Rounded MT Bold"/>
              </a:rPr>
              <a:t>sektor </a:t>
            </a:r>
            <a:r>
              <a:rPr dirty="0">
                <a:solidFill>
                  <a:srgbClr val="0000CC"/>
                </a:solidFill>
                <a:latin typeface="Arial Rounded MT Bold"/>
                <a:cs typeface="Arial Rounded MT Bold"/>
              </a:rPr>
              <a:t>pertambangan</a:t>
            </a:r>
            <a:r>
              <a:rPr spc="-5" dirty="0">
                <a:solidFill>
                  <a:srgbClr val="0000CC"/>
                </a:solidFill>
                <a:latin typeface="Arial Rounded MT Bold"/>
                <a:cs typeface="Arial Rounded MT Bold"/>
              </a:rPr>
              <a:t> dsb.)</a:t>
            </a:r>
            <a:endParaRPr dirty="0">
              <a:solidFill>
                <a:srgbClr val="0000CC"/>
              </a:solidFill>
              <a:latin typeface="Arial Rounded MT Bold"/>
              <a:cs typeface="Arial Rounded MT Bold"/>
            </a:endParaRPr>
          </a:p>
          <a:p>
            <a:pPr marL="437515" indent="-424815">
              <a:spcBef>
                <a:spcPts val="725"/>
              </a:spcBef>
              <a:buChar char="•"/>
              <a:tabLst>
                <a:tab pos="437515" algn="l"/>
                <a:tab pos="438150" algn="l"/>
              </a:tabLst>
            </a:pPr>
            <a:r>
              <a:rPr sz="2600" dirty="0">
                <a:latin typeface="Arial Rounded MT Bold"/>
                <a:cs typeface="Arial Rounded MT Bold"/>
              </a:rPr>
              <a:t>Segmen</a:t>
            </a:r>
          </a:p>
          <a:p>
            <a:pPr marL="756285" lvl="1" indent="-286385">
              <a:spcBef>
                <a:spcPts val="595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>
                <a:latin typeface="Arial Rounded MT Bold"/>
                <a:cs typeface="Arial Rounded MT Bold"/>
              </a:rPr>
              <a:t>Sekelompok </a:t>
            </a:r>
            <a:r>
              <a:rPr spc="-5" dirty="0">
                <a:latin typeface="Arial Rounded MT Bold"/>
                <a:cs typeface="Arial Rounded MT Bold"/>
              </a:rPr>
              <a:t>pelanggan </a:t>
            </a:r>
            <a:r>
              <a:rPr dirty="0">
                <a:latin typeface="Arial Rounded MT Bold"/>
                <a:cs typeface="Arial Rounded MT Bold"/>
              </a:rPr>
              <a:t>tertentu </a:t>
            </a:r>
            <a:r>
              <a:rPr spc="-5" dirty="0">
                <a:latin typeface="Arial Rounded MT Bold"/>
                <a:cs typeface="Arial Rounded MT Bold"/>
              </a:rPr>
              <a:t>yg</a:t>
            </a:r>
            <a:r>
              <a:rPr spc="15" dirty="0">
                <a:latin typeface="Arial Rounded MT Bold"/>
                <a:cs typeface="Arial Rounded MT Bold"/>
              </a:rPr>
              <a:t> </a:t>
            </a:r>
            <a:r>
              <a:rPr spc="-5" dirty="0">
                <a:latin typeface="Arial Rounded MT Bold"/>
                <a:cs typeface="Arial Rounded MT Bold"/>
              </a:rPr>
              <a:t>“distinct”</a:t>
            </a:r>
            <a:r>
              <a:rPr lang="id-ID" spc="-5" dirty="0">
                <a:latin typeface="Arial Rounded MT Bold"/>
                <a:cs typeface="Arial Rounded MT Bold"/>
              </a:rPr>
              <a:t> – </a:t>
            </a:r>
            <a:r>
              <a:rPr lang="id-ID" spc="-5" dirty="0">
                <a:solidFill>
                  <a:srgbClr val="0000CC"/>
                </a:solidFill>
                <a:latin typeface="Arial Rounded MT Bold"/>
                <a:cs typeface="Arial Rounded MT Bold"/>
              </a:rPr>
              <a:t>segmen (pangsa) pasar</a:t>
            </a:r>
            <a:endParaRPr dirty="0">
              <a:solidFill>
                <a:srgbClr val="0000CC"/>
              </a:solidFill>
              <a:latin typeface="Arial Rounded MT Bold"/>
              <a:cs typeface="Arial Rounded MT Bold"/>
            </a:endParaRPr>
          </a:p>
          <a:p>
            <a:pPr marL="756285" lvl="1" indent="-286385">
              <a:spcBef>
                <a:spcPts val="540"/>
              </a:spcBef>
              <a:buChar char="–"/>
              <a:tabLst>
                <a:tab pos="756285" algn="l"/>
                <a:tab pos="756920" algn="l"/>
              </a:tabLst>
            </a:pPr>
            <a:r>
              <a:rPr spc="-5" dirty="0">
                <a:latin typeface="Arial Rounded MT Bold"/>
                <a:cs typeface="Arial Rounded MT Bold"/>
              </a:rPr>
              <a:t>Dapat </a:t>
            </a:r>
            <a:r>
              <a:rPr dirty="0">
                <a:latin typeface="Arial Rounded MT Bold"/>
                <a:cs typeface="Arial Rounded MT Bold"/>
              </a:rPr>
              <a:t>dibedakan dari tingkat pendapatan dgn permintaan </a:t>
            </a:r>
            <a:r>
              <a:rPr spc="-5" dirty="0">
                <a:latin typeface="Arial Rounded MT Bold"/>
                <a:cs typeface="Arial Rounded MT Bold"/>
              </a:rPr>
              <a:t>yg</a:t>
            </a:r>
            <a:r>
              <a:rPr spc="30" dirty="0">
                <a:latin typeface="Arial Rounded MT Bold"/>
                <a:cs typeface="Arial Rounded MT Bold"/>
              </a:rPr>
              <a:t> </a:t>
            </a:r>
            <a:r>
              <a:rPr spc="-5" dirty="0">
                <a:latin typeface="Arial Rounded MT Bold"/>
                <a:cs typeface="Arial Rounded MT Bold"/>
              </a:rPr>
              <a:t>spesifik.</a:t>
            </a:r>
            <a:endParaRPr dirty="0">
              <a:latin typeface="Arial Rounded MT Bold"/>
              <a:cs typeface="Arial Rounded MT Bold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3D236B-9797-4323-A8CA-19C169F2958B}"/>
              </a:ext>
            </a:extLst>
          </p:cNvPr>
          <p:cNvSpPr/>
          <p:nvPr/>
        </p:nvSpPr>
        <p:spPr>
          <a:xfrm>
            <a:off x="236668" y="5246492"/>
            <a:ext cx="1012294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4470" marR="200025" algn="ctr">
              <a:lnSpc>
                <a:spcPct val="80000"/>
              </a:lnSpc>
              <a:spcBef>
                <a:spcPts val="309"/>
              </a:spcBef>
            </a:pPr>
            <a:r>
              <a:rPr lang="id-ID" sz="2400" b="1" spc="-5" dirty="0">
                <a:solidFill>
                  <a:srgbClr val="0000CC"/>
                </a:solidFill>
                <a:latin typeface="Arial"/>
                <a:cs typeface="Arial"/>
              </a:rPr>
              <a:t>Analisis </a:t>
            </a:r>
            <a:r>
              <a:rPr lang="id-ID" sz="2400" b="1" dirty="0">
                <a:solidFill>
                  <a:srgbClr val="0000CC"/>
                </a:solidFill>
                <a:latin typeface="Arial"/>
                <a:cs typeface="Arial"/>
              </a:rPr>
              <a:t>Industri diawali </a:t>
            </a:r>
            <a:r>
              <a:rPr lang="id-ID" sz="2400" b="1" spc="-5" dirty="0">
                <a:solidFill>
                  <a:srgbClr val="0000CC"/>
                </a:solidFill>
                <a:latin typeface="Arial"/>
                <a:cs typeface="Arial"/>
              </a:rPr>
              <a:t>dengan memfokus kepada</a:t>
            </a:r>
            <a:r>
              <a:rPr lang="id-ID" sz="2400" b="1" spc="-4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id-ID" sz="2400" b="1" dirty="0">
                <a:solidFill>
                  <a:srgbClr val="0000CC"/>
                </a:solidFill>
                <a:latin typeface="Arial"/>
                <a:cs typeface="Arial"/>
              </a:rPr>
              <a:t>industri  </a:t>
            </a:r>
            <a:r>
              <a:rPr lang="id-ID" sz="2400" b="1" spc="-5" dirty="0">
                <a:solidFill>
                  <a:srgbClr val="0000CC"/>
                </a:solidFill>
                <a:latin typeface="Arial"/>
                <a:cs typeface="Arial"/>
              </a:rPr>
              <a:t>secara keseluruhan </a:t>
            </a:r>
            <a:r>
              <a:rPr lang="id-ID" sz="2400" b="1" dirty="0">
                <a:solidFill>
                  <a:srgbClr val="0000CC"/>
                </a:solidFill>
                <a:latin typeface="Arial"/>
                <a:cs typeface="Arial"/>
              </a:rPr>
              <a:t>– </a:t>
            </a:r>
            <a:r>
              <a:rPr lang="id-ID" sz="2400" spc="-5" dirty="0">
                <a:solidFill>
                  <a:srgbClr val="0000CC"/>
                </a:solidFill>
                <a:latin typeface="Arial"/>
                <a:cs typeface="Arial"/>
              </a:rPr>
              <a:t>sebelum mempertimbangkan segmen  pasar atau isu2 berkaitan dengan tingkat</a:t>
            </a:r>
            <a:r>
              <a:rPr lang="id-ID" sz="2400" spc="7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id-ID" sz="2400" spc="-270" dirty="0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lang="id-ID" sz="2400" spc="-405" baseline="-9259" dirty="0">
                <a:solidFill>
                  <a:srgbClr val="0000CC"/>
                </a:solidFill>
                <a:latin typeface="Times New Roman"/>
                <a:cs typeface="Times New Roman"/>
              </a:rPr>
              <a:t>2</a:t>
            </a:r>
            <a:r>
              <a:rPr lang="id-ID" sz="2400" spc="-270" dirty="0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lang="id-ID" sz="2400" spc="-405" baseline="-9259" dirty="0">
                <a:solidFill>
                  <a:srgbClr val="0000CC"/>
                </a:solidFill>
                <a:latin typeface="Times New Roman"/>
                <a:cs typeface="Times New Roman"/>
              </a:rPr>
              <a:t>| </a:t>
            </a:r>
            <a:r>
              <a:rPr lang="id-ID" sz="2400" spc="-560" dirty="0">
                <a:solidFill>
                  <a:srgbClr val="0000CC"/>
                </a:solidFill>
                <a:latin typeface="Arial"/>
                <a:cs typeface="Arial"/>
              </a:rPr>
              <a:t>k</a:t>
            </a:r>
            <a:r>
              <a:rPr lang="id-ID" sz="2400" spc="-839" baseline="-9259" dirty="0">
                <a:solidFill>
                  <a:srgbClr val="0000CC"/>
                </a:solidFill>
                <a:latin typeface="Times New Roman"/>
                <a:cs typeface="Times New Roman"/>
              </a:rPr>
              <a:t>5</a:t>
            </a:r>
            <a:r>
              <a:rPr lang="id-ID" sz="2400" spc="315" baseline="-9259" dirty="0">
                <a:solidFill>
                  <a:srgbClr val="0000CC"/>
                </a:solidFill>
                <a:latin typeface="Times New Roman"/>
                <a:cs typeface="Times New Roman"/>
              </a:rPr>
              <a:t> </a:t>
            </a:r>
            <a:r>
              <a:rPr lang="id-ID" sz="2400" dirty="0" err="1">
                <a:solidFill>
                  <a:srgbClr val="0000CC"/>
                </a:solidFill>
                <a:latin typeface="Arial"/>
                <a:cs typeface="Arial"/>
              </a:rPr>
              <a:t>tor</a:t>
            </a:r>
            <a:endParaRPr lang="id-ID" sz="2400" dirty="0">
              <a:solidFill>
                <a:srgbClr val="0000CC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2510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2136" y="2229077"/>
            <a:ext cx="11423176" cy="3769388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b="1" dirty="0" err="1">
                <a:solidFill>
                  <a:srgbClr val="FF6633"/>
                </a:solidFill>
              </a:rPr>
              <a:t>Pendahuluan</a:t>
            </a:r>
            <a:r>
              <a:rPr lang="en-US" sz="2800" b="1" dirty="0">
                <a:solidFill>
                  <a:srgbClr val="FF6633"/>
                </a:solidFill>
              </a:rPr>
              <a:t> </a:t>
            </a:r>
            <a:endParaRPr lang="id-ID" sz="2800" b="1" dirty="0">
              <a:solidFill>
                <a:srgbClr val="FF66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Industri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kumpulan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menawarkan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berbagai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atau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lain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substitut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dekat,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yakni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memuaskan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misalnya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industri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perbankan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industri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tekstil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industri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otomotif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dsb</a:t>
            </a:r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Salah satu tugas manager adalah menganalisis kekuatan persaingan di lingkungan industri di mana perusahaannya beroperasi agar dapat diketahui peluang dan ancaman. </a:t>
            </a:r>
            <a:endParaRPr lang="en-US" sz="2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171"/>
          <p:cNvSpPr txBox="1">
            <a:spLocks noGrp="1"/>
          </p:cNvSpPr>
          <p:nvPr>
            <p:ph type="title"/>
          </p:nvPr>
        </p:nvSpPr>
        <p:spPr>
          <a:xfrm>
            <a:off x="915203" y="175694"/>
            <a:ext cx="10357041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4400" b="1" dirty="0" err="1">
                <a:solidFill>
                  <a:srgbClr val="0000CC"/>
                </a:solidFill>
              </a:rPr>
              <a:t>Analisis</a:t>
            </a:r>
            <a:r>
              <a:rPr lang="en-US" sz="4400" b="1" dirty="0">
                <a:solidFill>
                  <a:srgbClr val="0000CC"/>
                </a:solidFill>
              </a:rPr>
              <a:t> </a:t>
            </a:r>
            <a:r>
              <a:rPr lang="en-US" sz="4400" b="1" dirty="0" err="1">
                <a:solidFill>
                  <a:srgbClr val="0000CC"/>
                </a:solidFill>
              </a:rPr>
              <a:t>Eksternal</a:t>
            </a:r>
            <a:r>
              <a:rPr lang="en-US" sz="4400" b="1" dirty="0">
                <a:solidFill>
                  <a:srgbClr val="0000CC"/>
                </a:solidFill>
              </a:rPr>
              <a:t>:</a:t>
            </a:r>
            <a:br>
              <a:rPr lang="en-US" sz="4400" b="1" dirty="0">
                <a:solidFill>
                  <a:srgbClr val="0000CC"/>
                </a:solidFill>
              </a:rPr>
            </a:br>
            <a:r>
              <a:rPr lang="en-US" sz="4400" b="1" dirty="0">
                <a:solidFill>
                  <a:srgbClr val="0000CC"/>
                </a:solidFill>
              </a:rPr>
              <a:t>Model </a:t>
            </a:r>
            <a:r>
              <a:rPr lang="en-US" sz="4400" b="1" dirty="0" err="1">
                <a:solidFill>
                  <a:srgbClr val="0000CC"/>
                </a:solidFill>
              </a:rPr>
              <a:t>Persaingan</a:t>
            </a:r>
            <a:r>
              <a:rPr lang="en-US" sz="4400" b="1" dirty="0">
                <a:solidFill>
                  <a:srgbClr val="0000CC"/>
                </a:solidFill>
              </a:rPr>
              <a:t> Michael Porter</a:t>
            </a:r>
            <a:endParaRPr sz="4400" b="1" i="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624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36984" y="181001"/>
            <a:ext cx="11933096" cy="4446361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Untuk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mengidentifikasi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peluang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dan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ancaman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dalam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industri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kerangka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pikir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yang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digunakan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adalah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"The Five Forces Model".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Menurut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model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ini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persaingan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dalam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suatu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industri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dibentuk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oleh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5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kekuatan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yaitu</a:t>
            </a:r>
            <a:r>
              <a:rPr lang="en-US" sz="3200" b="1" dirty="0">
                <a:solidFill>
                  <a:srgbClr val="7030A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: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masuknya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pesaing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potensial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(risk of entry by potential competitors)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Tingkat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persaingan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yg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berlangsung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(degree of rivalry among established companies)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Kekuatan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penawaran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pembeli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pelanggan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(bargaining power of buyers)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Kekuatan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penawaran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pemasok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bergaining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power of suppliers)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Ancaman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adanya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produk2 </a:t>
            </a:r>
            <a:r>
              <a:rPr lang="en-US" sz="3000" dirty="0" err="1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substitut</a:t>
            </a:r>
            <a:r>
              <a:rPr lang="en-US" sz="3000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(the threat of substitute products) </a:t>
            </a:r>
          </a:p>
          <a:p>
            <a:pPr>
              <a:lnSpc>
                <a:spcPct val="110000"/>
              </a:lnSpc>
            </a:pPr>
            <a:endParaRPr lang="en-US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21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672328" y="76200"/>
            <a:ext cx="726948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81928" y="624840"/>
            <a:ext cx="726948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558528" y="624840"/>
            <a:ext cx="726948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164324" y="1219201"/>
            <a:ext cx="493775" cy="679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69283" y="1298194"/>
            <a:ext cx="5158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1" u="none" strike="noStrike" kern="1200" cap="none" spc="-5" normalizeH="0" baseline="0" noProof="0" dirty="0">
                <a:ln>
                  <a:noFill/>
                </a:ln>
                <a:solidFill>
                  <a:srgbClr val="FF66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(Lima Ancaman/kekuatan</a:t>
            </a:r>
            <a:r>
              <a:rPr kumimoji="0" sz="2400" b="1" i="1" u="none" strike="noStrike" kern="1200" cap="none" spc="25" normalizeH="0" baseline="0" noProof="0" dirty="0">
                <a:ln>
                  <a:noFill/>
                </a:ln>
                <a:solidFill>
                  <a:srgbClr val="FF66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1" u="none" strike="noStrike" kern="1200" cap="none" spc="-5" normalizeH="0" baseline="0" noProof="0" dirty="0">
                <a:ln>
                  <a:noFill/>
                </a:ln>
                <a:solidFill>
                  <a:srgbClr val="FF66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bersaing)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667000" y="1854199"/>
            <a:ext cx="6934200" cy="4981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4" name="object 171"/>
          <p:cNvSpPr txBox="1">
            <a:spLocks noGrp="1"/>
          </p:cNvSpPr>
          <p:nvPr>
            <p:ph type="title"/>
          </p:nvPr>
        </p:nvSpPr>
        <p:spPr>
          <a:xfrm>
            <a:off x="917480" y="213276"/>
            <a:ext cx="10357041" cy="1121461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3600" i="0" dirty="0" err="1">
                <a:solidFill>
                  <a:srgbClr val="FF6633"/>
                </a:solidFill>
              </a:rPr>
              <a:t>Analisis</a:t>
            </a:r>
            <a:r>
              <a:rPr lang="en-US" sz="3600" i="0" dirty="0">
                <a:solidFill>
                  <a:srgbClr val="FF6633"/>
                </a:solidFill>
              </a:rPr>
              <a:t> </a:t>
            </a:r>
            <a:r>
              <a:rPr lang="en-US" sz="3600" i="0" dirty="0" err="1">
                <a:solidFill>
                  <a:srgbClr val="FF6633"/>
                </a:solidFill>
              </a:rPr>
              <a:t>Eksternal</a:t>
            </a:r>
            <a:r>
              <a:rPr lang="en-US" sz="3600" i="0" dirty="0">
                <a:solidFill>
                  <a:srgbClr val="FF6633"/>
                </a:solidFill>
              </a:rPr>
              <a:t>:</a:t>
            </a:r>
            <a:br>
              <a:rPr lang="en-US" sz="3600" i="0" dirty="0">
                <a:solidFill>
                  <a:srgbClr val="FF6633"/>
                </a:solidFill>
              </a:rPr>
            </a:br>
            <a:r>
              <a:rPr lang="en-US" sz="3600" i="0" dirty="0">
                <a:solidFill>
                  <a:srgbClr val="FF6633"/>
                </a:solidFill>
              </a:rPr>
              <a:t>Model </a:t>
            </a:r>
            <a:r>
              <a:rPr lang="en-US" sz="3600" i="0" dirty="0" err="1">
                <a:solidFill>
                  <a:srgbClr val="FF6633"/>
                </a:solidFill>
              </a:rPr>
              <a:t>Persaingan</a:t>
            </a:r>
            <a:r>
              <a:rPr lang="en-US" sz="3600" i="0" dirty="0">
                <a:solidFill>
                  <a:srgbClr val="FF6633"/>
                </a:solidFill>
              </a:rPr>
              <a:t> Michael Porter</a:t>
            </a:r>
            <a:endParaRPr sz="3600" i="0" dirty="0"/>
          </a:p>
        </p:txBody>
      </p:sp>
    </p:spTree>
    <p:extLst>
      <p:ext uri="{BB962C8B-B14F-4D97-AF65-F5344CB8AC3E}">
        <p14:creationId xmlns:p14="http://schemas.microsoft.com/office/powerpoint/2010/main" val="70928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069581" y="35051"/>
            <a:ext cx="568451" cy="78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900671" y="461773"/>
            <a:ext cx="576072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762503" y="127761"/>
            <a:ext cx="6513830" cy="87884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5080" indent="972185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6633"/>
                </a:solidFill>
              </a:rPr>
              <a:t>Porter’s Five Forces </a:t>
            </a:r>
            <a:r>
              <a:rPr sz="2800" spc="-10" dirty="0">
                <a:solidFill>
                  <a:srgbClr val="FF6633"/>
                </a:solidFill>
              </a:rPr>
              <a:t>Model  </a:t>
            </a:r>
            <a:r>
              <a:rPr sz="2800" spc="-5" dirty="0">
                <a:solidFill>
                  <a:srgbClr val="FF6633"/>
                </a:solidFill>
              </a:rPr>
              <a:t>(Lima Kekuatan/Ancaman</a:t>
            </a:r>
            <a:r>
              <a:rPr sz="2800" spc="80" dirty="0">
                <a:solidFill>
                  <a:srgbClr val="FF6633"/>
                </a:solidFill>
              </a:rPr>
              <a:t> </a:t>
            </a:r>
            <a:r>
              <a:rPr sz="2800" spc="-5" dirty="0">
                <a:solidFill>
                  <a:srgbClr val="FF6633"/>
                </a:solidFill>
              </a:rPr>
              <a:t>Persaingan)</a:t>
            </a:r>
            <a:endParaRPr sz="2800" dirty="0"/>
          </a:p>
        </p:txBody>
      </p:sp>
      <p:sp>
        <p:nvSpPr>
          <p:cNvPr id="14" name="object 14"/>
          <p:cNvSpPr/>
          <p:nvPr/>
        </p:nvSpPr>
        <p:spPr>
          <a:xfrm>
            <a:off x="1941576" y="1158495"/>
            <a:ext cx="8610600" cy="54434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986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630668" y="295656"/>
            <a:ext cx="883919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35296" y="966217"/>
            <a:ext cx="883920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806185" y="966217"/>
            <a:ext cx="885443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293352" y="966217"/>
            <a:ext cx="1039368" cy="12313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604247" y="966217"/>
            <a:ext cx="883920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386076" y="444449"/>
            <a:ext cx="7267575" cy="136779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6633"/>
                </a:solidFill>
              </a:rPr>
              <a:t>Model</a:t>
            </a:r>
            <a:r>
              <a:rPr spc="-25" dirty="0">
                <a:solidFill>
                  <a:srgbClr val="FF6633"/>
                </a:solidFill>
              </a:rPr>
              <a:t> </a:t>
            </a:r>
            <a:r>
              <a:rPr dirty="0">
                <a:solidFill>
                  <a:srgbClr val="FF6633"/>
                </a:solidFill>
              </a:rPr>
              <a:t>Porter:</a:t>
            </a:r>
          </a:p>
          <a:p>
            <a:pPr algn="ctr">
              <a:lnSpc>
                <a:spcPct val="100000"/>
              </a:lnSpc>
            </a:pPr>
            <a:r>
              <a:rPr dirty="0">
                <a:solidFill>
                  <a:srgbClr val="FF6633"/>
                </a:solidFill>
              </a:rPr>
              <a:t>5 Kekuatan dalam</a:t>
            </a:r>
            <a:r>
              <a:rPr spc="-65" dirty="0">
                <a:solidFill>
                  <a:srgbClr val="FF6633"/>
                </a:solidFill>
              </a:rPr>
              <a:t> </a:t>
            </a:r>
            <a:r>
              <a:rPr dirty="0">
                <a:solidFill>
                  <a:srgbClr val="FF6633"/>
                </a:solidFill>
              </a:rPr>
              <a:t>bersaing</a:t>
            </a:r>
          </a:p>
        </p:txBody>
      </p:sp>
      <p:sp>
        <p:nvSpPr>
          <p:cNvPr id="58" name="object 58"/>
          <p:cNvSpPr/>
          <p:nvPr/>
        </p:nvSpPr>
        <p:spPr>
          <a:xfrm>
            <a:off x="2313431" y="5049012"/>
            <a:ext cx="638556" cy="9022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970531" y="5634228"/>
            <a:ext cx="638556" cy="902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37029" y="2512945"/>
            <a:ext cx="9416087" cy="298415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7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5600" algn="l"/>
                <a:tab pos="356235" algn="l"/>
              </a:tabLst>
              <a:defRPr/>
            </a:pP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Risiko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masuknya pesaing</a:t>
            </a:r>
            <a:r>
              <a:rPr kumimoji="0" sz="3200" b="0" i="0" u="none" strike="noStrike" kern="1200" cap="none" spc="-4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potensial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65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5600" algn="l"/>
                <a:tab pos="356235" algn="l"/>
              </a:tabLst>
              <a:defRPr/>
            </a:pP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Kekuatan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tawar dari</a:t>
            </a:r>
            <a:r>
              <a:rPr kumimoji="0" sz="3200" b="0" i="0" u="none" strike="noStrike" kern="1200" cap="none" spc="-4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Suppliers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 Rounded MT Bold"/>
              <a:ea typeface="+mn-ea"/>
              <a:cs typeface="Arial Rounded MT Bold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5600" algn="l"/>
                <a:tab pos="356235" algn="l"/>
              </a:tabLst>
              <a:defRPr/>
            </a:pP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Kekuatan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tawar dari</a:t>
            </a:r>
            <a:r>
              <a:rPr kumimoji="0" sz="3200" b="0" i="0" u="none" strike="noStrike" kern="1200" cap="none" spc="-5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pembeli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5600" algn="l"/>
                <a:tab pos="356235" algn="l"/>
              </a:tabLst>
              <a:defRPr/>
            </a:pP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Ancaman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masuknya</a:t>
            </a:r>
            <a:r>
              <a:rPr kumimoji="0" sz="3200" b="0" i="0" u="none" strike="noStrike" kern="1200" cap="none" spc="-1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Substitut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5600" algn="l"/>
                <a:tab pos="356235" algn="l"/>
              </a:tabLst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Persaingan dalam</a:t>
            </a:r>
            <a:r>
              <a:rPr kumimoji="0" sz="3200" b="0" i="0" u="none" strike="noStrike" kern="1200" cap="none" spc="-5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industri</a:t>
            </a:r>
          </a:p>
        </p:txBody>
      </p:sp>
    </p:spTree>
    <p:extLst>
      <p:ext uri="{BB962C8B-B14F-4D97-AF65-F5344CB8AC3E}">
        <p14:creationId xmlns:p14="http://schemas.microsoft.com/office/powerpoint/2010/main" val="3714974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5870447" y="178307"/>
            <a:ext cx="647700" cy="902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539228" y="178307"/>
            <a:ext cx="647700" cy="902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456419" y="178307"/>
            <a:ext cx="649224" cy="902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399791" y="115696"/>
            <a:ext cx="7381240" cy="51371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i="0" dirty="0">
                <a:solidFill>
                  <a:srgbClr val="C00000"/>
                </a:solidFill>
              </a:rPr>
              <a:t>1. </a:t>
            </a:r>
            <a:r>
              <a:rPr sz="3200" i="0" spc="-5" dirty="0">
                <a:solidFill>
                  <a:srgbClr val="C00000"/>
                </a:solidFill>
              </a:rPr>
              <a:t>Risiko masuknya Pesaing</a:t>
            </a:r>
            <a:r>
              <a:rPr sz="3200" i="0" spc="-65" dirty="0">
                <a:solidFill>
                  <a:srgbClr val="C00000"/>
                </a:solidFill>
              </a:rPr>
              <a:t> </a:t>
            </a:r>
            <a:r>
              <a:rPr sz="3200" i="0" dirty="0">
                <a:solidFill>
                  <a:srgbClr val="C00000"/>
                </a:solidFill>
              </a:rPr>
              <a:t>Potensial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92608" y="711833"/>
            <a:ext cx="11602211" cy="5587299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03200" marR="689610" lvl="0" indent="0" algn="l" defTabSz="914400" rtl="0" eaLnBrk="1" fontAlgn="auto" latinLnBrk="0" hangingPunct="1">
              <a:lnSpc>
                <a:spcPts val="192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Pesaing Potensial adalah perusahaan yg sekarang belum</a:t>
            </a:r>
            <a:r>
              <a:rPr kumimoji="0" sz="2400" b="0" i="0" u="none" strike="noStrike" kern="1200" cap="none" spc="-165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menjadi  pesaing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tetapi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memiliki kemampuan untuk menjadi</a:t>
            </a:r>
            <a:r>
              <a:rPr kumimoji="0" sz="2400" b="0" i="0" u="none" strike="noStrike" kern="1200" cap="none" spc="-11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pesaing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03200" marR="689610" lvl="0" indent="0" algn="l" defTabSz="914400" rtl="0" eaLnBrk="1" fontAlgn="auto" latinLnBrk="0" hangingPunct="1">
              <a:lnSpc>
                <a:spcPts val="192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03200" marR="339725" lvl="0" indent="0" algn="l" defTabSz="914400" rtl="0" eaLnBrk="1" fontAlgn="auto" latinLnBrk="0" hangingPunct="1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Barriers to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Entry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(BTE) atau penghalang masuknya pesaing</a:t>
            </a:r>
            <a:r>
              <a:rPr kumimoji="0" sz="2400" b="0" i="0" u="none" strike="noStrike" kern="1200" cap="none" spc="-16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potensial  ini adalah:</a:t>
            </a:r>
          </a:p>
          <a:p>
            <a:pPr marL="417830" marR="0" lvl="0" indent="-405130" algn="l" defTabSz="914400" rtl="0" eaLnBrk="1" fontAlgn="auto" latinLnBrk="0" hangingPunct="1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417830" algn="l"/>
                <a:tab pos="418465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Economies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Scale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48665" marR="0" lvl="1" indent="-329565" algn="l" defTabSz="914400" rtl="0" eaLnBrk="1" fontAlgn="auto" latinLnBrk="0" hangingPunct="1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48665" algn="l"/>
                <a:tab pos="749300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Reduksi 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biaya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melalui produksi besar2an (mass</a:t>
            </a:r>
            <a:r>
              <a:rPr kumimoji="0" sz="2000" b="0" i="0" u="none" strike="noStrike" kern="1200" cap="none" spc="114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production)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48665" marR="0" lvl="1" indent="-32956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48665" algn="l"/>
                <a:tab pos="749300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Discounts atas pembelian dlm jmlh besar –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dari bahan mentah dan</a:t>
            </a:r>
            <a:r>
              <a:rPr kumimoji="0" sz="2000" b="0" i="0" u="none" strike="noStrike" kern="1200" cap="none" spc="2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sukucadang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48665" marR="0" lvl="1" indent="-329565" algn="l" defTabSz="914400" rtl="0" eaLnBrk="1" fontAlgn="auto" latinLnBrk="0" hangingPunct="1">
              <a:lnSpc>
                <a:spcPts val="1775"/>
              </a:lnSpc>
              <a:spcBef>
                <a:spcPts val="95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48665" algn="l"/>
                <a:tab pos="749300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Cost 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advantages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 keunggulan </a:t>
            </a: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biaya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-- dengan memproduksi dalam jumlah</a:t>
            </a:r>
            <a:r>
              <a:rPr kumimoji="0" sz="2000" b="0" i="0" u="none" strike="noStrike" kern="1200" cap="none" spc="25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besar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48665" marR="0" lvl="0" indent="0" algn="l" defTabSz="914400" rtl="0" eaLnBrk="1" fontAlgn="auto" latinLnBrk="0" hangingPunct="1">
              <a:lnSpc>
                <a:spcPts val="17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maka terjadi reduksi biaya karena menurunnya fixed cost dan marketing</a:t>
            </a:r>
            <a:r>
              <a:rPr kumimoji="0" sz="2000" b="0" i="0" u="none" strike="noStrike" kern="1200" cap="none" spc="13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cost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17830" marR="0" lvl="0" indent="-405130" algn="l" defTabSz="914400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 startAt="2"/>
              <a:tabLst>
                <a:tab pos="417830" algn="l"/>
                <a:tab pos="418465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Brand Loyalty (Kesetiaan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kpd</a:t>
            </a:r>
            <a:r>
              <a:rPr kumimoji="0" sz="2000" b="1" i="0" u="none" strike="noStrike" kern="1200" cap="none" spc="3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merek)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48665" marR="0" lvl="1" indent="-329565" algn="l" defTabSz="91440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48665" algn="l"/>
                <a:tab pos="749300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Penciptaan produk/jasa </a:t>
            </a:r>
            <a:r>
              <a:rPr kumimoji="0" sz="2000" b="0" i="0" u="none" strike="noStrike" kern="1200" cap="none" spc="-1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digemari</a:t>
            </a:r>
            <a:r>
              <a:rPr kumimoji="0" sz="2000" b="0" i="0" u="none" strike="noStrike" kern="1200" cap="none" spc="3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pelanggan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48665" marR="0" lvl="1" indent="-329565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48665" algn="l"/>
                <a:tab pos="749300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Pesaing potensial sukar memperoleh pangsa pasar jika existing brand sudah</a:t>
            </a:r>
            <a:r>
              <a:rPr kumimoji="0" sz="2000" b="0" i="0" u="none" strike="noStrike" kern="1200" cap="none" spc="10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mapan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17830" marR="0" lvl="0" indent="-405130" algn="l" defTabSz="914400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 startAt="2"/>
              <a:tabLst>
                <a:tab pos="417830" algn="l"/>
                <a:tab pos="418465" algn="l"/>
              </a:tabLst>
              <a:defRPr/>
            </a:pP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Absolute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Cost 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Advantages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 </a:t>
            </a:r>
            <a:r>
              <a:rPr kumimoji="0" sz="2000" b="0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keun</a:t>
            </a:r>
            <a:r>
              <a:rPr kumimoji="0" lang="id-ID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</a:t>
            </a:r>
            <a:r>
              <a:rPr kumimoji="0" sz="2000" b="0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gulan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existing produk dlm</a:t>
            </a:r>
            <a:r>
              <a:rPr kumimoji="0" sz="2000" b="0" i="0" u="none" strike="noStrike" kern="1200" cap="none" spc="13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biaya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48665" marR="0" lvl="1" indent="-329565" algn="l" defTabSz="91440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48665" algn="l"/>
                <a:tab pos="749300" algn="l"/>
              </a:tabLst>
              <a:defRPr/>
            </a:pP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Akumulasi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pengalaman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 dalam produksi dan proses bisnis</a:t>
            </a:r>
            <a:r>
              <a:rPr kumimoji="0" sz="2000" b="0" i="0" u="none" strike="noStrike" kern="1200" cap="none" spc="12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utama.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48665" marR="0" lvl="1" indent="-32956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48665" algn="l"/>
                <a:tab pos="749300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Kontrol thd input </a:t>
            </a:r>
            <a:r>
              <a:rPr kumimoji="0" sz="2000" b="1" i="0" u="none" strike="noStrike" kern="1200" cap="none" spc="-2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diperlukan dlm proses produksi</a:t>
            </a:r>
            <a:r>
              <a:rPr kumimoji="0" sz="2000" b="1" i="0" u="none" strike="noStrike" kern="1200" cap="none" spc="204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tertentu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48665" marR="0" lvl="1" indent="-329565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48665" algn="l"/>
                <a:tab pos="749300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Risiko finansial lebih rendah – akses kpd sumber2 </a:t>
            </a:r>
            <a:r>
              <a:rPr kumimoji="0" sz="2000" b="1" i="0" u="none" strike="noStrike" kern="1200" cap="none" spc="-2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000" b="1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lebih</a:t>
            </a:r>
            <a:r>
              <a:rPr kumimoji="0" sz="2000" b="1" i="0" u="none" strike="noStrike" kern="1200" cap="none" spc="22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murah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417830" marR="0" lvl="0" indent="-40513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 startAt="2"/>
              <a:tabLst>
                <a:tab pos="417830" algn="l"/>
                <a:tab pos="418465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Kemungkinan adanya Customer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Switching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Costs (biaya karena</a:t>
            </a:r>
            <a:r>
              <a:rPr kumimoji="0" sz="2000" b="1" i="0" u="none" strike="noStrike" kern="1200" cap="none" spc="6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beralih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384175" marR="0" lvl="0" indent="-371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384175" algn="l"/>
                <a:tab pos="384810" algn="l"/>
              </a:tabLst>
              <a:defRPr/>
            </a:pP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Adanya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peraturan pemerintah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untuk</a:t>
            </a:r>
            <a:r>
              <a:rPr kumimoji="0" sz="2000" b="1" i="0" u="none" strike="noStrike" kern="1200" cap="none" spc="5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BTE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2878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165223" y="360257"/>
            <a:ext cx="7861554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371475" marR="5080" indent="-358140" algn="ctr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C00000"/>
                </a:solidFill>
              </a:rPr>
              <a:t>Barriers to </a:t>
            </a:r>
            <a:r>
              <a:rPr spc="-5" dirty="0">
                <a:solidFill>
                  <a:srgbClr val="C00000"/>
                </a:solidFill>
              </a:rPr>
              <a:t>Entry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bagi  </a:t>
            </a:r>
            <a:r>
              <a:rPr i="1" dirty="0">
                <a:solidFill>
                  <a:srgbClr val="C00000"/>
                </a:solidFill>
              </a:rPr>
              <a:t>Pendatang Baru</a:t>
            </a:r>
            <a:r>
              <a:rPr spc="-40" dirty="0">
                <a:solidFill>
                  <a:srgbClr val="C00000"/>
                </a:solidFill>
              </a:rPr>
              <a:t> </a:t>
            </a:r>
            <a:r>
              <a:rPr i="1" dirty="0">
                <a:solidFill>
                  <a:srgbClr val="C00000"/>
                </a:solidFill>
              </a:rPr>
              <a:t>…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508000" y="2376568"/>
            <a:ext cx="11277600" cy="32472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14400" marR="5080" lvl="0" indent="-457200" algn="l" defTabSz="914400" rtl="0" eaLnBrk="1" fontAlgn="auto" latinLnBrk="0" hangingPunct="1">
              <a:lnSpc>
                <a:spcPct val="11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3200" b="0" i="1" u="none" strike="noStrike" kern="1200" cap="none" spc="-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Memerlukan permodalan yg besar </a:t>
            </a:r>
            <a:r>
              <a:rPr kumimoji="0" sz="3200" b="0" i="1" u="none" strike="noStrike" kern="1200" cap="none" spc="-5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atau</a:t>
            </a:r>
            <a:r>
              <a:rPr kumimoji="0" sz="3200" b="0" i="1" u="none" strike="noStrike" kern="1200" cap="none" spc="-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perlunya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-5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mencapai</a:t>
            </a:r>
            <a:r>
              <a:rPr kumimoji="0" sz="3200" b="0" i="1" u="none" strike="noStrike" kern="1200" cap="none" spc="-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economies 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 </a:t>
            </a:r>
            <a:r>
              <a:rPr kumimoji="0" sz="3200" b="0" i="1" u="none" strike="noStrike" kern="1200" cap="none" spc="-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scale </a:t>
            </a:r>
            <a:r>
              <a:rPr kumimoji="0" sz="3200" b="0" i="1" u="none" strike="noStrike" kern="1200" cap="none" spc="-5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secepatnya</a:t>
            </a:r>
            <a:r>
              <a:rPr kumimoji="0" sz="3200" b="0" i="1" u="none" strike="noStrike" kern="1200" cap="none" spc="-5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…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545454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4400" marR="5080" lvl="0" indent="-457200" algn="l" defTabSz="914400" rtl="0" eaLnBrk="1" fontAlgn="auto" latinLnBrk="0" hangingPunct="1">
              <a:lnSpc>
                <a:spcPct val="11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Cust</a:t>
            </a:r>
            <a:r>
              <a:rPr kumimoji="0" sz="3200" b="0" i="1" u="none" strike="noStrike" kern="1200" cap="none" spc="-1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3200" b="0" i="1" u="none" strike="noStrike" kern="1200" cap="none" spc="-1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3200" b="0" i="1" u="none" strike="noStrike" kern="1200" cap="none" spc="-1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</a:t>
            </a:r>
            <a:r>
              <a:rPr kumimoji="0" sz="3200" b="0" i="1" u="none" strike="noStrike" kern="1200" cap="none" spc="-1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3200" b="0" i="1" u="none" strike="noStrike" kern="1200" cap="none" spc="-1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ty</a:t>
            </a:r>
            <a:r>
              <a:rPr kumimoji="0" sz="3200" b="0" i="1" u="none" strike="noStrike" kern="1200" cap="none" spc="-3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-1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</a:t>
            </a:r>
            <a:r>
              <a:rPr kumimoji="0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</a:t>
            </a:r>
            <a:r>
              <a:rPr kumimoji="0" sz="3200" b="0" i="1" u="none" strike="noStrike" kern="1200" cap="none" spc="-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ting</a:t>
            </a:r>
            <a:r>
              <a:rPr kumimoji="0" sz="3200" b="0" i="1" u="none" strike="noStrike" kern="1200" cap="none" spc="-15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</a:t>
            </a:r>
            <a:r>
              <a:rPr kumimoji="0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  <a:r>
              <a:rPr kumimoji="0" sz="3200" b="0" i="1" u="none" strike="noStrike" kern="1200" cap="none" spc="-1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-5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preferensi</a:t>
            </a:r>
            <a:r>
              <a:rPr kumimoji="0" lang="en-US" sz="3200" b="0" i="1" u="none" strike="noStrike" kern="1200" cap="none" spc="-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mer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-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yang </a:t>
            </a:r>
            <a:r>
              <a:rPr kumimoji="0" sz="3200" b="0" i="1" u="none" strike="noStrike" kern="1200" cap="none" spc="-5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kuat</a:t>
            </a:r>
            <a:r>
              <a:rPr kumimoji="0" sz="3200" b="0" i="1" u="none" strike="noStrike" kern="1200" cap="none" spc="-8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…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545454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4400" marR="5080" lvl="0" indent="-457200" algn="l" defTabSz="914400" rtl="0" eaLnBrk="1" fontAlgn="auto" latinLnBrk="0" hangingPunct="1">
              <a:lnSpc>
                <a:spcPct val="11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Belum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ada saluran distributsi </a:t>
            </a:r>
            <a:r>
              <a:rPr kumimoji="0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dan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-5" normalizeH="0" baseline="0" noProof="0" dirty="0" err="1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akses</a:t>
            </a:r>
            <a:r>
              <a:rPr kumimoji="0" sz="3200" b="0" i="1" u="none" strike="noStrike" kern="1200" cap="none" spc="-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thd </a:t>
            </a:r>
            <a:r>
              <a:rPr kumimoji="0" sz="3200" b="0" i="1" u="none" strike="noStrike" kern="1200" cap="none" spc="-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pasokan </a:t>
            </a:r>
            <a:r>
              <a:rPr kumimoji="0" sz="3200" b="0" i="1" u="none" strike="noStrike" kern="1200" cap="none" spc="0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bahan</a:t>
            </a:r>
            <a:r>
              <a:rPr kumimoji="0" sz="3200" b="0" i="1" u="none" strike="noStrike" kern="1200" cap="none" spc="-12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0" i="1" u="none" strike="noStrike" kern="1200" cap="none" spc="-5" normalizeH="0" baseline="0" noProof="0" dirty="0">
                <a:ln>
                  <a:noFill/>
                </a:ln>
                <a:solidFill>
                  <a:srgbClr val="54545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mentah.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545454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5609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6691884" y="228600"/>
            <a:ext cx="725424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655052" y="228600"/>
            <a:ext cx="726948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286711" y="348438"/>
            <a:ext cx="7618730" cy="57467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C00000"/>
                </a:solidFill>
              </a:rPr>
              <a:t>2. Kekuatan menawar dari</a:t>
            </a:r>
            <a:r>
              <a:rPr sz="3600" spc="-105" dirty="0">
                <a:solidFill>
                  <a:srgbClr val="C00000"/>
                </a:solidFill>
              </a:rPr>
              <a:t> </a:t>
            </a:r>
            <a:r>
              <a:rPr sz="3600" spc="-5" dirty="0">
                <a:solidFill>
                  <a:srgbClr val="C00000"/>
                </a:solidFill>
              </a:rPr>
              <a:t>Supplier</a:t>
            </a:r>
            <a:endParaRPr sz="3600" dirty="0">
              <a:solidFill>
                <a:srgbClr val="C00000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6032" y="1360374"/>
            <a:ext cx="11704320" cy="532415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241300" marR="817244" lvl="0" indent="0" algn="l" defTabSz="914400" rtl="0" eaLnBrk="1" fontAlgn="auto" latinLnBrk="0" hangingPunct="1">
              <a:lnSpc>
                <a:spcPct val="80000"/>
              </a:lnSpc>
              <a:spcBef>
                <a:spcPts val="725"/>
              </a:spcBef>
              <a:spcAft>
                <a:spcPts val="0"/>
              </a:spcAft>
              <a:buClrTx/>
              <a:buSzTx/>
              <a:buFontTx/>
              <a:buNone/>
              <a:tabLst>
                <a:tab pos="1728470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Suppliers adakah perusahaan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memberikan  input seperti tenaga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kerja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dan material kpd 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industri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b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Mereka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kuat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jika: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8140" marR="0" lvl="0" indent="-345440" algn="l" defTabSz="914400" rtl="0" eaLnBrk="1" fontAlgn="auto" latinLnBrk="0" hangingPunct="1">
              <a:lnSpc>
                <a:spcPct val="100000"/>
              </a:lnSpc>
              <a:spcBef>
                <a:spcPts val="2490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58140" algn="l"/>
                <a:tab pos="358775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Input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ini sangat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vital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dan sedikit</a:t>
            </a:r>
            <a:r>
              <a:rPr kumimoji="0" sz="2400" b="1" i="0" u="none" strike="noStrike" kern="1200" cap="none" spc="-8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substitut.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8140" marR="0" lvl="0" indent="-34544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58140" algn="l"/>
                <a:tab pos="358775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Industri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dipasok bukan pelanggan</a:t>
            </a:r>
            <a:r>
              <a:rPr kumimoji="0" sz="2400" b="1" i="0" u="none" strike="noStrike" kern="1200" cap="none" spc="-4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penting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02945" marR="0" lvl="1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02945" algn="l"/>
                <a:tab pos="70358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Suppliers tidak banyak bergantung kepada industri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dipasok.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8140" marR="0" lvl="0" indent="-345440" algn="l" defTabSz="914400" rtl="0" eaLnBrk="1" fontAlgn="auto" latinLnBrk="0" hangingPunct="1">
              <a:lnSpc>
                <a:spcPct val="100000"/>
              </a:lnSpc>
              <a:spcBef>
                <a:spcPts val="670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58140" algn="l"/>
                <a:tab pos="358775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Switching costs utk industri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dipasok agak</a:t>
            </a:r>
            <a:r>
              <a:rPr kumimoji="0" sz="2400" b="1" i="0" u="none" strike="noStrike" kern="1200" cap="none" spc="-12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signifikan.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02945" marR="0" lvl="1" indent="-342900" algn="l" defTabSz="914400" rtl="0" eaLnBrk="1" fontAlgn="auto" latinLnBrk="0" hangingPunct="1">
              <a:lnSpc>
                <a:spcPct val="100000"/>
              </a:lnSpc>
              <a:spcBef>
                <a:spcPts val="705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02945" algn="l"/>
                <a:tab pos="70358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Industri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dipasok tak dapat menjadi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supplier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8140" marR="790575" lvl="0" indent="-345440" algn="l" defTabSz="914400" rtl="0" eaLnBrk="1" fontAlgn="auto" latinLnBrk="0" hangingPunct="1">
              <a:lnSpc>
                <a:spcPts val="2160"/>
              </a:lnSpc>
              <a:spcBef>
                <a:spcPts val="935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58140" algn="l"/>
                <a:tab pos="358775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Suppliers bahkan mengancam untuk masuk dalam</a:t>
            </a:r>
            <a:r>
              <a:rPr kumimoji="0" sz="2400" b="1" i="0" u="none" strike="noStrike" kern="1200" cap="none" spc="-15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industri  pelanggan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(yg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dipasok)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02945" marR="0" lvl="1" indent="-342900" algn="l" defTabSz="91440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02945" algn="l"/>
                <a:tab pos="703580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Suppliers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menggunakan inputnya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utk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memproduksi, menjadi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pesaing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8140" marR="34925" lvl="0" indent="-345440" algn="l" defTabSz="914400" rtl="0" eaLnBrk="1" fontAlgn="auto" latinLnBrk="0" hangingPunct="1">
              <a:lnSpc>
                <a:spcPts val="2160"/>
              </a:lnSpc>
              <a:spcBef>
                <a:spcPts val="935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58140" algn="l"/>
                <a:tab pos="358775" algn="l"/>
                <a:tab pos="7605395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stri</a:t>
            </a:r>
            <a:r>
              <a:rPr kumimoji="0" sz="2400" b="1" i="0" u="none" strike="noStrike" kern="1200" cap="none" spc="-3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y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dipasok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tak</a:t>
            </a:r>
            <a:r>
              <a:rPr kumimoji="0" sz="2400" b="1" i="0" u="none" strike="noStrike" kern="1200" cap="none" spc="-3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pu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engancam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(memproduksi	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nput 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diperlukan)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3093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811012" y="669037"/>
            <a:ext cx="883919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203692" y="669037"/>
            <a:ext cx="883920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28135" y="818134"/>
            <a:ext cx="4935220" cy="6965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0" dirty="0">
                <a:solidFill>
                  <a:srgbClr val="C00000"/>
                </a:solidFill>
              </a:rPr>
              <a:t>Kekuatan</a:t>
            </a:r>
            <a:r>
              <a:rPr i="0" spc="-75" dirty="0">
                <a:solidFill>
                  <a:srgbClr val="C00000"/>
                </a:solidFill>
              </a:rPr>
              <a:t> </a:t>
            </a:r>
            <a:r>
              <a:rPr i="0" dirty="0">
                <a:solidFill>
                  <a:srgbClr val="C00000"/>
                </a:solidFill>
              </a:rPr>
              <a:t>Supplier</a:t>
            </a:r>
          </a:p>
        </p:txBody>
      </p:sp>
      <p:sp>
        <p:nvSpPr>
          <p:cNvPr id="22" name="object 22"/>
          <p:cNvSpPr/>
          <p:nvPr/>
        </p:nvSpPr>
        <p:spPr>
          <a:xfrm>
            <a:off x="9706357" y="2479548"/>
            <a:ext cx="640079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759953" y="3552444"/>
            <a:ext cx="635507" cy="902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859012" y="3552444"/>
            <a:ext cx="638555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9183624" y="4137660"/>
            <a:ext cx="637031" cy="902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252407" y="2332228"/>
            <a:ext cx="7686675" cy="334264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8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Tinggi</a:t>
            </a:r>
            <a:r>
              <a:rPr kumimoji="0" sz="3200" b="0" i="0" u="none" strike="noStrike" kern="1200" cap="none" spc="-3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jika: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 Rounded MT Bold"/>
              <a:ea typeface="+mn-ea"/>
              <a:cs typeface="Arial Rounded MT Bold"/>
            </a:endParaRPr>
          </a:p>
          <a:p>
            <a:pPr marL="355600" marR="5080" lvl="0" indent="-342900" algn="l" defTabSz="914400" rtl="0" eaLnBrk="1" fontAlgn="auto" latinLnBrk="0" hangingPunct="1">
              <a:lnSpc>
                <a:spcPct val="100000"/>
              </a:lnSpc>
              <a:spcBef>
                <a:spcPts val="765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5600" algn="l"/>
                <a:tab pos="356235" algn="l"/>
              </a:tabLst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Terdapat sedikit supplier yg</a:t>
            </a:r>
            <a:r>
              <a:rPr kumimoji="0" sz="3200" b="0" i="0" u="none" strike="noStrike" kern="1200" cap="none" spc="-9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dominan 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terkonsentrasi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5600" algn="l"/>
                <a:tab pos="356235" algn="l"/>
              </a:tabLst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Sedikit bahan mentah</a:t>
            </a:r>
            <a:r>
              <a:rPr kumimoji="0" sz="3200" b="0" i="0" u="none" strike="noStrike" kern="1200" cap="none" spc="-4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pengganti</a:t>
            </a:r>
          </a:p>
          <a:p>
            <a:pPr marL="355600" marR="527050" lvl="0" indent="-342900" algn="l" defTabSz="914400" rtl="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5600" algn="l"/>
                <a:tab pos="356235" algn="l"/>
              </a:tabLst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Switching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cost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bahan mentah</a:t>
            </a:r>
            <a:r>
              <a:rPr kumimoji="0" sz="3200" b="0" i="0" u="none" strike="noStrike" kern="1200" cap="none" spc="-5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atau  mengganti supplier,</a:t>
            </a:r>
            <a:r>
              <a:rPr kumimoji="0" sz="3200" b="0" i="0" u="none" strike="noStrike" kern="1200" cap="none" spc="-5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tinggi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 Rounded MT Bold"/>
              <a:ea typeface="+mn-ea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97885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4874388" y="0"/>
            <a:ext cx="655320" cy="9113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787896" y="288036"/>
            <a:ext cx="656844" cy="9113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644385" y="288036"/>
            <a:ext cx="656843" cy="9113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755583" y="198818"/>
            <a:ext cx="6680834" cy="51371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6633"/>
                </a:solidFill>
              </a:rPr>
              <a:t>3. </a:t>
            </a:r>
            <a:r>
              <a:rPr sz="3200" spc="-5" dirty="0">
                <a:solidFill>
                  <a:srgbClr val="FF6633"/>
                </a:solidFill>
              </a:rPr>
              <a:t>Kekuatan </a:t>
            </a:r>
            <a:r>
              <a:rPr sz="3200" dirty="0">
                <a:solidFill>
                  <a:srgbClr val="FF6633"/>
                </a:solidFill>
              </a:rPr>
              <a:t>menawar dari</a:t>
            </a:r>
            <a:r>
              <a:rPr sz="3200" spc="-100" dirty="0">
                <a:solidFill>
                  <a:srgbClr val="FF6633"/>
                </a:solidFill>
              </a:rPr>
              <a:t> </a:t>
            </a:r>
            <a:r>
              <a:rPr sz="3200" spc="-5" dirty="0">
                <a:solidFill>
                  <a:srgbClr val="FF6633"/>
                </a:solidFill>
              </a:rPr>
              <a:t>pembeli</a:t>
            </a:r>
            <a:endParaRPr sz="3200" dirty="0">
              <a:solidFill>
                <a:srgbClr val="FF6633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8941" y="809975"/>
            <a:ext cx="11923059" cy="5908284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80700"/>
              </a:lnSpc>
              <a:spcBef>
                <a:spcPts val="7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Pembeli adalah konsumen, </a:t>
            </a:r>
            <a:r>
              <a:rPr kumimoji="0" sz="2600" b="1" i="0" u="none" strike="noStrike" kern="1200" cap="none" spc="-1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2200" b="1" i="0" u="none" strike="noStrike" kern="1200" cap="none" spc="-1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nd-user, </a:t>
            </a: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perantara, </a:t>
            </a:r>
            <a:r>
              <a:rPr kumimoji="0" sz="2200" b="1" i="0" u="none" strike="noStrike" kern="1200" cap="none" spc="-2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retailer.  </a:t>
            </a: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Mereka kuat</a:t>
            </a:r>
            <a:r>
              <a:rPr kumimoji="0" sz="2200" b="1" i="0" u="none" strike="noStrike" kern="1200" cap="none" spc="2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jika:</a:t>
            </a:r>
            <a:endParaRPr kumimoji="0" sz="22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391795" marR="0" lvl="0" indent="-3460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91795" algn="l"/>
                <a:tab pos="39243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Pembeli</a:t>
            </a:r>
            <a:r>
              <a:rPr kumimoji="0" sz="2400" b="1" i="0" u="none" strike="noStrike" kern="1200" cap="none" spc="-3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dominan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36600" marR="0" lvl="1" indent="-343535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35965" algn="l"/>
                <a:tab pos="73660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Pembeli besar tapi tidak</a:t>
            </a:r>
            <a:r>
              <a:rPr kumimoji="0" sz="2400" b="1" i="0" u="none" strike="noStrike" kern="1200" cap="none" spc="7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banyak.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36600" marR="0" lvl="1" indent="-343535" algn="l" defTabSz="914400" rtl="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35965" algn="l"/>
                <a:tab pos="73660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Suppliers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banyak,</a:t>
            </a:r>
            <a:r>
              <a:rPr kumimoji="0" sz="2400" b="1" i="0" u="none" strike="noStrike" kern="1200" cap="none" spc="7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kecil2.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91795" marR="0" lvl="0" indent="-346075" algn="l" defTabSz="914400" rtl="0" eaLnBrk="1" fontAlgn="auto" latinLnBrk="0" hangingPunct="1">
              <a:lnSpc>
                <a:spcPct val="100000"/>
              </a:lnSpc>
              <a:spcBef>
                <a:spcPts val="175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91795" algn="l"/>
                <a:tab pos="392430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Pembeli membeli dalam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jumlah</a:t>
            </a:r>
            <a:r>
              <a:rPr kumimoji="0" sz="2400" b="1" i="0" u="none" strike="noStrike" kern="1200" cap="none" spc="-9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besar.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36600" marR="0" lvl="1" indent="-343535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35965" algn="l"/>
                <a:tab pos="73660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Pembeli memiliki purchasing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power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utk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menurunkan</a:t>
            </a:r>
            <a:r>
              <a:rPr kumimoji="0" sz="2400" b="1" i="0" u="none" strike="noStrike" kern="1200" cap="none" spc="114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harga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91795" marR="0" lvl="0" indent="-346075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91795" algn="l"/>
                <a:tab pos="392430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Industri sangat tergantung kepada</a:t>
            </a:r>
            <a:r>
              <a:rPr kumimoji="0" sz="2400" b="1" i="0" u="none" strike="noStrike" kern="1200" cap="none" spc="-1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pembeli.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36600" marR="0" lvl="1" indent="-343535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35965" algn="l"/>
                <a:tab pos="73660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Pembeli memborong dalam jumlah</a:t>
            </a:r>
            <a:r>
              <a:rPr kumimoji="0" sz="2400" b="1" i="0" u="none" strike="noStrike" kern="1200" cap="none" spc="10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besar.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91795" marR="0" lvl="0" indent="-346075" algn="l" defTabSz="914400" rtl="0" eaLnBrk="1" fontAlgn="auto" latinLnBrk="0" hangingPunct="1">
              <a:lnSpc>
                <a:spcPct val="100000"/>
              </a:lnSpc>
              <a:spcBef>
                <a:spcPts val="175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91795" algn="l"/>
                <a:tab pos="392430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Switching costs for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buyers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</a:t>
            </a:r>
            <a:r>
              <a:rPr kumimoji="0" sz="2400" b="1" i="0" u="none" strike="noStrike" kern="1200" cap="none" spc="-4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rendah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36600" marR="0" lvl="1" indent="-343535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35965" algn="l"/>
                <a:tab pos="73660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Pembeli dapat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seenaknya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berganti-ganti</a:t>
            </a:r>
            <a:r>
              <a:rPr kumimoji="0" sz="2400" b="1" i="0" u="none" strike="noStrike" kern="1200" cap="none" spc="13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supplier.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91795" marR="0" lvl="0" indent="-346075" algn="l" defTabSz="914400" rtl="0" eaLnBrk="1" fontAlgn="auto" latinLnBrk="0" hangingPunct="1">
              <a:lnSpc>
                <a:spcPct val="100000"/>
              </a:lnSpc>
              <a:spcBef>
                <a:spcPts val="175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91795" algn="l"/>
                <a:tab pos="392430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Pembeli membeli dari beberapa suppliers</a:t>
            </a:r>
            <a:r>
              <a:rPr kumimoji="0" sz="2400" b="1" i="0" u="none" strike="noStrike" kern="1200" cap="none" spc="-1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sekaligus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91795" marR="1021715" lvl="0" indent="-346075" algn="l" defTabSz="914400" rtl="0" eaLnBrk="1" fontAlgn="auto" latinLnBrk="0" hangingPunct="1">
              <a:lnSpc>
                <a:spcPts val="2160"/>
              </a:lnSpc>
              <a:spcBef>
                <a:spcPts val="515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91795" algn="l"/>
                <a:tab pos="392430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Pembeli mengancam untuk memasuki industri</a:t>
            </a:r>
            <a:r>
              <a:rPr kumimoji="0" sz="2400" b="1" i="0" u="none" strike="noStrike" kern="1200" cap="none" spc="-16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(menjadi  pemasok).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36600" marR="0" lvl="1" indent="-343535" algn="l" defTabSz="914400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35965" algn="l"/>
                <a:tab pos="73660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Pembeli menjadi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pemasok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36600" marR="0" lvl="1" indent="-343535" algn="l" defTabSz="914400" rtl="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735965" algn="l"/>
                <a:tab pos="73660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Pembeli mengancam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utk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memasok sendiri agar harga</a:t>
            </a:r>
            <a:r>
              <a:rPr kumimoji="0" sz="2400" b="1" i="0" u="none" strike="noStrike" kern="1200" cap="none" spc="14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turun.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8335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137147" y="669037"/>
            <a:ext cx="883920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77555" y="669037"/>
            <a:ext cx="883920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54273" y="818134"/>
            <a:ext cx="4283075" cy="6965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6633"/>
                </a:solidFill>
              </a:rPr>
              <a:t>Kekuatan</a:t>
            </a:r>
            <a:r>
              <a:rPr spc="-80" dirty="0">
                <a:solidFill>
                  <a:srgbClr val="FF6633"/>
                </a:solidFill>
              </a:rPr>
              <a:t> </a:t>
            </a:r>
            <a:r>
              <a:rPr dirty="0">
                <a:solidFill>
                  <a:srgbClr val="FF6633"/>
                </a:solidFill>
              </a:rPr>
              <a:t>Buyer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968189" y="1900428"/>
            <a:ext cx="10338098" cy="431800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8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Tinggi</a:t>
            </a:r>
            <a:r>
              <a:rPr kumimoji="0" sz="3200" b="0" i="0" u="none" strike="noStrike" kern="1200" cap="none" spc="-3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jika: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 Rounded MT Bold"/>
              <a:ea typeface="+mn-ea"/>
              <a:cs typeface="Arial Rounded MT Bold"/>
            </a:endParaRPr>
          </a:p>
          <a:p>
            <a:pPr marL="355600" marR="121285" lvl="0" indent="-342900" defTabSz="914400" rtl="0" eaLnBrk="1" fontAlgn="auto" latinLnBrk="0" hangingPunct="1">
              <a:lnSpc>
                <a:spcPct val="100000"/>
              </a:lnSpc>
              <a:spcBef>
                <a:spcPts val="765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5600" algn="l"/>
                <a:tab pos="356235" algn="l"/>
              </a:tabLst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Pelanggan terkonsentrasi dan</a:t>
            </a:r>
            <a:r>
              <a:rPr kumimoji="0" sz="3200" b="0" i="0" u="none" strike="noStrike" kern="1200" cap="none" spc="-6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membeli  dalam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jumlah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yg</a:t>
            </a:r>
            <a:r>
              <a:rPr kumimoji="0" sz="3200" b="0" i="0" u="none" strike="noStrike" kern="1200" cap="none" spc="-1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besar</a:t>
            </a:r>
          </a:p>
          <a:p>
            <a:pPr marL="355600" marR="942975" lvl="0" indent="-342900" defTabSz="914400" rtl="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6235" algn="l"/>
              </a:tabLst>
              <a:defRPr/>
            </a:pP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Barang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yg dibeli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adalah “standard” 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(banyak terdapat) sehingga mudah  beralih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kpd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supplier</a:t>
            </a:r>
            <a:r>
              <a:rPr kumimoji="0" sz="3200" b="0" i="0" u="none" strike="noStrike" kern="1200" cap="none" spc="-7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lain</a:t>
            </a:r>
          </a:p>
          <a:p>
            <a:pPr marL="355600" marR="5080" lvl="0" indent="-342900" defTabSz="914400" rtl="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5600" algn="l"/>
                <a:tab pos="356235" algn="l"/>
              </a:tabLst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Pembelian pelanggan merupakan porsi  yg besar dari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“omset”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(revenue)</a:t>
            </a:r>
            <a:r>
              <a:rPr kumimoji="0" sz="3200" b="0" i="0" u="none" strike="noStrike" kern="1200" cap="none" spc="-8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penjual</a:t>
            </a:r>
          </a:p>
        </p:txBody>
      </p:sp>
    </p:spTree>
    <p:extLst>
      <p:ext uri="{BB962C8B-B14F-4D97-AF65-F5344CB8AC3E}">
        <p14:creationId xmlns:p14="http://schemas.microsoft.com/office/powerpoint/2010/main" val="4175963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5141976" y="231648"/>
            <a:ext cx="883920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23760" y="231648"/>
            <a:ext cx="883919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800844" y="231648"/>
            <a:ext cx="867155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253553" y="562125"/>
            <a:ext cx="7825105" cy="6965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6633"/>
                </a:solidFill>
              </a:rPr>
              <a:t>4. Ancaman Produk</a:t>
            </a:r>
            <a:r>
              <a:rPr spc="-70" dirty="0">
                <a:solidFill>
                  <a:srgbClr val="FF6633"/>
                </a:solidFill>
              </a:rPr>
              <a:t> </a:t>
            </a:r>
            <a:r>
              <a:rPr dirty="0">
                <a:solidFill>
                  <a:srgbClr val="FF6633"/>
                </a:solidFill>
              </a:rPr>
              <a:t>Substitut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74321" y="1982644"/>
            <a:ext cx="10954512" cy="4270272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marR="18415" lvl="0" indent="0" algn="l" defTabSz="914400" rtl="0" eaLnBrk="1" fontAlgn="auto" latinLnBrk="0" hangingPunct="1">
              <a:lnSpc>
                <a:spcPts val="2880"/>
              </a:lnSpc>
              <a:spcBef>
                <a:spcPts val="7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Produk yg berasal dari </a:t>
            </a:r>
            <a:r>
              <a:rPr kumimoji="0" sz="32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bisnis 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berbeda</a:t>
            </a:r>
            <a:r>
              <a:rPr kumimoji="0" sz="3200" b="1" i="0" u="none" strike="noStrike" kern="1200" cap="none" spc="-6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tapi  dapat menggantikan dan memberikan  kepuasan yg mirip 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bagi</a:t>
            </a:r>
            <a:r>
              <a:rPr kumimoji="0" sz="3200" b="1" i="0" u="none" strike="noStrike" kern="1200" cap="none" spc="2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1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pelanggan.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35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2700" marR="67564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39090" algn="l"/>
                <a:tab pos="2873375" algn="l"/>
                <a:tab pos="3143250" algn="l"/>
              </a:tabLst>
              <a:defRPr/>
            </a:pPr>
            <a:r>
              <a:rPr kumimoji="0" sz="2800" b="1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Adanya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produk substitut merupakan ancaman  kompetitif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1" i="0" u="none" strike="noStrike" kern="1200" cap="none" spc="-2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</a:t>
            </a:r>
            <a:r>
              <a:rPr kumimoji="0" sz="2800" b="1" i="0" u="none" strike="noStrike" kern="1200" cap="none" spc="5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1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kuat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r>
              <a:rPr kumimoji="0" lang="id-ID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ubstitut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membatasi</a:t>
            </a:r>
            <a:r>
              <a:rPr kumimoji="0" sz="2800" b="1" i="0" u="none" strike="noStrike" kern="1200" cap="none" spc="-9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harga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2700" marR="508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1790" algn="l"/>
              </a:tabLst>
              <a:defRPr/>
            </a:pP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Produk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substitut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merupakan kekuatan kompetitif  </a:t>
            </a:r>
            <a:r>
              <a:rPr kumimoji="0" sz="2800" b="1" i="0" u="none" strike="noStrike" kern="1200" cap="none" spc="-2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lemah jika </a:t>
            </a:r>
            <a:r>
              <a:rPr kumimoji="0" sz="2800" b="1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hanya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terdapat sedikit </a:t>
            </a:r>
            <a:r>
              <a:rPr kumimoji="0" sz="2800" b="1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produk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1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substitut</a:t>
            </a:r>
            <a:r>
              <a:rPr kumimoji="0" lang="id-ID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</a:t>
            </a:r>
            <a:r>
              <a:rPr kumimoji="0" sz="2800" b="1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Secara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</a:t>
            </a:r>
            <a:r>
              <a:rPr kumimoji="0" sz="2800" b="1" i="1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ceteris </a:t>
            </a:r>
            <a:r>
              <a:rPr kumimoji="0" sz="28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paribus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perusahaan dapat meningkatkan  harga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dan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memperoleh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profit</a:t>
            </a:r>
            <a:r>
              <a:rPr kumimoji="0" sz="2800" b="1" i="0" u="none" strike="noStrike" kern="1200" cap="none" spc="-3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lebih.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6551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4678680" y="669037"/>
            <a:ext cx="883919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760465" y="669037"/>
            <a:ext cx="883919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337547" y="669037"/>
            <a:ext cx="883920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495804" y="818134"/>
            <a:ext cx="7202805" cy="6965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0" dirty="0">
                <a:solidFill>
                  <a:srgbClr val="FF6633"/>
                </a:solidFill>
              </a:rPr>
              <a:t>Kekuatan Produk</a:t>
            </a:r>
            <a:r>
              <a:rPr i="0" spc="-65" dirty="0">
                <a:solidFill>
                  <a:srgbClr val="FF6633"/>
                </a:solidFill>
              </a:rPr>
              <a:t> </a:t>
            </a:r>
            <a:r>
              <a:rPr i="0" dirty="0">
                <a:solidFill>
                  <a:srgbClr val="FF6633"/>
                </a:solidFill>
              </a:rPr>
              <a:t>Substitut</a:t>
            </a:r>
          </a:p>
        </p:txBody>
      </p:sp>
      <p:sp>
        <p:nvSpPr>
          <p:cNvPr id="11" name="object 11"/>
          <p:cNvSpPr/>
          <p:nvPr/>
        </p:nvSpPr>
        <p:spPr>
          <a:xfrm>
            <a:off x="3275076" y="1894332"/>
            <a:ext cx="637032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848611" y="1943607"/>
            <a:ext cx="7708900" cy="334264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8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Tinggi</a:t>
            </a:r>
            <a:r>
              <a:rPr kumimoji="0" sz="3200" b="0" i="0" u="none" strike="noStrike" kern="1200" cap="none" spc="-3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jika: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Rounded MT Bold"/>
              <a:ea typeface="+mn-ea"/>
              <a:cs typeface="Arial Rounded MT Bold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65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5600" algn="l"/>
                <a:tab pos="356235" algn="l"/>
              </a:tabLst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Harga produk substitut relatif</a:t>
            </a:r>
            <a:r>
              <a:rPr kumimoji="0" sz="3200" b="0" i="0" u="none" strike="noStrike" kern="1200" cap="none" spc="-7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rendah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5600" algn="l"/>
                <a:tab pos="356235" algn="l"/>
              </a:tabLst>
              <a:defRPr/>
            </a:pP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“Switching cost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pelanggan”,</a:t>
            </a:r>
            <a:r>
              <a:rPr kumimoji="0" sz="3200" b="0" i="0" u="none" strike="noStrike" kern="1200" cap="none" spc="-6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rendah</a:t>
            </a:r>
          </a:p>
          <a:p>
            <a:pPr marL="355600" marR="1071245" lvl="0" indent="-342900" algn="just" defTabSz="914400" rtl="0" eaLnBrk="1" fontAlgn="auto" latinLnBrk="0" hangingPunct="1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6235" algn="l"/>
              </a:tabLst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Pesaing memiliki rencana</a:t>
            </a:r>
            <a:r>
              <a:rPr kumimoji="0" sz="3200" b="0" i="0" u="none" strike="noStrike" kern="1200" cap="none" spc="-10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untuk 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meningkatkan penetrasi pasar /  kapasitas</a:t>
            </a:r>
            <a:r>
              <a:rPr kumimoji="0" sz="3200" b="0" i="0" u="none" strike="noStrike" kern="1200" cap="none" spc="-3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produksi.</a:t>
            </a:r>
          </a:p>
        </p:txBody>
      </p:sp>
    </p:spTree>
    <p:extLst>
      <p:ext uri="{BB962C8B-B14F-4D97-AF65-F5344CB8AC3E}">
        <p14:creationId xmlns:p14="http://schemas.microsoft.com/office/powerpoint/2010/main" val="2318212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62824" y="1923496"/>
            <a:ext cx="9806795" cy="2899512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8775" marR="0" lvl="0" indent="-346075" algn="l" defTabSz="914400" rtl="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58775" algn="l"/>
                <a:tab pos="359410" algn="l"/>
              </a:tabLst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Struktur persaingan</a:t>
            </a:r>
            <a:r>
              <a:rPr kumimoji="0" sz="2000" b="1" i="0" u="none" strike="noStrike" kern="1200" cap="none" spc="-6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industri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48335" marR="0" lvl="1" indent="-28829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648970" algn="l"/>
              </a:tabLst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Jumlah dan sebaran</a:t>
            </a:r>
            <a:r>
              <a:rPr kumimoji="0" sz="1600" b="1" i="0" u="none" strike="noStrike" kern="1200" cap="none" spc="3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perusahaan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48335" marR="0" lvl="1" indent="-288290" algn="l" defTabSz="914400" rtl="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648970" algn="l"/>
              </a:tabLst>
              <a:defRPr/>
            </a:pPr>
            <a:r>
              <a:rPr kumimoji="0" sz="1600" b="1" i="0" u="none" strike="noStrike" kern="1200" cap="none" spc="-1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Apakah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indutri terkonsolidasi </a:t>
            </a:r>
            <a:r>
              <a:rPr kumimoji="0" sz="1600" b="1" i="0" u="none" strike="noStrike" kern="1200" cap="none" spc="-2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vs</a:t>
            </a:r>
            <a:r>
              <a:rPr kumimoji="0" sz="1600" b="1" i="0" u="none" strike="noStrike" kern="1200" cap="none" spc="19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terfragmentasi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8775" marR="0" lvl="0" indent="-346075" algn="l" defTabSz="914400" rtl="0" eaLnBrk="1" fontAlgn="auto" latinLnBrk="0" hangingPunct="1">
              <a:lnSpc>
                <a:spcPct val="100000"/>
              </a:lnSpc>
              <a:spcBef>
                <a:spcPts val="175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58775" algn="l"/>
                <a:tab pos="359410" algn="l"/>
              </a:tabLst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Kondisi permintaan</a:t>
            </a:r>
            <a:r>
              <a:rPr kumimoji="0" sz="2000" b="1" i="0" u="none" strike="noStrike" kern="1200" cap="none" spc="-5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(Demand)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48335" marR="0" lvl="1" indent="-288290" algn="l" defTabSz="914400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648970" algn="l"/>
              </a:tabLst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Pertumbuhan demand – cenderung mereduksi</a:t>
            </a:r>
            <a:r>
              <a:rPr kumimoji="0" sz="1600" b="1" i="0" u="none" strike="noStrike" kern="1200" cap="none" spc="10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persaingan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48335" marR="5080" lvl="1" indent="-288290" algn="l" defTabSz="914400" rtl="0" eaLnBrk="1" fontAlgn="auto" latinLnBrk="0" hangingPunct="1">
              <a:lnSpc>
                <a:spcPts val="1730"/>
              </a:lnSpc>
              <a:spcBef>
                <a:spcPts val="409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648970" algn="l"/>
              </a:tabLst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Penurunan demand – cenderung meningkatkan persaingan dlm merebut pasar  dan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revenue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8775" marR="0" lvl="0" indent="-346075" algn="l" defTabSz="914400" rtl="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358775" algn="l"/>
                <a:tab pos="359410" algn="l"/>
              </a:tabLst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Kondisi</a:t>
            </a:r>
            <a:r>
              <a:rPr kumimoji="0" sz="2000" b="1" i="0" u="none" strike="noStrike" kern="1200" cap="none" spc="-2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biaya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48335" marR="0" lvl="1" indent="-28829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648970" algn="l"/>
              </a:tabLst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Fixed costs </a:t>
            </a:r>
            <a:r>
              <a:rPr kumimoji="0" sz="1600" b="1" i="0" u="none" strike="noStrike" kern="1200" cap="none" spc="-2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tinggi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profitabilitas terangkat oleh volume</a:t>
            </a:r>
            <a:r>
              <a:rPr kumimoji="0" sz="1600" b="0" i="0" u="none" strike="noStrike" kern="1200" cap="none" spc="18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sales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48335" marR="0" lvl="1" indent="-288290" algn="l" defTabSz="914400" rtl="0" eaLnBrk="1" fontAlgn="auto" latinLnBrk="0" hangingPunct="1">
              <a:lnSpc>
                <a:spcPts val="1825"/>
              </a:lnSpc>
              <a:spcBef>
                <a:spcPts val="195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648970" algn="l"/>
              </a:tabLst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demand dan pertumbuhan </a:t>
            </a:r>
            <a:r>
              <a:rPr kumimoji="0" sz="1600" b="1" i="0" u="none" strike="noStrike" kern="1200" cap="none" spc="-2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perlahan – dpt meningkatkan persaingan</a:t>
            </a:r>
            <a:r>
              <a:rPr kumimoji="0" sz="1600" b="1" i="0" u="none" strike="noStrike" kern="1200" cap="none" spc="23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dan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48335" marR="0" lvl="0" indent="0" algn="l" defTabSz="914400" rtl="0" eaLnBrk="1" fontAlgn="auto" latinLnBrk="0" hangingPunct="1">
              <a:lnSpc>
                <a:spcPts val="18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penurunan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profit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62824" y="4843426"/>
            <a:ext cx="5101121" cy="57912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4.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Tingginya </a:t>
            </a:r>
            <a:r>
              <a:rPr kumimoji="0" sz="1800" b="1" i="0" u="none" strike="noStrike" kern="1200" cap="none" spc="-2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BarrierTo</a:t>
            </a:r>
            <a:r>
              <a:rPr kumimoji="0" sz="1800" b="1" i="0" u="none" strike="noStrike" kern="1200" cap="none" spc="1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Exit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00355" marR="0" lvl="0" indent="-287655" algn="l" defTabSz="91440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300990" algn="l"/>
              </a:tabLst>
              <a:defRPr/>
            </a:pPr>
            <a:r>
              <a:rPr kumimoji="0" lang="id-ID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 </a:t>
            </a:r>
            <a:r>
              <a:rPr kumimoji="0" sz="1600" b="1" i="0" u="none" strike="noStrike" kern="1200" cap="none" spc="-5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Penghapusan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investasi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pada</a:t>
            </a:r>
            <a:r>
              <a:rPr kumimoji="0" sz="1600" b="1" i="0" u="none" strike="noStrike" kern="1200" cap="none" spc="6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aset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00201" y="173736"/>
            <a:ext cx="883919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91912" y="173736"/>
            <a:ext cx="885443" cy="1231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915912" y="173736"/>
            <a:ext cx="883919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898380" y="173736"/>
            <a:ext cx="769620" cy="12313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524000" y="68686"/>
            <a:ext cx="9145466" cy="690574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i="0" spc="-5" dirty="0">
                <a:solidFill>
                  <a:srgbClr val="7030A0"/>
                </a:solidFill>
              </a:rPr>
              <a:t>5. </a:t>
            </a:r>
            <a:r>
              <a:rPr i="0" dirty="0">
                <a:solidFill>
                  <a:srgbClr val="7030A0"/>
                </a:solidFill>
              </a:rPr>
              <a:t>Persaingan </a:t>
            </a:r>
            <a:r>
              <a:rPr i="0" dirty="0" err="1">
                <a:solidFill>
                  <a:srgbClr val="7030A0"/>
                </a:solidFill>
              </a:rPr>
              <a:t>antar</a:t>
            </a:r>
            <a:r>
              <a:rPr i="0" spc="-25" dirty="0">
                <a:solidFill>
                  <a:srgbClr val="7030A0"/>
                </a:solidFill>
              </a:rPr>
              <a:t> </a:t>
            </a:r>
            <a:r>
              <a:rPr i="0" dirty="0" err="1">
                <a:solidFill>
                  <a:srgbClr val="7030A0"/>
                </a:solidFill>
              </a:rPr>
              <a:t>perus</a:t>
            </a:r>
            <a:r>
              <a:rPr lang="en-US" i="0" dirty="0" err="1">
                <a:solidFill>
                  <a:srgbClr val="7030A0"/>
                </a:solidFill>
              </a:rPr>
              <a:t>a</a:t>
            </a:r>
            <a:r>
              <a:rPr i="0" dirty="0" err="1">
                <a:solidFill>
                  <a:srgbClr val="7030A0"/>
                </a:solidFill>
              </a:rPr>
              <a:t>haan</a:t>
            </a:r>
            <a:endParaRPr i="0" dirty="0">
              <a:solidFill>
                <a:srgbClr val="7030A0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5821" y="969157"/>
            <a:ext cx="10126414" cy="714811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90000"/>
              </a:lnSpc>
              <a:spcBef>
                <a:spcPts val="3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dimaksud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adalah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persaingan antara perush pada  industri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sama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untuk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saling berebut pangsa 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pasar. 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Intensitasnya adalah fungsi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dari: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74311" y="5422546"/>
            <a:ext cx="4821689" cy="156645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00355" marR="0" lvl="0" indent="-287655" algn="l" defTabSz="914400" rtl="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300990" algn="l"/>
              </a:tabLst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Ketergantungan ekonomi kpd </a:t>
            </a:r>
            <a:r>
              <a:rPr kumimoji="0" sz="1600" b="1" i="0" u="none" strike="noStrike" kern="1200" cap="none" spc="-5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industri</a:t>
            </a:r>
            <a:r>
              <a:rPr kumimoji="0" sz="1600" b="1" i="0" u="none" strike="noStrike" kern="1200" cap="none" spc="7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300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ybs</a:t>
            </a:r>
            <a:r>
              <a:rPr kumimoji="0" sz="1600" b="1" i="0" u="none" strike="noStrike" kern="1200" cap="none" spc="-30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00355" marR="0" lvl="0" indent="-287655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300990" algn="l"/>
              </a:tabLst>
              <a:defRPr/>
            </a:pPr>
            <a:r>
              <a:rPr kumimoji="0" sz="1600" b="1" i="0" u="none" strike="noStrike" kern="1200" cap="none" spc="-5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Pertahankan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5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aset</a:t>
            </a:r>
            <a:r>
              <a:rPr kumimoji="0" lang="id-ID" sz="1600" b="1" i="0" u="none" strike="noStrike" kern="1200" cap="none" spc="-5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300355" indent="-287655">
              <a:spcBef>
                <a:spcPts val="95"/>
              </a:spcBef>
              <a:buClr>
                <a:srgbClr val="006666"/>
              </a:buClr>
              <a:buFont typeface="Wingdings"/>
              <a:buChar char=""/>
              <a:tabLst>
                <a:tab pos="300990" algn="l"/>
              </a:tabLst>
              <a:defRPr/>
            </a:pPr>
            <a:r>
              <a:rPr lang="en-US" sz="160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Fixed cost </a:t>
            </a:r>
            <a:r>
              <a:rPr lang="en-US" sz="1600" b="1" spc="-25" dirty="0" err="1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yg</a:t>
            </a:r>
            <a:r>
              <a:rPr lang="en-US" sz="1600" b="1" spc="-2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600" b="1" spc="-10" dirty="0" err="1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tinggi</a:t>
            </a:r>
            <a:r>
              <a:rPr lang="en-US" sz="160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600" b="1" spc="-5" dirty="0" err="1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jika</a:t>
            </a:r>
            <a:r>
              <a:rPr lang="en-US" sz="1600" b="1" spc="12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60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exit</a:t>
            </a:r>
            <a:r>
              <a:rPr lang="id-ID" sz="160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</a:p>
          <a:p>
            <a:pPr marL="300355" indent="-287655">
              <a:spcBef>
                <a:spcPts val="95"/>
              </a:spcBef>
              <a:buClr>
                <a:srgbClr val="006666"/>
              </a:buClr>
              <a:buFont typeface="Wingdings"/>
              <a:buChar char=""/>
              <a:tabLst>
                <a:tab pos="300990" algn="l"/>
              </a:tabLst>
              <a:defRPr/>
            </a:pPr>
            <a:r>
              <a:rPr lang="id-ID" sz="160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UU berkaitan </a:t>
            </a:r>
            <a:r>
              <a:rPr lang="id-ID" sz="1600" b="1" spc="-10" dirty="0" err="1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dgn</a:t>
            </a:r>
            <a:r>
              <a:rPr lang="id-ID" sz="1600" b="1" spc="1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id-ID" sz="1600" b="1" spc="-5" dirty="0" err="1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bankrupsi</a:t>
            </a:r>
            <a:r>
              <a:rPr lang="id-ID" sz="160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</a:p>
          <a:p>
            <a:pPr marL="300355" indent="-287655">
              <a:spcBef>
                <a:spcPts val="95"/>
              </a:spcBef>
              <a:buClr>
                <a:srgbClr val="006666"/>
              </a:buClr>
              <a:buFont typeface="Wingdings"/>
              <a:buChar char=""/>
              <a:tabLst>
                <a:tab pos="300990" algn="l"/>
              </a:tabLst>
              <a:defRPr/>
            </a:pPr>
            <a:endParaRPr lang="en-US" sz="1600" dirty="0">
              <a:solidFill>
                <a:srgbClr val="545454"/>
              </a:solidFill>
              <a:latin typeface="Arial"/>
              <a:cs typeface="Arial"/>
            </a:endParaRPr>
          </a:p>
          <a:p>
            <a:pPr marL="300355" marR="0" lvl="0" indent="-287655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006666"/>
              </a:buClr>
              <a:buSzTx/>
              <a:buFont typeface="Wingdings"/>
              <a:buChar char=""/>
              <a:tabLst>
                <a:tab pos="300990" algn="l"/>
              </a:tabLst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2175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4887468" y="211836"/>
            <a:ext cx="883919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09944" y="211836"/>
            <a:ext cx="883920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205940" y="360629"/>
            <a:ext cx="7858125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0" dirty="0">
                <a:solidFill>
                  <a:srgbClr val="FF6633"/>
                </a:solidFill>
              </a:rPr>
              <a:t>Persaingan antar</a:t>
            </a:r>
            <a:r>
              <a:rPr i="0" spc="-65" dirty="0">
                <a:solidFill>
                  <a:srgbClr val="FF6633"/>
                </a:solidFill>
              </a:rPr>
              <a:t> </a:t>
            </a:r>
            <a:r>
              <a:rPr i="0" dirty="0">
                <a:solidFill>
                  <a:srgbClr val="FF6633"/>
                </a:solidFill>
              </a:rPr>
              <a:t>perusahaan</a:t>
            </a:r>
          </a:p>
        </p:txBody>
      </p:sp>
      <p:sp>
        <p:nvSpPr>
          <p:cNvPr id="10" name="object 10"/>
          <p:cNvSpPr/>
          <p:nvPr/>
        </p:nvSpPr>
        <p:spPr>
          <a:xfrm>
            <a:off x="1524000" y="1208532"/>
            <a:ext cx="627888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71317" y="1208532"/>
            <a:ext cx="635507" cy="902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160008" y="1208532"/>
            <a:ext cx="635508" cy="902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896112" y="1356953"/>
            <a:ext cx="10808208" cy="4644861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Meningkat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 </a:t>
            </a:r>
            <a:r>
              <a:rPr kumimoji="0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inte</a:t>
            </a:r>
            <a:r>
              <a:rPr kumimoji="0" lang="id-ID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n</a:t>
            </a:r>
            <a:r>
              <a:rPr kumimoji="0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sitasnya</a:t>
            </a:r>
            <a:r>
              <a:rPr kumimoji="0" sz="3200" b="0" i="0" u="none" strike="noStrike" kern="1200" cap="none" spc="-2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 </a:t>
            </a:r>
            <a:r>
              <a:rPr kumimoji="0" sz="32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jika: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mic Sans MS" panose="030F0702030302020204" pitchFamily="66" charset="0"/>
              <a:cs typeface="Arial Rounded MT Bold"/>
            </a:endParaRPr>
          </a:p>
          <a:p>
            <a:pPr marL="355600" marR="5080" lvl="0" indent="-342900" algn="l" defTabSz="91440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Banyaknya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kompetitor bertambah,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atau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masing-  masing sama</a:t>
            </a:r>
            <a:r>
              <a:rPr kumimoji="0" sz="2800" b="0" i="0" u="none" strike="noStrike" kern="1200" cap="none" spc="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besarnya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mic Sans MS" panose="030F0702030302020204" pitchFamily="66" charset="0"/>
              <a:cs typeface="Arial Rounded MT Bold"/>
            </a:endParaRPr>
          </a:p>
          <a:p>
            <a:pPr marL="355600" marR="990600" lvl="0" indent="-342900" algn="l" defTabSz="91440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Permintaan atas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produk industri menurun,  demikian juga jika pertumbuhan industri 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menurun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mic Sans MS" panose="030F0702030302020204" pitchFamily="66" charset="0"/>
              <a:cs typeface="Arial Rounded MT Bold"/>
            </a:endParaRPr>
          </a:p>
          <a:p>
            <a:pPr marL="355600" marR="359410" lvl="0" indent="-342900" algn="l" defTabSz="91440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4965" algn="l"/>
                <a:tab pos="355600" algn="l"/>
                <a:tab pos="1329055" algn="l"/>
                <a:tab pos="2909570" algn="l"/>
              </a:tabLst>
              <a:defRPr/>
            </a:pP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Barrier</a:t>
            </a:r>
            <a:r>
              <a:rPr kumimoji="0" sz="2800" b="0" i="0" u="none" strike="noStrike" kern="1200" cap="none" spc="1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to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exit	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(utk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keluar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dari industri) /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Fixed  Cost</a:t>
            </a:r>
            <a:r>
              <a:rPr kumimoji="0" lang="id-ID" sz="28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 </a:t>
            </a:r>
            <a:r>
              <a:rPr kumimoji="0" sz="2800" b="0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meningkat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.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mic Sans MS" panose="030F0702030302020204" pitchFamily="66" charset="0"/>
              <a:cs typeface="Arial Rounded MT Bold"/>
            </a:endParaRPr>
          </a:p>
          <a:p>
            <a:pPr marL="12700" marR="210185" lvl="0" indent="0" algn="just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Dengan semakin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meningkatnya persaingan perusahaan2  dlm industri,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proftit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industri semakin menurun dan jika ini  terus berlanjut maka industri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akan kehilangan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daya</a:t>
            </a:r>
            <a:r>
              <a:rPr kumimoji="0" sz="2400" b="0" i="0" u="none" strike="noStrike" kern="1200" cap="none" spc="-7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tarik.</a:t>
            </a:r>
          </a:p>
        </p:txBody>
      </p:sp>
    </p:spTree>
    <p:extLst>
      <p:ext uri="{BB962C8B-B14F-4D97-AF65-F5344CB8AC3E}">
        <p14:creationId xmlns:p14="http://schemas.microsoft.com/office/powerpoint/2010/main" val="3097409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1892" y="500062"/>
            <a:ext cx="9348216" cy="1325563"/>
          </a:xfrm>
        </p:spPr>
        <p:txBody>
          <a:bodyPr/>
          <a:lstStyle/>
          <a:p>
            <a:r>
              <a:rPr lang="en-US" b="0" i="0" spc="-5" dirty="0">
                <a:solidFill>
                  <a:srgbClr val="0000CC"/>
                </a:solidFill>
              </a:rPr>
              <a:t>Strategic </a:t>
            </a:r>
            <a:r>
              <a:rPr lang="en-US" b="0" i="0" dirty="0">
                <a:solidFill>
                  <a:srgbClr val="0000CC"/>
                </a:solidFill>
              </a:rPr>
              <a:t>Groups </a:t>
            </a:r>
            <a:r>
              <a:rPr lang="id-ID" b="0" i="0" dirty="0">
                <a:solidFill>
                  <a:srgbClr val="0000CC"/>
                </a:solidFill>
              </a:rPr>
              <a:t>dalam Industri </a:t>
            </a:r>
            <a:endParaRPr lang="en-US" b="0" i="0" dirty="0">
              <a:solidFill>
                <a:srgbClr val="0000CC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58289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Perusahaan yang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ada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dalam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suatu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industri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berbeda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satu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sama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lain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dalam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hal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saluran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distribusi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pasar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mutu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, service,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dll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Namun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pada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sebagian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besar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industri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dapat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diamati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adanya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berbagai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group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perusahaan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;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perusahaan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dalam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grup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yang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sama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menganut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strategi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dasar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yang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sama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yang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berbeda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dari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strategi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dasar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di group lain. Group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perusahaan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ini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disebut</a:t>
            </a:r>
            <a:r>
              <a:rPr lang="en-US" sz="32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strategic groups.</a:t>
            </a:r>
          </a:p>
          <a:p>
            <a:endParaRPr lang="en-US" sz="2800" b="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39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7452360" y="359663"/>
            <a:ext cx="726947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253728" y="359663"/>
            <a:ext cx="728472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381743" y="359663"/>
            <a:ext cx="726948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3836" y="188902"/>
            <a:ext cx="11303636" cy="6321346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17500" marR="108585" lvl="0" indent="0" algn="l" defTabSz="914400" rtl="0" eaLnBrk="1" fontAlgn="auto" latinLnBrk="0" hangingPunct="1">
              <a:spcBef>
                <a:spcPts val="7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Strategic Groups adalah kelompok perusahaan</a:t>
            </a:r>
            <a:r>
              <a:rPr kumimoji="0" sz="3600" b="1" i="0" u="none" strike="noStrike" kern="1200" cap="none" spc="-35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 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di  mana masing2 perusahaan dalam group</a:t>
            </a:r>
            <a:r>
              <a:rPr kumimoji="0" sz="3600" b="1" i="0" u="none" strike="noStrike" kern="1200" cap="none" spc="-85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 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tsb.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1750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menganut</a:t>
            </a:r>
            <a:r>
              <a:rPr kumimoji="0" sz="3600" b="1" i="0" u="none" strike="noStrike" kern="1200" cap="none" spc="-3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 </a:t>
            </a:r>
            <a:r>
              <a:rPr kumimoji="0" sz="3600" b="1" i="0" u="none" strike="noStrike" kern="1200" cap="none" spc="-5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model</a:t>
            </a:r>
            <a:r>
              <a:rPr kumimoji="0" lang="id-ID" sz="3600" b="1" i="0" u="none" strike="noStrike" kern="1200" cap="none" spc="-5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 </a:t>
            </a:r>
            <a:r>
              <a:rPr kumimoji="0" sz="3600" b="1" i="0" u="none" strike="noStrike" kern="1200" cap="none" spc="-5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bisnis</a:t>
            </a:r>
            <a:r>
              <a:rPr kumimoji="0" sz="3600" b="1" i="0" u="none" strike="noStrike" kern="1200" cap="none" spc="-5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 </a:t>
            </a:r>
            <a:r>
              <a:rPr kumimoji="0" sz="3600" b="1" i="0" u="none" strike="noStrike" kern="1200" cap="none" spc="-20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yg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 </a:t>
            </a:r>
            <a:r>
              <a:rPr kumimoji="0" sz="3600" b="1" i="0" u="none" strike="noStrike" kern="1200" cap="none" spc="-5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mirip</a:t>
            </a:r>
            <a:r>
              <a:rPr kumimoji="0" lang="id-ID" sz="3600" b="1" i="0" u="none" strike="noStrike" kern="1200" cap="none" spc="-5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:</a:t>
            </a:r>
          </a:p>
          <a:p>
            <a:pPr marL="31750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600" b="1" i="0" u="none" strike="noStrike" kern="1200" cap="none" spc="-5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 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cs typeface="Arial"/>
            </a:endParaRPr>
          </a:p>
          <a:p>
            <a:pPr marL="12700"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358775" algn="l"/>
              </a:tabLst>
              <a:defRPr/>
            </a:pPr>
            <a:r>
              <a:rPr kumimoji="0" sz="3200" b="1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Implikasi</a:t>
            </a:r>
            <a:r>
              <a:rPr kumimoji="0" sz="32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Strategic 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Groups</a:t>
            </a:r>
            <a:r>
              <a:rPr kumimoji="0" sz="3200" b="1" i="0" u="none" strike="noStrike" kern="1200" cap="none" spc="-2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20090" marR="218440" lvl="1" indent="-318770" algn="l" defTabSz="914400" rtl="0" eaLnBrk="1" fontAlgn="auto" latinLnBrk="0" hangingPunct="1">
              <a:spcBef>
                <a:spcPts val="565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720725" algn="l"/>
              </a:tabLst>
              <a:defRPr/>
            </a:pP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Kompetitor berada dalam strategic group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sama sehingga</a:t>
            </a:r>
            <a:r>
              <a:rPr kumimoji="0" sz="2800" b="0" i="0" u="none" strike="noStrike" kern="1200" cap="none" spc="-18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oleh  pelanggan masing2 dapat dianggap sebagai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substitut</a:t>
            </a:r>
            <a:r>
              <a:rPr kumimoji="0" sz="2800" b="0" i="0" u="none" strike="noStrike" kern="1200" cap="none" spc="-13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</a:p>
          <a:p>
            <a:pPr marL="720090" marR="359410" lvl="1" indent="-318770" algn="l" defTabSz="914400" rtl="0" eaLnBrk="1" fontAlgn="auto" latinLnBrk="0" hangingPunct="1">
              <a:spcBef>
                <a:spcPts val="480"/>
              </a:spcBef>
              <a:spcAft>
                <a:spcPts val="0"/>
              </a:spcAft>
              <a:buClr>
                <a:srgbClr val="006666"/>
              </a:buClr>
              <a:buSzTx/>
              <a:buFontTx/>
              <a:buAutoNum type="arabicPeriod"/>
              <a:tabLst>
                <a:tab pos="720725" algn="l"/>
                <a:tab pos="1580515" algn="l"/>
              </a:tabLst>
              <a:defRPr/>
            </a:pPr>
            <a:r>
              <a:rPr kumimoji="0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Setiap</a:t>
            </a: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strategic group dapat memiliki kekuatan2 persaingan</a:t>
            </a:r>
            <a:r>
              <a:rPr kumimoji="0" sz="2800" b="0" i="0" u="none" strike="noStrike" kern="1200" cap="none" spc="-16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berbeda --dengan peluang dan ancaman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berbeda</a:t>
            </a:r>
            <a:r>
              <a:rPr kumimoji="0" sz="2800" b="0" i="0" u="none" strike="noStrike" kern="1200" cap="none" spc="-17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pula.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358775" algn="l"/>
              </a:tabLst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Mobility </a:t>
            </a:r>
            <a:r>
              <a:rPr kumimoji="0" sz="32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Barriers</a:t>
            </a:r>
            <a:r>
              <a:rPr kumimoji="0" sz="3200" b="1" i="0" u="none" strike="noStrike" kern="1200" cap="none" spc="-2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69900" marR="5080" lvl="0" indent="0" algn="l" defTabSz="914400" rtl="0" eaLnBrk="1" fontAlgn="auto" latinLnBrk="0" hangingPunct="1">
              <a:lnSpc>
                <a:spcPct val="847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merupakan faktor dalam industri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yg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menghambat mobilitas  perusahaan2 dalam strategic group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ybs.,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termasuk barrier utk</a:t>
            </a:r>
            <a:r>
              <a:rPr kumimoji="0" sz="2800" b="0" i="0" u="none" strike="noStrike" kern="1200" cap="none" spc="-17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masuk  group lain atau keluar dari</a:t>
            </a:r>
            <a:r>
              <a:rPr kumimoji="0" sz="2800" b="0" i="0" u="none" strike="noStrike" kern="1200" cap="none" spc="-8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group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8800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" y="691768"/>
            <a:ext cx="11795760" cy="6166232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Dalam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industri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farmasi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id-ID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dikenal </a:t>
            </a:r>
            <a:r>
              <a:rPr lang="id-ID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Strategic</a:t>
            </a:r>
            <a:r>
              <a:rPr lang="id-ID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id-ID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Groups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: </a:t>
            </a:r>
          </a:p>
          <a:p>
            <a:pPr hangingPunct="0">
              <a:lnSpc>
                <a:spcPct val="120000"/>
              </a:lnSpc>
            </a:pP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Group proprietary (Merck, Pfizer, Eli Lilly).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Menganut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strategy high risk/high return,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memperkenalkan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drug (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obat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)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baru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sangat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lama (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puluhan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tahun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),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biaya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pengembangan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sangat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mahal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(100-200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juta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USD). High return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karena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drug patent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berlaku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lama (di USA 17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tahun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).</a:t>
            </a:r>
          </a:p>
          <a:p>
            <a:pPr hangingPunct="0">
              <a:lnSpc>
                <a:spcPct val="120000"/>
              </a:lnSpc>
            </a:pP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Group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generik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(Marion Labs, Cater Wallace,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dll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).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Menganut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strategi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low risk / low return.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Memproduksi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ulang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obat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proprietary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yg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sudah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habis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hak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patent,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dengan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harga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4800" b="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murah</a:t>
            </a:r>
            <a:r>
              <a:rPr lang="en-US" sz="4800" b="0" dirty="0">
                <a:solidFill>
                  <a:srgbClr val="7030A0"/>
                </a:solidFill>
                <a:latin typeface="Comic Sans MS" panose="030F0702030302020204" pitchFamily="66" charset="0"/>
              </a:rPr>
              <a:t>. </a:t>
            </a:r>
          </a:p>
          <a:p>
            <a:pPr>
              <a:lnSpc>
                <a:spcPct val="120000"/>
              </a:lnSpc>
            </a:pPr>
            <a:endParaRPr lang="en-US" b="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482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4311523" y="173736"/>
            <a:ext cx="883919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51576" y="173736"/>
            <a:ext cx="885444" cy="1231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491985" y="173736"/>
            <a:ext cx="882395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103119" y="92202"/>
            <a:ext cx="7920355" cy="69723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6633"/>
                </a:solidFill>
              </a:rPr>
              <a:t>Analisis Siklus Hidup</a:t>
            </a:r>
            <a:r>
              <a:rPr spc="-55" dirty="0">
                <a:solidFill>
                  <a:srgbClr val="FF6633"/>
                </a:solidFill>
              </a:rPr>
              <a:t> </a:t>
            </a:r>
            <a:r>
              <a:rPr dirty="0">
                <a:solidFill>
                  <a:srgbClr val="FF6633"/>
                </a:solidFill>
              </a:rPr>
              <a:t>Industri</a:t>
            </a:r>
          </a:p>
        </p:txBody>
      </p:sp>
      <p:sp>
        <p:nvSpPr>
          <p:cNvPr id="155" name="object 155"/>
          <p:cNvSpPr txBox="1">
            <a:spLocks noGrp="1"/>
          </p:cNvSpPr>
          <p:nvPr>
            <p:ph type="body" idx="1"/>
          </p:nvPr>
        </p:nvSpPr>
        <p:spPr>
          <a:xfrm>
            <a:off x="805496" y="1161562"/>
            <a:ext cx="10515600" cy="1527469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203835" marR="5080">
              <a:lnSpc>
                <a:spcPct val="79700"/>
              </a:lnSpc>
              <a:spcBef>
                <a:spcPts val="735"/>
              </a:spcBef>
            </a:pPr>
            <a:r>
              <a:rPr sz="26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Model Siklus Hidup Industri menganalisis</a:t>
            </a:r>
            <a:r>
              <a:rPr sz="2600" spc="-6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sz="26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pengaruh  evolusi industri thd </a:t>
            </a:r>
            <a:r>
              <a:rPr spc="-5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kekuatan2 kompetitif sepanjang  </a:t>
            </a:r>
            <a:r>
              <a:rPr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waktu </a:t>
            </a:r>
            <a:r>
              <a:rPr spc="-2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yg </a:t>
            </a:r>
            <a:r>
              <a:rPr spc="-5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dicirikan oleh 5 tahap siklus</a:t>
            </a:r>
            <a:r>
              <a:rPr spc="-1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spc="-5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hidup:</a:t>
            </a:r>
            <a:endParaRPr sz="260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12700">
              <a:lnSpc>
                <a:spcPct val="100000"/>
              </a:lnSpc>
              <a:tabLst>
                <a:tab pos="621665" algn="l"/>
              </a:tabLst>
            </a:pPr>
            <a:r>
              <a:rPr b="0" dirty="0">
                <a:solidFill>
                  <a:srgbClr val="FF6633"/>
                </a:solidFill>
                <a:latin typeface="Arial Rounded MT Bold"/>
                <a:cs typeface="Arial Rounded MT Bold"/>
              </a:rPr>
              <a:t>1.	</a:t>
            </a:r>
            <a:r>
              <a:rPr b="0" dirty="0">
                <a:solidFill>
                  <a:srgbClr val="0000CC"/>
                </a:solidFill>
                <a:latin typeface="Arial Rounded MT Bold"/>
                <a:cs typeface="Arial Rounded MT Bold"/>
              </a:rPr>
              <a:t>Embrionik – </a:t>
            </a:r>
            <a:r>
              <a:rPr sz="2200" b="0" spc="-5" dirty="0">
                <a:solidFill>
                  <a:srgbClr val="0000CC"/>
                </a:solidFill>
                <a:latin typeface="Arial Rounded MT Bold"/>
                <a:cs typeface="Arial Rounded MT Bold"/>
              </a:rPr>
              <a:t>industri baru mulai</a:t>
            </a:r>
            <a:r>
              <a:rPr sz="2200" b="0" spc="10" dirty="0">
                <a:solidFill>
                  <a:srgbClr val="0000CC"/>
                </a:solidFill>
                <a:latin typeface="Arial Rounded MT Bold"/>
                <a:cs typeface="Arial Rounded MT Bold"/>
              </a:rPr>
              <a:t> </a:t>
            </a:r>
            <a:r>
              <a:rPr sz="2200" b="0" spc="-5" dirty="0">
                <a:solidFill>
                  <a:srgbClr val="0000CC"/>
                </a:solidFill>
                <a:latin typeface="Arial Rounded MT Bold"/>
                <a:cs typeface="Arial Rounded MT Bold"/>
              </a:rPr>
              <a:t>berkembang</a:t>
            </a:r>
            <a:endParaRPr sz="2200" dirty="0">
              <a:solidFill>
                <a:srgbClr val="0000CC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036917" y="2689031"/>
            <a:ext cx="8531860" cy="3931782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003300" marR="5080" lvl="0" indent="-534035" algn="l" defTabSz="914400" rtl="0" eaLnBrk="1" fontAlgn="auto" latinLnBrk="0" hangingPunct="1">
              <a:lnSpc>
                <a:spcPct val="955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>
                <a:tab pos="1003300" algn="l"/>
              </a:tabLst>
              <a:defRPr/>
            </a:pPr>
            <a:r>
              <a:rPr kumimoji="0" sz="2050" b="0" i="0" u="none" strike="noStrike" kern="1200" cap="none" spc="15" normalizeH="0" baseline="0" noProof="0" dirty="0">
                <a:ln>
                  <a:noFill/>
                </a:ln>
                <a:solidFill>
                  <a:srgbClr val="A40020"/>
                </a:solidFill>
                <a:effectLst/>
                <a:uLnTx/>
                <a:uFillTx/>
                <a:latin typeface="Wingdings"/>
                <a:ea typeface="+mn-ea"/>
                <a:cs typeface="Wingdings"/>
              </a:rPr>
              <a:t></a:t>
            </a:r>
            <a:r>
              <a:rPr kumimoji="0" sz="2050" b="0" i="0" u="none" strike="noStrike" kern="1200" cap="none" spc="15" normalizeH="0" baseline="0" noProof="0" dirty="0">
                <a:ln>
                  <a:noFill/>
                </a:ln>
                <a:solidFill>
                  <a:srgbClr val="A400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Persaingan didasarkan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atas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pemantapan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produk,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rekrutmen pelanggan, dan  pembukaan saluran2</a:t>
            </a:r>
            <a:r>
              <a:rPr kumimoji="0" sz="1600" b="0" i="0" u="none" strike="noStrike" kern="1200" cap="none" spc="3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distribusi.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 Rounded MT Bold"/>
              <a:ea typeface="+mn-ea"/>
              <a:cs typeface="Arial Rounded MT Bold"/>
            </a:endParaRPr>
          </a:p>
          <a:p>
            <a:pPr marL="622300" marR="0" lvl="0" indent="-609600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AutoNum type="arabicPeriod" startAt="2"/>
              <a:tabLst>
                <a:tab pos="621665" algn="l"/>
                <a:tab pos="622300" algn="l"/>
              </a:tabLst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Pertumbuhan </a:t>
            </a: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–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mulai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ada</a:t>
            </a:r>
            <a:r>
              <a:rPr kumimoji="0" sz="2000" b="0" i="0" u="none" strike="noStrike" kern="1200" cap="none" spc="1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demand</a:t>
            </a:r>
          </a:p>
          <a:p>
            <a:pPr marL="469900" marR="0" lvl="0" indent="0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03300" algn="l"/>
              </a:tabLst>
              <a:defRPr/>
            </a:pPr>
            <a:r>
              <a:rPr kumimoji="0" sz="1900" b="0" i="0" u="none" strike="noStrike" kern="1200" cap="none" spc="10" normalizeH="0" baseline="0" noProof="0" dirty="0">
                <a:ln>
                  <a:noFill/>
                </a:ln>
                <a:solidFill>
                  <a:srgbClr val="A40020"/>
                </a:solidFill>
                <a:effectLst/>
                <a:uLnTx/>
                <a:uFillTx/>
                <a:latin typeface="Wingdings"/>
                <a:ea typeface="+mn-ea"/>
                <a:cs typeface="Wingdings"/>
              </a:rPr>
              <a:t></a:t>
            </a:r>
            <a:r>
              <a:rPr kumimoji="0" sz="1900" b="0" i="0" u="none" strike="noStrike" kern="1200" cap="none" spc="10" normalizeH="0" baseline="0" noProof="0" dirty="0">
                <a:ln>
                  <a:noFill/>
                </a:ln>
                <a:solidFill>
                  <a:srgbClr val="A400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Persaingan masih rendah masih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fokus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pada peningkatan</a:t>
            </a:r>
            <a:r>
              <a:rPr kumimoji="0" sz="1600" b="0" i="0" u="none" strike="noStrike" kern="1200" cap="none" spc="8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pertumbuhan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 Rounded MT Bold"/>
              <a:ea typeface="+mn-ea"/>
              <a:cs typeface="Arial Rounded MT Bold"/>
            </a:endParaRPr>
          </a:p>
          <a:p>
            <a:pPr marL="622300" marR="0" lvl="0" indent="-609600" algn="l" defTabSz="914400" rtl="0" eaLnBrk="1" fontAlgn="auto" latinLnBrk="0" hangingPunct="1">
              <a:lnSpc>
                <a:spcPts val="3110"/>
              </a:lnSpc>
              <a:spcBef>
                <a:spcPts val="39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AutoNum type="arabicPeriod" startAt="3"/>
              <a:tabLst>
                <a:tab pos="621665" algn="l"/>
                <a:tab pos="622300" algn="l"/>
              </a:tabLst>
              <a:defRPr/>
            </a:pPr>
            <a:r>
              <a:rPr kumimoji="0" sz="26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Shakeout – </a:t>
            </a:r>
            <a:r>
              <a:rPr kumimoji="0" sz="22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demand </a:t>
            </a:r>
            <a:r>
              <a:rPr kumimoji="0" sz="2200" b="0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mencapai</a:t>
            </a:r>
            <a:r>
              <a:rPr kumimoji="0" sz="22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2200" b="0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jenuh</a:t>
            </a:r>
            <a:r>
              <a:rPr kumimoji="0" lang="id-ID" sz="22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endParaRPr kumimoji="0" sz="22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Rounded MT Bold"/>
              <a:ea typeface="+mn-ea"/>
              <a:cs typeface="Arial Rounded MT Bold"/>
            </a:endParaRPr>
          </a:p>
          <a:p>
            <a:pPr marL="469900" marR="0" lvl="0" indent="0" algn="l" defTabSz="914400" rtl="0" eaLnBrk="1" fontAlgn="auto" latinLnBrk="0" hangingPunct="1">
              <a:lnSpc>
                <a:spcPts val="2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03300" algn="l"/>
              </a:tabLst>
              <a:defRPr/>
            </a:pPr>
            <a:r>
              <a:rPr kumimoji="0" sz="2150" b="0" i="0" u="none" strike="noStrike" kern="1200" cap="none" spc="0" normalizeH="0" baseline="0" noProof="0" dirty="0">
                <a:ln>
                  <a:noFill/>
                </a:ln>
                <a:solidFill>
                  <a:srgbClr val="A40020"/>
                </a:solidFill>
                <a:effectLst/>
                <a:uLnTx/>
                <a:uFillTx/>
                <a:latin typeface="Wingdings"/>
                <a:ea typeface="+mn-ea"/>
                <a:cs typeface="Wingdings"/>
              </a:rPr>
              <a:t></a:t>
            </a:r>
            <a:r>
              <a:rPr kumimoji="0" sz="2150" b="0" i="0" u="none" strike="noStrike" kern="1200" cap="none" spc="0" normalizeH="0" baseline="0" noProof="0" dirty="0">
                <a:ln>
                  <a:noFill/>
                </a:ln>
                <a:solidFill>
                  <a:srgbClr val="A400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Persaingan meningkat,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excess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productive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capacity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 Rounded MT Bold"/>
              <a:ea typeface="+mn-ea"/>
              <a:cs typeface="Arial Rounded MT Bold"/>
            </a:endParaRPr>
          </a:p>
          <a:p>
            <a:pPr marL="622300" marR="0" lvl="0" indent="-609600" algn="l" defTabSz="914400" rtl="0" eaLnBrk="1" fontAlgn="auto" latinLnBrk="0" hangingPunct="1">
              <a:lnSpc>
                <a:spcPct val="100000"/>
              </a:lnSpc>
              <a:spcBef>
                <a:spcPts val="295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AutoNum type="arabicPeriod" startAt="4"/>
              <a:tabLst>
                <a:tab pos="621665" algn="l"/>
                <a:tab pos="62230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Dewasa (Mature)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– pasar jenuh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total,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pertumbuhan </a:t>
            </a:r>
            <a:r>
              <a:rPr kumimoji="0" sz="2400" b="0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rendah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–</a:t>
            </a:r>
            <a:r>
              <a:rPr kumimoji="0" lang="id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 </a:t>
            </a: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berhenti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Rounded MT Bold"/>
              <a:ea typeface="+mn-ea"/>
              <a:cs typeface="Arial Rounded MT Bold"/>
            </a:endParaRPr>
          </a:p>
          <a:p>
            <a:pPr marL="469900" marR="0" lvl="0" indent="0" algn="l" defTabSz="914400" rtl="0" eaLnBrk="1" fontAlgn="auto" latinLnBrk="0" hangingPunct="1">
              <a:lnSpc>
                <a:spcPts val="25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03300" algn="l"/>
              </a:tabLst>
              <a:defRPr/>
            </a:pPr>
            <a:r>
              <a:rPr kumimoji="0" sz="2150" b="0" i="0" u="none" strike="noStrike" kern="1200" cap="none" spc="0" normalizeH="0" baseline="0" noProof="0" dirty="0">
                <a:ln>
                  <a:noFill/>
                </a:ln>
                <a:solidFill>
                  <a:srgbClr val="A40020"/>
                </a:solidFill>
                <a:effectLst/>
                <a:uLnTx/>
                <a:uFillTx/>
                <a:latin typeface="Wingdings"/>
                <a:ea typeface="+mn-ea"/>
                <a:cs typeface="Wingdings"/>
              </a:rPr>
              <a:t></a:t>
            </a:r>
            <a:r>
              <a:rPr kumimoji="0" sz="2150" b="0" i="0" u="none" strike="noStrike" kern="1200" cap="none" spc="0" normalizeH="0" baseline="0" noProof="0" dirty="0">
                <a:ln>
                  <a:noFill/>
                </a:ln>
                <a:solidFill>
                  <a:srgbClr val="A400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Konsolidasi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industry I berdasarkan pangsa pasar,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menekan</a:t>
            </a:r>
            <a:r>
              <a:rPr kumimoji="0" sz="1800" b="0" i="0" u="none" strike="noStrike" kern="1200" cap="none" spc="15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harga.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 Rounded MT Bold"/>
              <a:ea typeface="+mn-ea"/>
              <a:cs typeface="Arial Rounded MT Bold"/>
            </a:endParaRPr>
          </a:p>
          <a:p>
            <a:pPr marL="622300" marR="0" lvl="0" indent="-609600" algn="l" defTabSz="914400" rtl="0" eaLnBrk="1" fontAlgn="auto" latinLnBrk="0" hangingPunct="1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AutoNum type="arabicPeriod" startAt="5"/>
              <a:tabLst>
                <a:tab pos="621665" algn="l"/>
                <a:tab pos="62230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Menurun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(Decline) – pertumbuhan industri</a:t>
            </a:r>
            <a:r>
              <a:rPr kumimoji="0" sz="2400" b="0" i="0" u="none" strike="noStrike" kern="1200" cap="none" spc="-6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negatif</a:t>
            </a:r>
          </a:p>
          <a:p>
            <a:pPr marL="469900" marR="0" lvl="0" indent="0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03300" algn="l"/>
              </a:tabLst>
              <a:defRPr/>
            </a:pPr>
            <a:r>
              <a:rPr kumimoji="0" sz="1900" b="0" i="0" u="none" strike="noStrike" kern="1200" cap="none" spc="10" normalizeH="0" baseline="0" noProof="0" dirty="0">
                <a:ln>
                  <a:noFill/>
                </a:ln>
                <a:solidFill>
                  <a:srgbClr val="A40020"/>
                </a:solidFill>
                <a:effectLst/>
                <a:uLnTx/>
                <a:uFillTx/>
                <a:latin typeface="Wingdings"/>
                <a:ea typeface="+mn-ea"/>
                <a:cs typeface="Wingdings"/>
              </a:rPr>
              <a:t></a:t>
            </a:r>
            <a:r>
              <a:rPr kumimoji="0" sz="1900" b="0" i="0" u="none" strike="noStrike" kern="1200" cap="none" spc="10" normalizeH="0" baseline="0" noProof="0" dirty="0">
                <a:ln>
                  <a:noFill/>
                </a:ln>
                <a:solidFill>
                  <a:srgbClr val="A400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Persaingan meningkat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berdasarkan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tingkat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penurunan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dan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exit</a:t>
            </a:r>
            <a:r>
              <a:rPr kumimoji="0" sz="1600" b="0" i="0" u="none" strike="noStrike" kern="1200" cap="none" spc="13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Arial Rounded MT Bold"/>
                <a:ea typeface="+mn-ea"/>
                <a:cs typeface="Arial Rounded MT Bold"/>
              </a:rPr>
              <a:t>barriers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 Rounded MT Bold"/>
              <a:ea typeface="+mn-ea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8781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550909" y="6612466"/>
            <a:ext cx="335280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2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|</a:t>
            </a:r>
            <a:r>
              <a:rPr kumimoji="0" sz="1200" b="0" i="0" u="none" strike="noStrike" kern="1200" cap="none" spc="-10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21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63439" y="160020"/>
            <a:ext cx="728472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37147" y="160020"/>
            <a:ext cx="728472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559041" y="160020"/>
            <a:ext cx="728471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361931" y="160020"/>
            <a:ext cx="726948" cy="101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395525" y="280239"/>
            <a:ext cx="7266305" cy="57467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dirty="0">
                <a:solidFill>
                  <a:srgbClr val="FF0000"/>
                </a:solidFill>
              </a:rPr>
              <a:t>Tahap2 </a:t>
            </a:r>
            <a:r>
              <a:rPr sz="3600" i="0" dirty="0" err="1">
                <a:solidFill>
                  <a:srgbClr val="FF0000"/>
                </a:solidFill>
              </a:rPr>
              <a:t>Siklus</a:t>
            </a:r>
            <a:r>
              <a:rPr sz="3600" i="0" dirty="0">
                <a:solidFill>
                  <a:srgbClr val="FF0000"/>
                </a:solidFill>
              </a:rPr>
              <a:t> Hidup</a:t>
            </a:r>
            <a:r>
              <a:rPr sz="3600" i="0" spc="-60" dirty="0">
                <a:solidFill>
                  <a:srgbClr val="FF0000"/>
                </a:solidFill>
              </a:rPr>
              <a:t> </a:t>
            </a:r>
            <a:r>
              <a:rPr sz="3600" i="0" spc="-5" dirty="0">
                <a:solidFill>
                  <a:srgbClr val="FF0000"/>
                </a:solidFill>
              </a:rPr>
              <a:t>Industri</a:t>
            </a:r>
            <a:endParaRPr sz="3600" i="0" dirty="0">
              <a:solidFill>
                <a:srgbClr val="FF0000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41538" y="2093911"/>
            <a:ext cx="7764399" cy="47640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50795" y="3128900"/>
            <a:ext cx="48291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>
                <a:tab pos="1167765" algn="l"/>
                <a:tab pos="2263775" algn="l"/>
                <a:tab pos="3283585" algn="l"/>
                <a:tab pos="4452620" algn="l"/>
              </a:tabLst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Wingdings"/>
                <a:ea typeface="+mn-ea"/>
                <a:cs typeface="Wingdings"/>
              </a:rPr>
              <a:t>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Wingdings"/>
                <a:ea typeface="+mn-ea"/>
                <a:cs typeface="Wingdings"/>
              </a:rPr>
              <a:t>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Wingdings"/>
                <a:ea typeface="+mn-ea"/>
                <a:cs typeface="Wingdings"/>
              </a:rPr>
              <a:t>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Wingdings"/>
                <a:ea typeface="+mn-ea"/>
                <a:cs typeface="Wingdings"/>
              </a:rPr>
              <a:t>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9F1122"/>
                </a:solidFill>
                <a:effectLst/>
                <a:uLnTx/>
                <a:uFillTx/>
                <a:latin typeface="Wingdings"/>
                <a:ea typeface="+mn-ea"/>
                <a:cs typeface="Wingdings"/>
              </a:rPr>
              <a:t></a:t>
            </a: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Wingdings"/>
              <a:ea typeface="+mn-ea"/>
              <a:cs typeface="Wingding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1825" y="1149554"/>
            <a:ext cx="102627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Pengaruh ke-lima Kekuatan bersaing </a:t>
            </a:r>
            <a:r>
              <a:rPr kumimoji="0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berubah</a:t>
            </a:r>
            <a:r>
              <a:rPr kumimoji="0" sz="2400" b="1" i="0" u="none" strike="noStrike" kern="1200" cap="none" spc="15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dengan</a:t>
            </a:r>
            <a:r>
              <a:rPr kumimoji="0" lang="id-ID" sz="24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perkembangan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siklus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"/>
              </a:rPr>
              <a:t>hidup	industri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mic Sans MS" panose="030F0702030302020204" pitchFamily="66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0535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3768851" y="243841"/>
            <a:ext cx="573024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99660" y="243841"/>
            <a:ext cx="568451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33844" y="243841"/>
            <a:ext cx="573024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641080" y="1033272"/>
            <a:ext cx="569976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838007" y="549997"/>
            <a:ext cx="851598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0" spc="-5" dirty="0">
                <a:solidFill>
                  <a:srgbClr val="7030A0"/>
                </a:solidFill>
              </a:rPr>
              <a:t>Keterbatasan dalam pelaksanaan Analisis</a:t>
            </a:r>
            <a:r>
              <a:rPr sz="2800" i="0" spc="180" dirty="0">
                <a:solidFill>
                  <a:srgbClr val="7030A0"/>
                </a:solidFill>
              </a:rPr>
              <a:t> </a:t>
            </a:r>
            <a:r>
              <a:rPr sz="2800" i="0" spc="-5" dirty="0">
                <a:solidFill>
                  <a:srgbClr val="7030A0"/>
                </a:solidFill>
              </a:rPr>
              <a:t>Industri</a:t>
            </a:r>
            <a:endParaRPr sz="2800" i="0" dirty="0">
              <a:solidFill>
                <a:srgbClr val="7030A0"/>
              </a:solidFill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471487" y="1235965"/>
            <a:ext cx="11377613" cy="482824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419100" marR="0" lvl="0" indent="-406400" algn="l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>
                <a:srgbClr val="FF6633"/>
              </a:buClr>
              <a:buSzPct val="83333"/>
              <a:buFontTx/>
              <a:buChar char="•"/>
              <a:tabLst>
                <a:tab pos="419100" algn="l"/>
                <a:tab pos="419734" algn="l"/>
              </a:tabLst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Isu Siklus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Hidup</a:t>
            </a:r>
          </a:p>
          <a:p>
            <a:pPr marL="756285" marR="0" lvl="1" indent="-286385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–"/>
              <a:tabLst>
                <a:tab pos="756285" algn="l"/>
                <a:tab pos="756920" algn="l"/>
              </a:tabLst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Siklus Industri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tidak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selalu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mengikuti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model umum</a:t>
            </a:r>
            <a:r>
              <a:rPr kumimoji="0" sz="1800" b="0" i="0" u="none" strike="noStrike" kern="1200" cap="none" spc="-2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</a:p>
          <a:p>
            <a:pPr marL="756285" marR="0" lvl="1" indent="-286385" algn="l" defTabSz="914400" rtl="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–"/>
              <a:tabLst>
                <a:tab pos="756285" algn="l"/>
                <a:tab pos="756920" algn="l"/>
              </a:tabLst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Dalam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pertumbuhan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yg cepat,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tahap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embrionik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sering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dilewati.</a:t>
            </a:r>
          </a:p>
          <a:p>
            <a:pPr marL="756285" marR="0" lvl="1" indent="-286385" algn="l" defTabSz="914400" rtl="0" eaLnBrk="1" fontAlgn="auto" latinLnBrk="0" hangingPunct="1">
              <a:lnSpc>
                <a:spcPct val="100000"/>
              </a:lnSpc>
              <a:spcBef>
                <a:spcPts val="434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–"/>
              <a:tabLst>
                <a:tab pos="756285" algn="l"/>
                <a:tab pos="756920" algn="l"/>
              </a:tabLst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Pertumb.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Industri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mengalami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revitalisai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melalui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innovasi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dan/atau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628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sosial</a:t>
            </a:r>
          </a:p>
          <a:p>
            <a:pPr marL="756285" marR="0" lvl="1" indent="-286385" algn="l" defTabSz="914400" rtl="0" eaLnBrk="1" fontAlgn="auto" latinLnBrk="0" hangingPunct="1">
              <a:lnSpc>
                <a:spcPct val="100000"/>
              </a:lnSpc>
              <a:spcBef>
                <a:spcPts val="434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–"/>
              <a:tabLst>
                <a:tab pos="756285" algn="l"/>
                <a:tab pos="756920" algn="l"/>
              </a:tabLst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Lamanya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tahapan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tidak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sama pada semua</a:t>
            </a:r>
            <a:r>
              <a:rPr kumimoji="0" sz="1800" b="0" i="0" u="none" strike="noStrike" kern="1200" cap="none" spc="5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industri.</a:t>
            </a:r>
          </a:p>
          <a:p>
            <a:pPr marL="419100" marR="0" lvl="0" indent="-406400" algn="l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6633"/>
              </a:buClr>
              <a:buSzPct val="83333"/>
              <a:buFontTx/>
              <a:buChar char="•"/>
              <a:tabLst>
                <a:tab pos="419100" algn="l"/>
                <a:tab pos="419734" algn="l"/>
              </a:tabLst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Innovasi dan</a:t>
            </a: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Perubahan</a:t>
            </a:r>
          </a:p>
          <a:p>
            <a:pPr marL="756285" marR="193040" lvl="1" indent="-286385" algn="l" defTabSz="914400" rtl="0" eaLnBrk="1" fontAlgn="auto" latinLnBrk="0" hangingPunct="1">
              <a:lnSpc>
                <a:spcPts val="2160"/>
              </a:lnSpc>
              <a:spcBef>
                <a:spcPts val="520"/>
              </a:spcBef>
              <a:spcAft>
                <a:spcPts val="0"/>
              </a:spcAft>
              <a:buClr>
                <a:srgbClr val="FF6633"/>
              </a:buClr>
              <a:buSzPct val="94736"/>
              <a:buFont typeface="Arial Rounded MT Bold"/>
              <a:buChar char="–"/>
              <a:tabLst>
                <a:tab pos="756285" algn="l"/>
                <a:tab pos="756920" algn="l"/>
              </a:tabLst>
              <a:defRPr/>
            </a:pPr>
            <a:r>
              <a:rPr kumimoji="0" sz="1900" b="0" i="1" u="none" strike="noStrike" kern="1200" cap="none" spc="-6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Punctuated </a:t>
            </a:r>
            <a:r>
              <a:rPr kumimoji="0" sz="1900" b="0" i="1" u="none" strike="noStrike" kern="1200" cap="none" spc="-5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Equilibrium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terjadi jika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jangka waktu struktur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stabil yg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lama 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ditandai (punctuated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oleh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periode2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perubahan yg cepat oleh</a:t>
            </a:r>
            <a:r>
              <a:rPr kumimoji="0" sz="1800" b="0" i="0" u="none" strike="noStrike" kern="1200" cap="none" spc="15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innovasi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6285" marR="422275" lvl="1" indent="-286385" algn="l" defTabSz="914400" rtl="0" eaLnBrk="1" fontAlgn="auto" latinLnBrk="0" hangingPunct="1">
              <a:lnSpc>
                <a:spcPts val="2160"/>
              </a:lnSpc>
              <a:spcBef>
                <a:spcPts val="434"/>
              </a:spcBef>
              <a:spcAft>
                <a:spcPts val="0"/>
              </a:spcAft>
              <a:buClr>
                <a:srgbClr val="FF6633"/>
              </a:buClr>
              <a:buSzPct val="94736"/>
              <a:buFont typeface="Arial Rounded MT Bold"/>
              <a:buChar char="–"/>
              <a:tabLst>
                <a:tab pos="756285" algn="l"/>
                <a:tab pos="756920" algn="l"/>
              </a:tabLst>
              <a:defRPr/>
            </a:pPr>
            <a:r>
              <a:rPr kumimoji="0" sz="1900" b="0" i="1" u="none" strike="noStrike" kern="1200" cap="none" spc="-5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Hypercompetitive </a:t>
            </a:r>
            <a:r>
              <a:rPr kumimoji="0" sz="1900" b="0" i="1" u="none" strike="noStrike" kern="1200" cap="none" spc="-5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industries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dicirikan oleh innovasi permanen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yg 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sedang berlangsung </a:t>
            </a:r>
            <a:r>
              <a:rPr kumimoji="0" sz="1800" b="0" i="0" u="none" strike="noStrike" kern="1200" cap="none" spc="-4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sz="1900" b="0" i="1" u="none" strike="noStrike" kern="1200" cap="none" spc="-4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ongoing</a:t>
            </a:r>
            <a:r>
              <a:rPr kumimoji="0" sz="1800" b="0" i="0" u="none" strike="noStrike" kern="1200" cap="none" spc="-4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perubahan dalam</a:t>
            </a:r>
            <a:r>
              <a:rPr kumimoji="0" sz="1800" b="0" i="0" u="none" strike="noStrike" kern="1200" cap="none" spc="5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persaingan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90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Perbedaan2</a:t>
            </a:r>
            <a:r>
              <a:rPr kumimoji="0" sz="2400" b="0" i="0" u="none" strike="noStrike" kern="1200" cap="none" spc="-2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 </a:t>
            </a:r>
            <a:r>
              <a:rPr kumimoji="0" lang="id-ID" sz="2400" b="0" i="0" u="none" strike="noStrike" kern="1200" cap="none" spc="-2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di antara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anose="030F0702030302020204" pitchFamily="66" charset="0"/>
                <a:cs typeface="Arial Rounded MT Bold"/>
              </a:rPr>
              <a:t>Perusahaan</a:t>
            </a:r>
          </a:p>
          <a:p>
            <a:pPr marL="756285" marR="0" lvl="1" indent="-286385" algn="l" defTabSz="914400" rtl="0" eaLnBrk="1" fontAlgn="auto" latinLnBrk="0" hangingPunct="1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–"/>
              <a:tabLst>
                <a:tab pos="756285" algn="l"/>
                <a:tab pos="756920" algn="l"/>
              </a:tabLst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Terdapat beragam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tingkat profit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masing2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perusahaan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kumimoji="0" sz="1800" b="0" i="0" u="none" strike="noStrike" kern="1200" cap="none" spc="6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industri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kumimoji="0" sz="1800" b="0" i="0" u="none" strike="noStrike" kern="1200" cap="none" spc="-5" normalizeH="0" baseline="0" noProof="0" dirty="0" err="1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yg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sama.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6285" marR="201295" lvl="1" indent="-286385" algn="l" defTabSz="914400" rtl="0" eaLnBrk="1" fontAlgn="auto" latinLnBrk="0" hangingPunct="1">
              <a:lnSpc>
                <a:spcPct val="100000"/>
              </a:lnSpc>
              <a:spcBef>
                <a:spcPts val="434"/>
              </a:spcBef>
              <a:spcAft>
                <a:spcPts val="0"/>
              </a:spcAft>
              <a:buClr>
                <a:srgbClr val="FF6633"/>
              </a:buClr>
              <a:buSzTx/>
              <a:buFontTx/>
              <a:buChar char="–"/>
              <a:tabLst>
                <a:tab pos="756285" algn="l"/>
                <a:tab pos="756920" algn="l"/>
              </a:tabLst>
              <a:defRPr/>
            </a:pPr>
            <a:r>
              <a:rPr kumimoji="0" lang="id-ID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umber2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perusahaan dan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kemampuan  merupakan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juga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determinan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profitabilitas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888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02FB5-00A8-48EB-97D4-B86708ADCA4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45454">
                    <a:tint val="75000"/>
                  </a:srgb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1711MSTR04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4232B6-7719-422F-9A31-FDBA46285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17" y="1108428"/>
            <a:ext cx="10614992" cy="61979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8119AB-F46B-4F80-825D-18F3F831BC21}"/>
              </a:ext>
            </a:extLst>
          </p:cNvPr>
          <p:cNvSpPr txBox="1"/>
          <p:nvPr/>
        </p:nvSpPr>
        <p:spPr>
          <a:xfrm>
            <a:off x="715617" y="92765"/>
            <a:ext cx="11092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Contoh pertumbuhan industri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; Grafik di bawah menunjukkan pertumbuhan berbagai macam industri (mobil, </a:t>
            </a:r>
            <a:r>
              <a:rPr kumimoji="0" lang="id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hp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, listrik, dsb.) yang menanjak cepat pada awal periode kemudian cenderung mendatar tapi belum ada yang menurun (</a:t>
            </a:r>
            <a:r>
              <a:rPr kumimoji="0" lang="id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decline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) karena teknologi belum berganti</a:t>
            </a:r>
          </a:p>
        </p:txBody>
      </p:sp>
    </p:spTree>
    <p:extLst>
      <p:ext uri="{BB962C8B-B14F-4D97-AF65-F5344CB8AC3E}">
        <p14:creationId xmlns:p14="http://schemas.microsoft.com/office/powerpoint/2010/main" val="3758847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7921752" y="554737"/>
            <a:ext cx="885444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26168" y="554737"/>
            <a:ext cx="883920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359221" y="573451"/>
            <a:ext cx="9688883" cy="690574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id-ID" i="0" dirty="0">
                <a:solidFill>
                  <a:srgbClr val="7030A0"/>
                </a:solidFill>
              </a:rPr>
              <a:t>Peran/kekuatan</a:t>
            </a:r>
            <a:r>
              <a:rPr i="0" dirty="0">
                <a:solidFill>
                  <a:srgbClr val="7030A0"/>
                </a:solidFill>
              </a:rPr>
              <a:t> </a:t>
            </a:r>
            <a:r>
              <a:rPr i="0" spc="-5" dirty="0">
                <a:solidFill>
                  <a:srgbClr val="7030A0"/>
                </a:solidFill>
              </a:rPr>
              <a:t>Lingkungan</a:t>
            </a:r>
            <a:r>
              <a:rPr i="0" spc="-55" dirty="0">
                <a:solidFill>
                  <a:srgbClr val="7030A0"/>
                </a:solidFill>
              </a:rPr>
              <a:t> </a:t>
            </a:r>
            <a:r>
              <a:rPr i="0" dirty="0">
                <a:solidFill>
                  <a:srgbClr val="7030A0"/>
                </a:solidFill>
              </a:rPr>
              <a:t>Makro</a:t>
            </a:r>
          </a:p>
        </p:txBody>
      </p:sp>
      <p:sp>
        <p:nvSpPr>
          <p:cNvPr id="82" name="object 82"/>
          <p:cNvSpPr/>
          <p:nvPr/>
        </p:nvSpPr>
        <p:spPr>
          <a:xfrm>
            <a:off x="3034283" y="5675376"/>
            <a:ext cx="559308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781878" y="1598588"/>
            <a:ext cx="10866783" cy="52007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73075" indent="-342900">
              <a:spcBef>
                <a:spcPts val="95"/>
              </a:spcBef>
              <a:buClr>
                <a:srgbClr val="FF6633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Makroekonomi </a:t>
            </a: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laju pertumbuhan, </a:t>
            </a:r>
            <a:r>
              <a:rPr sz="28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  </a:t>
            </a: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bunga, </a:t>
            </a:r>
            <a:r>
              <a:rPr sz="28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 tukar, tingkat </a:t>
            </a: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inflasi/</a:t>
            </a:r>
            <a:r>
              <a:rPr sz="2800" spc="7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deflasi</a:t>
            </a:r>
            <a:endParaRPr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1990725" indent="-342900">
              <a:spcBef>
                <a:spcPts val="675"/>
              </a:spcBef>
              <a:buClr>
                <a:srgbClr val="FF6633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Global: </a:t>
            </a:r>
            <a:r>
              <a:rPr lang="id-ID"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melemahnya  </a:t>
            </a: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 dlm perdagangan  </a:t>
            </a:r>
            <a:r>
              <a:rPr sz="28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internasional</a:t>
            </a: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id-ID"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investasi</a:t>
            </a:r>
            <a:endParaRPr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spcBef>
                <a:spcPts val="675"/>
              </a:spcBef>
              <a:buClr>
                <a:srgbClr val="FF6633"/>
              </a:buClr>
              <a:buChar char="•"/>
              <a:tabLst>
                <a:tab pos="354965" algn="l"/>
                <a:tab pos="355600" algn="l"/>
                <a:tab pos="2339975" algn="l"/>
              </a:tabLst>
            </a:pP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Teknologi:	munculnya </a:t>
            </a:r>
            <a:r>
              <a:rPr sz="28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sz="28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id-ID"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bersifat global (IT, digital dsb.)</a:t>
            </a:r>
            <a:endParaRPr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>
              <a:spcBef>
                <a:spcPts val="670"/>
              </a:spcBef>
              <a:buClr>
                <a:srgbClr val="FF6633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Demografi: perubahan dalam sifat2 </a:t>
            </a:r>
            <a:r>
              <a:rPr lang="id-ID"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demografi</a:t>
            </a: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</a:t>
            </a:r>
            <a:r>
              <a:rPr sz="28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kependudukan</a:t>
            </a:r>
            <a:r>
              <a:rPr lang="id-ID" sz="28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bertambahnya usia kerja dsb.</a:t>
            </a:r>
            <a:endParaRPr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spcBef>
                <a:spcPts val="675"/>
              </a:spcBef>
              <a:buClr>
                <a:srgbClr val="FF6633"/>
              </a:buClr>
              <a:buChar char="•"/>
              <a:tabLst>
                <a:tab pos="354965" algn="l"/>
                <a:tab pos="355600" algn="l"/>
              </a:tabLst>
            </a:pPr>
            <a:r>
              <a:rPr sz="28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Sosial</a:t>
            </a: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d-ID"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 </a:t>
            </a:r>
            <a:r>
              <a:rPr sz="28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nilai-nilai</a:t>
            </a:r>
            <a:r>
              <a:rPr sz="28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sosial </a:t>
            </a:r>
            <a:r>
              <a:rPr sz="28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negara</a:t>
            </a:r>
            <a:r>
              <a:rPr sz="2800" spc="7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dst</a:t>
            </a: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id-ID"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Uni </a:t>
            </a:r>
            <a:r>
              <a:rPr lang="id-ID" sz="28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Sovyet</a:t>
            </a:r>
            <a:r>
              <a:rPr lang="id-ID"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RRT, </a:t>
            </a:r>
            <a:r>
              <a:rPr lang="id-ID" sz="28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Viet</a:t>
            </a:r>
            <a:r>
              <a:rPr lang="id-ID"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 dsb. </a:t>
            </a:r>
            <a:endParaRPr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spcBef>
                <a:spcPts val="670"/>
              </a:spcBef>
              <a:buClr>
                <a:srgbClr val="FF6633"/>
              </a:buClr>
              <a:buChar char="•"/>
              <a:tabLst>
                <a:tab pos="354965" algn="l"/>
                <a:tab pos="355600" algn="l"/>
                <a:tab pos="3117215" algn="l"/>
              </a:tabLst>
            </a:pP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</a:t>
            </a:r>
            <a:r>
              <a:rPr sz="2800" spc="1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sz="2800" spc="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Legal:	</a:t>
            </a:r>
            <a:r>
              <a:rPr sz="28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Undang2 dan </a:t>
            </a:r>
            <a:r>
              <a:rPr sz="28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id-ID" sz="28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/deregulasi</a:t>
            </a:r>
            <a:endParaRPr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589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63923" y="669037"/>
            <a:ext cx="883920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86244" y="669037"/>
            <a:ext cx="883920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089135" y="669037"/>
            <a:ext cx="883920" cy="1231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742691" y="818134"/>
            <a:ext cx="6706234" cy="6965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i="0" dirty="0">
                <a:solidFill>
                  <a:srgbClr val="7030A0"/>
                </a:solidFill>
              </a:rPr>
              <a:t>Peran Lingkungan</a:t>
            </a:r>
            <a:r>
              <a:rPr b="0" i="0" spc="-70" dirty="0">
                <a:solidFill>
                  <a:srgbClr val="7030A0"/>
                </a:solidFill>
              </a:rPr>
              <a:t> </a:t>
            </a:r>
            <a:r>
              <a:rPr b="0" i="0" dirty="0">
                <a:solidFill>
                  <a:srgbClr val="7030A0"/>
                </a:solidFill>
              </a:rPr>
              <a:t>Makro</a:t>
            </a:r>
          </a:p>
        </p:txBody>
      </p:sp>
      <p:sp>
        <p:nvSpPr>
          <p:cNvPr id="13" name="object 13"/>
          <p:cNvSpPr/>
          <p:nvPr/>
        </p:nvSpPr>
        <p:spPr>
          <a:xfrm>
            <a:off x="4328160" y="1589532"/>
            <a:ext cx="637032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37276" y="1589532"/>
            <a:ext cx="635508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26352" y="2040636"/>
            <a:ext cx="637031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65135" y="1589532"/>
            <a:ext cx="635508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595372" y="5544311"/>
            <a:ext cx="557784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595372" y="6056374"/>
            <a:ext cx="557784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1444486" y="2058542"/>
            <a:ext cx="10184529" cy="41966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45160">
              <a:spcBef>
                <a:spcPts val="105"/>
              </a:spcBef>
            </a:pPr>
            <a:r>
              <a:rPr sz="3200" dirty="0">
                <a:solidFill>
                  <a:srgbClr val="006666"/>
                </a:solidFill>
                <a:latin typeface="Arial Narrow" panose="020B0606020202030204" pitchFamily="34" charset="0"/>
                <a:cs typeface="Arial Rounded MT Bold"/>
              </a:rPr>
              <a:t>Perubahan dalam satu atau lebih  </a:t>
            </a:r>
            <a:r>
              <a:rPr sz="3200" spc="-5" dirty="0">
                <a:solidFill>
                  <a:srgbClr val="006666"/>
                </a:solidFill>
                <a:latin typeface="Arial Narrow" panose="020B0606020202030204" pitchFamily="34" charset="0"/>
                <a:cs typeface="Arial Rounded MT Bold"/>
              </a:rPr>
              <a:t>kekuatan </a:t>
            </a:r>
            <a:r>
              <a:rPr sz="3200" dirty="0">
                <a:solidFill>
                  <a:srgbClr val="006666"/>
                </a:solidFill>
                <a:latin typeface="Arial Narrow" panose="020B0606020202030204" pitchFamily="34" charset="0"/>
                <a:cs typeface="Arial Rounded MT Bold"/>
              </a:rPr>
              <a:t>dalam Lingkungan </a:t>
            </a:r>
            <a:r>
              <a:rPr sz="3200" spc="-5" dirty="0">
                <a:solidFill>
                  <a:srgbClr val="006666"/>
                </a:solidFill>
                <a:latin typeface="Arial Narrow" panose="020B0606020202030204" pitchFamily="34" charset="0"/>
                <a:cs typeface="Arial Rounded MT Bold"/>
              </a:rPr>
              <a:t>Makro  </a:t>
            </a:r>
            <a:r>
              <a:rPr sz="3200" dirty="0">
                <a:solidFill>
                  <a:srgbClr val="006666"/>
                </a:solidFill>
                <a:latin typeface="Arial Narrow" panose="020B0606020202030204" pitchFamily="34" charset="0"/>
                <a:cs typeface="Arial Rounded MT Bold"/>
              </a:rPr>
              <a:t>dapat </a:t>
            </a:r>
            <a:r>
              <a:rPr sz="3200" dirty="0" err="1">
                <a:solidFill>
                  <a:srgbClr val="006666"/>
                </a:solidFill>
                <a:latin typeface="Arial Narrow" panose="020B0606020202030204" pitchFamily="34" charset="0"/>
                <a:cs typeface="Arial Rounded MT Bold"/>
              </a:rPr>
              <a:t>mempengaruhi</a:t>
            </a:r>
            <a:r>
              <a:rPr sz="3200" spc="-45" dirty="0">
                <a:solidFill>
                  <a:srgbClr val="006666"/>
                </a:solidFill>
                <a:latin typeface="Arial Narrow" panose="020B0606020202030204" pitchFamily="34" charset="0"/>
                <a:cs typeface="Arial Rounded MT Bold"/>
              </a:rPr>
              <a:t> </a:t>
            </a:r>
            <a:r>
              <a:rPr sz="3200" dirty="0">
                <a:solidFill>
                  <a:srgbClr val="006666"/>
                </a:solidFill>
                <a:latin typeface="Arial Narrow" panose="020B0606020202030204" pitchFamily="34" charset="0"/>
                <a:cs typeface="Arial Rounded MT Bold"/>
              </a:rPr>
              <a:t>:</a:t>
            </a:r>
            <a:endParaRPr lang="id-ID" sz="3200" dirty="0">
              <a:solidFill>
                <a:srgbClr val="006666"/>
              </a:solidFill>
              <a:latin typeface="Arial Narrow" panose="020B0606020202030204" pitchFamily="34" charset="0"/>
              <a:cs typeface="Arial Rounded MT Bold"/>
            </a:endParaRPr>
          </a:p>
          <a:p>
            <a:pPr marL="12700" marR="645160">
              <a:spcBef>
                <a:spcPts val="105"/>
              </a:spcBef>
            </a:pPr>
            <a:endParaRPr sz="3200" dirty="0">
              <a:latin typeface="Arial Narrow" panose="020B0606020202030204" pitchFamily="34" charset="0"/>
              <a:cs typeface="Arial Rounded MT Bold"/>
            </a:endParaRPr>
          </a:p>
          <a:p>
            <a:pPr marL="413384" marR="1010919" indent="-286385">
              <a:spcBef>
                <a:spcPts val="675"/>
              </a:spcBef>
              <a:buClr>
                <a:srgbClr val="FF6633"/>
              </a:buClr>
              <a:buChar char="–"/>
              <a:tabLst>
                <a:tab pos="414020" algn="l"/>
              </a:tabLst>
            </a:pPr>
            <a:r>
              <a:rPr sz="32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Keadaan </a:t>
            </a:r>
            <a:r>
              <a:rPr sz="32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persaingan dalam industri  </a:t>
            </a:r>
            <a:r>
              <a:rPr sz="32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(Porter’s </a:t>
            </a:r>
            <a:r>
              <a:rPr sz="32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Five</a:t>
            </a:r>
            <a:r>
              <a:rPr sz="3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Forces)</a:t>
            </a:r>
            <a:endParaRPr sz="3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3384" indent="-286385">
              <a:spcBef>
                <a:spcPts val="525"/>
              </a:spcBef>
              <a:buClr>
                <a:srgbClr val="FF6633"/>
              </a:buClr>
              <a:buSzPct val="94915"/>
              <a:buFont typeface="Arial Rounded MT Bold"/>
              <a:buChar char="–"/>
              <a:tabLst>
                <a:tab pos="414020" algn="l"/>
              </a:tabLst>
            </a:pPr>
            <a:r>
              <a:rPr sz="3200" i="1" spc="-8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Attractiveness </a:t>
            </a:r>
            <a:r>
              <a:rPr sz="32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(daya </a:t>
            </a:r>
            <a:r>
              <a:rPr sz="32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tarik)</a:t>
            </a:r>
            <a:r>
              <a:rPr sz="3200" spc="7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</a:t>
            </a:r>
            <a:r>
              <a:rPr lang="id-ID" sz="32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bisa berubah karena perkembangan teknologi dan </a:t>
            </a:r>
            <a:r>
              <a:rPr lang="id-ID" sz="32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</a:t>
            </a:r>
            <a:endParaRPr sz="3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3384" marR="5080" indent="-286385">
              <a:spcBef>
                <a:spcPts val="645"/>
              </a:spcBef>
              <a:buClr>
                <a:srgbClr val="FF6633"/>
              </a:buClr>
              <a:buChar char="–"/>
              <a:tabLst>
                <a:tab pos="414020" algn="l"/>
                <a:tab pos="5498465" algn="l"/>
              </a:tabLst>
            </a:pPr>
            <a:r>
              <a:rPr sz="32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3200" spc="-2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32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32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32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3200" spc="-2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32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320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32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32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3200" spc="-2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32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3200" spc="-1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32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320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32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32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3200" spc="5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spc="-1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</a:t>
            </a:r>
            <a:r>
              <a:rPr sz="3200" spc="-2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32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en-US" sz="3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</a:t>
            </a:r>
            <a:r>
              <a:rPr sz="3200" spc="-2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3200" spc="-5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3200" spc="-5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3200" spc="-1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endParaRPr sz="3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3390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382" y="-183515"/>
            <a:ext cx="10515600" cy="1325563"/>
          </a:xfrm>
        </p:spPr>
        <p:txBody>
          <a:bodyPr/>
          <a:lstStyle/>
          <a:p>
            <a:pPr lvl="0" algn="ctr" hangingPunct="0"/>
            <a:r>
              <a:rPr lang="en-US" b="0" i="0" dirty="0">
                <a:solidFill>
                  <a:srgbClr val="7030A0"/>
                </a:solidFill>
              </a:rPr>
              <a:t>National Competitive Advantage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6717" y="1029559"/>
            <a:ext cx="10515600" cy="3381076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en-US" b="0" dirty="0" err="1">
                <a:solidFill>
                  <a:srgbClr val="0000CC"/>
                </a:solidFill>
              </a:rPr>
              <a:t>Banyak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perusahaan</a:t>
            </a:r>
            <a:r>
              <a:rPr lang="en-US" b="0" dirty="0">
                <a:solidFill>
                  <a:srgbClr val="0000CC"/>
                </a:solidFill>
              </a:rPr>
              <a:t> yang </a:t>
            </a:r>
            <a:r>
              <a:rPr lang="en-US" b="0" dirty="0" err="1">
                <a:solidFill>
                  <a:srgbClr val="0000CC"/>
                </a:solidFill>
              </a:rPr>
              <a:t>berhasil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dalam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berbagai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industri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terpusat</a:t>
            </a:r>
            <a:r>
              <a:rPr lang="en-US" b="0" dirty="0">
                <a:solidFill>
                  <a:srgbClr val="0000CC"/>
                </a:solidFill>
              </a:rPr>
              <a:t> di </a:t>
            </a:r>
            <a:r>
              <a:rPr lang="en-US" b="0" dirty="0" err="1">
                <a:solidFill>
                  <a:srgbClr val="0000CC"/>
                </a:solidFill>
              </a:rPr>
              <a:t>beberapa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negara</a:t>
            </a:r>
            <a:r>
              <a:rPr lang="en-US" b="0" dirty="0">
                <a:solidFill>
                  <a:srgbClr val="0000CC"/>
                </a:solidFill>
              </a:rPr>
              <a:t>. </a:t>
            </a:r>
            <a:r>
              <a:rPr lang="en-US" b="0" dirty="0" err="1">
                <a:solidFill>
                  <a:srgbClr val="0000CC"/>
                </a:solidFill>
              </a:rPr>
              <a:t>Biotek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dan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komputer</a:t>
            </a:r>
            <a:r>
              <a:rPr lang="en-US" b="0" dirty="0">
                <a:solidFill>
                  <a:srgbClr val="0000CC"/>
                </a:solidFill>
              </a:rPr>
              <a:t> di USA, </a:t>
            </a:r>
            <a:r>
              <a:rPr lang="en-US" b="0" dirty="0" err="1">
                <a:solidFill>
                  <a:srgbClr val="0000CC"/>
                </a:solidFill>
              </a:rPr>
              <a:t>elektronik</a:t>
            </a:r>
            <a:r>
              <a:rPr lang="en-US" b="0" dirty="0">
                <a:solidFill>
                  <a:srgbClr val="0000CC"/>
                </a:solidFill>
              </a:rPr>
              <a:t> di </a:t>
            </a:r>
            <a:r>
              <a:rPr lang="en-US" b="0" dirty="0" err="1">
                <a:solidFill>
                  <a:srgbClr val="0000CC"/>
                </a:solidFill>
              </a:rPr>
              <a:t>Jepang</a:t>
            </a:r>
            <a:r>
              <a:rPr lang="en-US" b="0" dirty="0">
                <a:solidFill>
                  <a:srgbClr val="0000CC"/>
                </a:solidFill>
              </a:rPr>
              <a:t>, </a:t>
            </a:r>
            <a:r>
              <a:rPr lang="en-US" b="0" dirty="0" err="1">
                <a:solidFill>
                  <a:srgbClr val="0000CC"/>
                </a:solidFill>
              </a:rPr>
              <a:t>kimia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dan</a:t>
            </a:r>
            <a:r>
              <a:rPr lang="en-US" b="0" dirty="0">
                <a:solidFill>
                  <a:srgbClr val="0000CC"/>
                </a:solidFill>
              </a:rPr>
              <a:t> engineering di </a:t>
            </a:r>
            <a:r>
              <a:rPr lang="en-US" b="0" dirty="0" err="1">
                <a:solidFill>
                  <a:srgbClr val="0000CC"/>
                </a:solidFill>
              </a:rPr>
              <a:t>Jerman</a:t>
            </a:r>
            <a:r>
              <a:rPr lang="en-US" b="0" dirty="0">
                <a:solidFill>
                  <a:srgbClr val="0000CC"/>
                </a:solidFill>
              </a:rPr>
              <a:t>. Ada 4 </a:t>
            </a:r>
            <a:r>
              <a:rPr lang="en-US" b="0" dirty="0" err="1">
                <a:solidFill>
                  <a:srgbClr val="0000CC"/>
                </a:solidFill>
              </a:rPr>
              <a:t>faktor</a:t>
            </a:r>
            <a:r>
              <a:rPr lang="en-US" b="0" dirty="0">
                <a:solidFill>
                  <a:srgbClr val="0000CC"/>
                </a:solidFill>
              </a:rPr>
              <a:t> yang </a:t>
            </a:r>
            <a:r>
              <a:rPr lang="en-US" b="0" dirty="0" err="1">
                <a:solidFill>
                  <a:srgbClr val="0000CC"/>
                </a:solidFill>
              </a:rPr>
              <a:t>mempengaruhi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keunggulan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bersaing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dari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perusahaan</a:t>
            </a:r>
            <a:r>
              <a:rPr lang="en-US" b="0" dirty="0">
                <a:solidFill>
                  <a:srgbClr val="0000CC"/>
                </a:solidFill>
              </a:rPr>
              <a:t> yang </a:t>
            </a:r>
            <a:r>
              <a:rPr lang="en-US" b="0" dirty="0" err="1">
                <a:solidFill>
                  <a:srgbClr val="0000CC"/>
                </a:solidFill>
              </a:rPr>
              <a:t>beroperasi</a:t>
            </a:r>
            <a:r>
              <a:rPr lang="en-US" b="0" dirty="0">
                <a:solidFill>
                  <a:srgbClr val="0000CC"/>
                </a:solidFill>
              </a:rPr>
              <a:t> di </a:t>
            </a:r>
            <a:r>
              <a:rPr lang="en-US" b="0" dirty="0" err="1">
                <a:solidFill>
                  <a:srgbClr val="0000CC"/>
                </a:solidFill>
              </a:rPr>
              <a:t>suatu</a:t>
            </a:r>
            <a:r>
              <a:rPr lang="en-US" b="0" dirty="0">
                <a:solidFill>
                  <a:srgbClr val="0000CC"/>
                </a:solidFill>
              </a:rPr>
              <a:t> </a:t>
            </a:r>
            <a:r>
              <a:rPr lang="en-US" b="0" dirty="0" err="1">
                <a:solidFill>
                  <a:srgbClr val="0000CC"/>
                </a:solidFill>
              </a:rPr>
              <a:t>negara</a:t>
            </a:r>
            <a:r>
              <a:rPr lang="en-US" b="0" dirty="0">
                <a:solidFill>
                  <a:srgbClr val="0000CC"/>
                </a:solidFill>
              </a:rPr>
              <a:t>: 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b="0" dirty="0" err="1">
                <a:solidFill>
                  <a:srgbClr val="0000CC"/>
                </a:solidFill>
              </a:rPr>
              <a:t>Faktor</a:t>
            </a:r>
            <a:r>
              <a:rPr lang="en-US" b="0" dirty="0">
                <a:solidFill>
                  <a:srgbClr val="0000CC"/>
                </a:solidFill>
              </a:rPr>
              <a:t> endowments</a:t>
            </a:r>
            <a:r>
              <a:rPr lang="id-ID" b="0" dirty="0">
                <a:solidFill>
                  <a:srgbClr val="0000CC"/>
                </a:solidFill>
              </a:rPr>
              <a:t>: </a:t>
            </a:r>
            <a:endParaRPr lang="en-US" b="0" dirty="0">
              <a:solidFill>
                <a:srgbClr val="0000CC"/>
              </a:solidFill>
            </a:endParaRPr>
          </a:p>
          <a:p>
            <a:pPr marL="682625">
              <a:lnSpc>
                <a:spcPct val="120000"/>
              </a:lnSpc>
              <a:spcBef>
                <a:spcPts val="0"/>
              </a:spcBef>
            </a:pPr>
            <a:r>
              <a:rPr lang="en-US" b="0" dirty="0">
                <a:solidFill>
                  <a:srgbClr val="0000CC"/>
                </a:solidFill>
              </a:rPr>
              <a:t>Basic factors: land, </a:t>
            </a:r>
            <a:r>
              <a:rPr lang="en-US" b="0" dirty="0" err="1">
                <a:solidFill>
                  <a:srgbClr val="0000CC"/>
                </a:solidFill>
              </a:rPr>
              <a:t>labour</a:t>
            </a:r>
            <a:r>
              <a:rPr lang="en-US" b="0" dirty="0">
                <a:solidFill>
                  <a:srgbClr val="0000CC"/>
                </a:solidFill>
              </a:rPr>
              <a:t>, capital. </a:t>
            </a:r>
          </a:p>
          <a:p>
            <a:pPr marL="682625">
              <a:lnSpc>
                <a:spcPct val="120000"/>
              </a:lnSpc>
              <a:spcBef>
                <a:spcPts val="0"/>
              </a:spcBef>
            </a:pPr>
            <a:r>
              <a:rPr lang="en-US" b="0" dirty="0">
                <a:solidFill>
                  <a:srgbClr val="0000CC"/>
                </a:solidFill>
              </a:rPr>
              <a:t>Advanced factor: tech. know how, management, infrastructure. </a:t>
            </a:r>
          </a:p>
          <a:p>
            <a:pPr marL="0" indent="0">
              <a:lnSpc>
                <a:spcPct val="120000"/>
              </a:lnSpc>
              <a:buNone/>
            </a:pPr>
            <a:endParaRPr lang="en-US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D3432E-E879-4E26-98B9-7292336C5C4B}"/>
              </a:ext>
            </a:extLst>
          </p:cNvPr>
          <p:cNvSpPr/>
          <p:nvPr/>
        </p:nvSpPr>
        <p:spPr>
          <a:xfrm>
            <a:off x="732865" y="4227755"/>
            <a:ext cx="10726270" cy="2267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2"/>
            </a:pPr>
            <a:r>
              <a:rPr lang="en-US" sz="2400" dirty="0">
                <a:solidFill>
                  <a:srgbClr val="0000CC"/>
                </a:solidFill>
              </a:rPr>
              <a:t>Demand conditions </a:t>
            </a:r>
            <a:r>
              <a:rPr lang="id-ID" sz="2400" dirty="0">
                <a:solidFill>
                  <a:srgbClr val="0000CC"/>
                </a:solidFill>
              </a:rPr>
              <a:t>-- </a:t>
            </a:r>
            <a:r>
              <a:rPr lang="en-US" sz="2400" dirty="0" err="1">
                <a:solidFill>
                  <a:srgbClr val="0000CC"/>
                </a:solidFill>
              </a:rPr>
              <a:t>Karakteristik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dari</a:t>
            </a:r>
            <a:r>
              <a:rPr lang="en-US" sz="2400" dirty="0">
                <a:solidFill>
                  <a:srgbClr val="0000CC"/>
                </a:solidFill>
              </a:rPr>
              <a:t> domestic demand </a:t>
            </a:r>
            <a:r>
              <a:rPr lang="en-US" sz="2400" dirty="0" err="1">
                <a:solidFill>
                  <a:srgbClr val="0000CC"/>
                </a:solidFill>
              </a:rPr>
              <a:t>turut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membantu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karakteristik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produk</a:t>
            </a:r>
            <a:r>
              <a:rPr lang="en-US" sz="2400" dirty="0">
                <a:solidFill>
                  <a:srgbClr val="0000CC"/>
                </a:solidFill>
              </a:rPr>
              <a:t> yang </a:t>
            </a:r>
            <a:r>
              <a:rPr lang="en-US" sz="2400" dirty="0" err="1">
                <a:solidFill>
                  <a:srgbClr val="0000CC"/>
                </a:solidFill>
              </a:rPr>
              <a:t>dibuat</a:t>
            </a:r>
            <a:r>
              <a:rPr lang="en-US" sz="2400" dirty="0">
                <a:solidFill>
                  <a:srgbClr val="0000CC"/>
                </a:solidFill>
              </a:rPr>
              <a:t> dan </a:t>
            </a:r>
            <a:r>
              <a:rPr lang="en-US" sz="2400" dirty="0" err="1">
                <a:solidFill>
                  <a:srgbClr val="0000CC"/>
                </a:solidFill>
              </a:rPr>
              <a:t>memaksa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inovasi</a:t>
            </a:r>
            <a:r>
              <a:rPr lang="en-US" sz="2400" dirty="0">
                <a:solidFill>
                  <a:srgbClr val="0000CC"/>
                </a:solidFill>
              </a:rPr>
              <a:t> dan </a:t>
            </a:r>
            <a:r>
              <a:rPr lang="en-US" sz="2400" dirty="0" err="1">
                <a:solidFill>
                  <a:srgbClr val="0000CC"/>
                </a:solidFill>
              </a:rPr>
              <a:t>mutu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tinggi</a:t>
            </a:r>
            <a:r>
              <a:rPr lang="en-US" sz="2400" dirty="0">
                <a:solidFill>
                  <a:srgbClr val="0000CC"/>
                </a:solidFill>
              </a:rPr>
              <a:t>. </a:t>
            </a:r>
            <a:r>
              <a:rPr lang="en-US" sz="2400" dirty="0" err="1">
                <a:solidFill>
                  <a:srgbClr val="0000CC"/>
                </a:solidFill>
              </a:rPr>
              <a:t>Misalnya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karena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tuntutan</a:t>
            </a:r>
            <a:r>
              <a:rPr lang="en-US" sz="2400" dirty="0">
                <a:solidFill>
                  <a:srgbClr val="0000CC"/>
                </a:solidFill>
              </a:rPr>
              <a:t> consumer: </a:t>
            </a:r>
            <a:r>
              <a:rPr lang="en-US" sz="2400" dirty="0" err="1">
                <a:solidFill>
                  <a:srgbClr val="0000CC"/>
                </a:solidFill>
              </a:rPr>
              <a:t>industri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kamera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Jepang</a:t>
            </a:r>
            <a:r>
              <a:rPr lang="en-US" sz="2400" dirty="0">
                <a:solidFill>
                  <a:srgbClr val="0000CC"/>
                </a:solidFill>
              </a:rPr>
              <a:t>; </a:t>
            </a:r>
            <a:r>
              <a:rPr lang="en-US" sz="2400" dirty="0" err="1">
                <a:solidFill>
                  <a:srgbClr val="0000CC"/>
                </a:solidFill>
              </a:rPr>
              <a:t>industri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Ponsel</a:t>
            </a:r>
            <a:r>
              <a:rPr lang="en-US" sz="2400" dirty="0">
                <a:solidFill>
                  <a:srgbClr val="0000CC"/>
                </a:solidFill>
              </a:rPr>
              <a:t> Nokia dan Ericsson di </a:t>
            </a:r>
            <a:r>
              <a:rPr lang="en-US" sz="2400" dirty="0" err="1">
                <a:solidFill>
                  <a:srgbClr val="0000CC"/>
                </a:solidFill>
              </a:rPr>
              <a:t>Skandinavia</a:t>
            </a:r>
            <a:r>
              <a:rPr lang="id-ID" sz="2400" dirty="0">
                <a:solidFill>
                  <a:srgbClr val="0000CC"/>
                </a:solidFill>
              </a:rPr>
              <a:t> (dahulu)</a:t>
            </a:r>
            <a:r>
              <a:rPr lang="en-US" sz="2400" dirty="0">
                <a:solidFill>
                  <a:srgbClr val="0000CC"/>
                </a:solidFill>
              </a:rPr>
              <a:t>.</a:t>
            </a:r>
            <a:r>
              <a:rPr lang="id-ID" sz="2400" dirty="0">
                <a:solidFill>
                  <a:srgbClr val="0000CC"/>
                </a:solidFill>
              </a:rPr>
              <a:t> Sekarang </a:t>
            </a:r>
            <a:r>
              <a:rPr lang="id-ID" sz="2400" dirty="0" err="1">
                <a:solidFill>
                  <a:srgbClr val="0000CC"/>
                </a:solidFill>
              </a:rPr>
              <a:t>smartphones</a:t>
            </a:r>
            <a:r>
              <a:rPr lang="id-ID" sz="2400" dirty="0">
                <a:solidFill>
                  <a:srgbClr val="0000CC"/>
                </a:solidFill>
              </a:rPr>
              <a:t> Samsung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id-ID" sz="2400" dirty="0">
                <a:solidFill>
                  <a:srgbClr val="0000CC"/>
                </a:solidFill>
              </a:rPr>
              <a:t>(Korea) dan </a:t>
            </a:r>
            <a:r>
              <a:rPr lang="id-ID" sz="2400" dirty="0" err="1">
                <a:solidFill>
                  <a:srgbClr val="0000CC"/>
                </a:solidFill>
              </a:rPr>
              <a:t>Iphone</a:t>
            </a:r>
            <a:r>
              <a:rPr lang="id-ID" sz="2400" dirty="0">
                <a:solidFill>
                  <a:srgbClr val="0000CC"/>
                </a:solidFill>
              </a:rPr>
              <a:t> (USA) dst.</a:t>
            </a:r>
            <a:endParaRPr lang="en-US" sz="24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0435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3ECCF76-8307-4363-8582-F992FE72F4F4}"/>
              </a:ext>
            </a:extLst>
          </p:cNvPr>
          <p:cNvSpPr/>
          <p:nvPr/>
        </p:nvSpPr>
        <p:spPr>
          <a:xfrm>
            <a:off x="62752" y="803537"/>
            <a:ext cx="12084424" cy="2267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en-US" sz="2400" dirty="0" err="1">
                <a:solidFill>
                  <a:srgbClr val="0000CC"/>
                </a:solidFill>
              </a:rPr>
              <a:t>Industri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pendukung</a:t>
            </a:r>
            <a:r>
              <a:rPr lang="en-US" sz="2400" dirty="0">
                <a:solidFill>
                  <a:srgbClr val="0000CC"/>
                </a:solidFill>
              </a:rPr>
              <a:t> yang </a:t>
            </a:r>
            <a:r>
              <a:rPr lang="en-US" sz="2400" dirty="0" err="1">
                <a:solidFill>
                  <a:srgbClr val="0000CC"/>
                </a:solidFill>
              </a:rPr>
              <a:t>terkait</a:t>
            </a:r>
            <a:r>
              <a:rPr lang="id-ID" sz="2400" dirty="0">
                <a:solidFill>
                  <a:srgbClr val="0000CC"/>
                </a:solidFill>
              </a:rPr>
              <a:t>: </a:t>
            </a:r>
            <a:r>
              <a:rPr lang="en-US" sz="2400" dirty="0" err="1">
                <a:solidFill>
                  <a:srgbClr val="0000CC"/>
                </a:solidFill>
              </a:rPr>
              <a:t>Investasi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faktor-faktor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produksi</a:t>
            </a:r>
            <a:r>
              <a:rPr lang="en-US" sz="2400" dirty="0">
                <a:solidFill>
                  <a:srgbClr val="0000CC"/>
                </a:solidFill>
              </a:rPr>
              <a:t> oleh </a:t>
            </a:r>
            <a:r>
              <a:rPr lang="en-US" sz="2400" dirty="0" err="1">
                <a:solidFill>
                  <a:srgbClr val="0000CC"/>
                </a:solidFill>
              </a:rPr>
              <a:t>industri</a:t>
            </a:r>
            <a:r>
              <a:rPr lang="en-US" sz="2400" dirty="0">
                <a:solidFill>
                  <a:srgbClr val="0000CC"/>
                </a:solidFill>
              </a:rPr>
              <a:t> yang </a:t>
            </a:r>
            <a:r>
              <a:rPr lang="en-US" sz="2400" dirty="0" err="1">
                <a:solidFill>
                  <a:srgbClr val="0000CC"/>
                </a:solidFill>
              </a:rPr>
              <a:t>terkait</a:t>
            </a:r>
            <a:r>
              <a:rPr lang="en-US" sz="2400" dirty="0">
                <a:solidFill>
                  <a:srgbClr val="0000CC"/>
                </a:solidFill>
              </a:rPr>
              <a:t> dan </a:t>
            </a:r>
            <a:r>
              <a:rPr lang="en-US" sz="2400" dirty="0" err="1">
                <a:solidFill>
                  <a:srgbClr val="0000CC"/>
                </a:solidFill>
              </a:rPr>
              <a:t>mendukung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akan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membantu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terciptanya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keunggulan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bersaing</a:t>
            </a:r>
            <a:r>
              <a:rPr lang="en-US" sz="2400" dirty="0">
                <a:solidFill>
                  <a:srgbClr val="0000CC"/>
                </a:solidFill>
              </a:rPr>
              <a:t> di </a:t>
            </a:r>
            <a:r>
              <a:rPr lang="en-US" sz="2400" dirty="0" err="1">
                <a:solidFill>
                  <a:srgbClr val="0000CC"/>
                </a:solidFill>
              </a:rPr>
              <a:t>industri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tertentu</a:t>
            </a:r>
            <a:r>
              <a:rPr lang="en-US" sz="2400" dirty="0">
                <a:solidFill>
                  <a:srgbClr val="0000CC"/>
                </a:solidFill>
              </a:rPr>
              <a:t>.</a:t>
            </a:r>
            <a:r>
              <a:rPr lang="id-ID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Misalnya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Industri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baja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Swedia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menjadikan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Swedia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unggul</a:t>
            </a:r>
            <a:r>
              <a:rPr lang="en-US" sz="2400" dirty="0">
                <a:solidFill>
                  <a:srgbClr val="0000CC"/>
                </a:solidFill>
              </a:rPr>
              <a:t> dalam </a:t>
            </a:r>
            <a:r>
              <a:rPr lang="en-US" sz="2400" i="1" dirty="0">
                <a:solidFill>
                  <a:srgbClr val="0000CC"/>
                </a:solidFill>
              </a:rPr>
              <a:t>fabricated steel products</a:t>
            </a:r>
            <a:r>
              <a:rPr lang="en-US" sz="2400" dirty="0">
                <a:solidFill>
                  <a:srgbClr val="0000CC"/>
                </a:solidFill>
              </a:rPr>
              <a:t>. </a:t>
            </a:r>
            <a:r>
              <a:rPr lang="en-US" sz="2400" dirty="0" err="1">
                <a:solidFill>
                  <a:srgbClr val="0000CC"/>
                </a:solidFill>
              </a:rPr>
              <a:t>Keunggulan</a:t>
            </a:r>
            <a:r>
              <a:rPr lang="en-US" sz="2400" dirty="0">
                <a:solidFill>
                  <a:srgbClr val="0000CC"/>
                </a:solidFill>
              </a:rPr>
              <a:t> USA </a:t>
            </a:r>
            <a:r>
              <a:rPr lang="id-ID" sz="2400" dirty="0">
                <a:solidFill>
                  <a:srgbClr val="0000CC"/>
                </a:solidFill>
              </a:rPr>
              <a:t>dan Jepang </a:t>
            </a:r>
            <a:r>
              <a:rPr lang="en-US" sz="2400" dirty="0">
                <a:solidFill>
                  <a:srgbClr val="0000CC"/>
                </a:solidFill>
              </a:rPr>
              <a:t>dalam semi conductor </a:t>
            </a:r>
            <a:r>
              <a:rPr lang="en-US" sz="2400" dirty="0" err="1">
                <a:solidFill>
                  <a:srgbClr val="0000CC"/>
                </a:solidFill>
              </a:rPr>
              <a:t>menjadikan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id-ID" sz="2400" dirty="0">
                <a:solidFill>
                  <a:srgbClr val="0000CC"/>
                </a:solidFill>
              </a:rPr>
              <a:t>negara2 ini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sebagai</a:t>
            </a:r>
            <a:r>
              <a:rPr lang="en-US" sz="2400" dirty="0">
                <a:solidFill>
                  <a:srgbClr val="0000CC"/>
                </a:solidFill>
              </a:rPr>
              <a:t> basis </a:t>
            </a:r>
            <a:r>
              <a:rPr lang="en-US" sz="2400" dirty="0" err="1">
                <a:solidFill>
                  <a:srgbClr val="0000CC"/>
                </a:solidFill>
              </a:rPr>
              <a:t>industri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komputer</a:t>
            </a:r>
            <a:r>
              <a:rPr lang="en-US" sz="2400" dirty="0">
                <a:solidFill>
                  <a:srgbClr val="0000CC"/>
                </a:solidFill>
              </a:rPr>
              <a:t>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40C944-291E-400E-8E69-A2B707068791}"/>
              </a:ext>
            </a:extLst>
          </p:cNvPr>
          <p:cNvSpPr/>
          <p:nvPr/>
        </p:nvSpPr>
        <p:spPr>
          <a:xfrm>
            <a:off x="2370526" y="135374"/>
            <a:ext cx="85377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National Competitive Advantage </a:t>
            </a:r>
            <a:r>
              <a:rPr lang="id-ID" sz="2800" b="1" dirty="0">
                <a:solidFill>
                  <a:srgbClr val="7030A0"/>
                </a:solidFill>
              </a:rPr>
              <a:t> (lanjutan)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16BFF7-8E5C-4C4D-804F-63CD9FB159A7}"/>
              </a:ext>
            </a:extLst>
          </p:cNvPr>
          <p:cNvSpPr/>
          <p:nvPr/>
        </p:nvSpPr>
        <p:spPr>
          <a:xfrm>
            <a:off x="98611" y="3070761"/>
            <a:ext cx="11994777" cy="3853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20000"/>
              </a:lnSpc>
              <a:spcBef>
                <a:spcPts val="1000"/>
              </a:spcBef>
              <a:buFont typeface="+mj-lt"/>
              <a:buAutoNum type="arabicPeriod" startAt="4"/>
            </a:pP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Strategi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,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struktur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, dan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persaingan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</a:p>
          <a:p>
            <a:pPr marL="739775" lvl="0" indent="-22860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Setiap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negara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memiliki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management ideology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sendiri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yang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berpengaruh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pada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keunggulan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bersaing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.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Jerman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memakai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insinyur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dalam top management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sementara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USA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memilih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ahli-ahli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finansial</a:t>
            </a:r>
            <a:r>
              <a:rPr lang="id-ID" sz="2400" dirty="0">
                <a:solidFill>
                  <a:srgbClr val="0000CC"/>
                </a:solidFill>
                <a:latin typeface="Arial"/>
                <a:cs typeface="Arial"/>
              </a:rPr>
              <a:t>, Jepang dan Korea dengan SDM yang tangguh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. </a:t>
            </a:r>
          </a:p>
          <a:p>
            <a:pPr marL="739775" lvl="0" indent="-22860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Persaingan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domestik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yang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ketat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memaksa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perusahaan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meningkatkan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efisiensi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,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mutu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,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inovasi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, dan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investasi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di advanced factors;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menjadikan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mereka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pesaing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inte</a:t>
            </a:r>
            <a:r>
              <a:rPr lang="id-ID" sz="2400" dirty="0" err="1">
                <a:solidFill>
                  <a:srgbClr val="0000CC"/>
                </a:solidFill>
                <a:latin typeface="Arial"/>
                <a:cs typeface="Arial"/>
              </a:rPr>
              <a:t>rn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asional</a:t>
            </a:r>
            <a:r>
              <a:rPr lang="en-US" sz="2400" dirty="0">
                <a:solidFill>
                  <a:srgbClr val="0000CC"/>
                </a:solidFill>
                <a:latin typeface="Arial"/>
                <a:cs typeface="Arial"/>
              </a:rPr>
              <a:t> yang </a:t>
            </a:r>
            <a:r>
              <a:rPr lang="en-US" sz="2400" dirty="0" err="1">
                <a:solidFill>
                  <a:srgbClr val="0000CC"/>
                </a:solidFill>
                <a:latin typeface="Arial"/>
                <a:cs typeface="Arial"/>
              </a:rPr>
              <a:t>baik</a:t>
            </a:r>
            <a:r>
              <a:rPr lang="en-US" sz="2400" dirty="0">
                <a:solidFill>
                  <a:srgbClr val="545454">
                    <a:lumMod val="50000"/>
                  </a:srgbClr>
                </a:solidFill>
                <a:latin typeface="Arial"/>
                <a:cs typeface="Arial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665352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aruka">
      <a:dk1>
        <a:srgbClr val="545454"/>
      </a:dk1>
      <a:lt1>
        <a:sysClr val="window" lastClr="FFFFFF"/>
      </a:lt1>
      <a:dk2>
        <a:srgbClr val="51A1D8"/>
      </a:dk2>
      <a:lt2>
        <a:srgbClr val="FFFFFF"/>
      </a:lt2>
      <a:accent1>
        <a:srgbClr val="51A1D8"/>
      </a:accent1>
      <a:accent2>
        <a:srgbClr val="FFFFFF"/>
      </a:accent2>
      <a:accent3>
        <a:srgbClr val="0070C0"/>
      </a:accent3>
      <a:accent4>
        <a:srgbClr val="FFC000"/>
      </a:accent4>
      <a:accent5>
        <a:srgbClr val="ED7D31"/>
      </a:accent5>
      <a:accent6>
        <a:srgbClr val="005390"/>
      </a:accent6>
      <a:hlink>
        <a:srgbClr val="0070C0"/>
      </a:hlink>
      <a:folHlink>
        <a:srgbClr val="954F72"/>
      </a:folHlink>
    </a:clrScheme>
    <a:fontScheme name="test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4292</TotalTime>
  <Words>2271</Words>
  <Application>Microsoft Office PowerPoint</Application>
  <PresentationFormat>Widescreen</PresentationFormat>
  <Paragraphs>244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6" baseType="lpstr">
      <vt:lpstr>Arial</vt:lpstr>
      <vt:lpstr>Arial Narrow</vt:lpstr>
      <vt:lpstr>Arial Nova Cond</vt:lpstr>
      <vt:lpstr>Arial Rounded MT Bold</vt:lpstr>
      <vt:lpstr>Calibri</vt:lpstr>
      <vt:lpstr>Comic Sans MS</vt:lpstr>
      <vt:lpstr>Open Sans</vt:lpstr>
      <vt:lpstr>Open Sans Extrabold</vt:lpstr>
      <vt:lpstr>Open Sans Light</vt:lpstr>
      <vt:lpstr>Open Sans Semibold</vt:lpstr>
      <vt:lpstr>Times New Roman</vt:lpstr>
      <vt:lpstr>Wingdings</vt:lpstr>
      <vt:lpstr>Office Theme</vt:lpstr>
      <vt:lpstr>MANAJEMEN STRATEGIK  DOSEN:  Prof Ir Rudy C Tarumingkeng, PhD</vt:lpstr>
      <vt:lpstr> </vt:lpstr>
      <vt:lpstr>“Agar menang perang, selalu  lakukan survei lapangan  secara cermat sebelum  pertempuran” - Sun Tzu</vt:lpstr>
      <vt:lpstr>Analisis Eksternal:     Peluang dan Ancaman</vt:lpstr>
      <vt:lpstr>Analisis Eksternal</vt:lpstr>
      <vt:lpstr>PowerPoint Presentation</vt:lpstr>
      <vt:lpstr>Analisis Industri:</vt:lpstr>
      <vt:lpstr>Analisis Eksternal: Model Persaingan Michael Porter</vt:lpstr>
      <vt:lpstr>PowerPoint Presentation</vt:lpstr>
      <vt:lpstr>Analisis Eksternal: Model Persaingan Michael Porter</vt:lpstr>
      <vt:lpstr>Porter’s Five Forces Model  (Lima Kekuatan/Ancaman Persaingan)</vt:lpstr>
      <vt:lpstr>Model Porter: 5 Kekuatan dalam bersaing</vt:lpstr>
      <vt:lpstr>1. Risiko masuknya Pesaing Potensial</vt:lpstr>
      <vt:lpstr>Barriers to Entry bagi  Pendatang Baru …</vt:lpstr>
      <vt:lpstr>2. Kekuatan menawar dari Supplier</vt:lpstr>
      <vt:lpstr>Kekuatan Supplier</vt:lpstr>
      <vt:lpstr>3. Kekuatan menawar dari pembeli</vt:lpstr>
      <vt:lpstr>Kekuatan Buyer</vt:lpstr>
      <vt:lpstr>4. Ancaman Produk Substitut</vt:lpstr>
      <vt:lpstr>Kekuatan Produk Substitut</vt:lpstr>
      <vt:lpstr>5. Persaingan antar perusahaan</vt:lpstr>
      <vt:lpstr>Persaingan antar perusahaan</vt:lpstr>
      <vt:lpstr>Strategic Groups dalam Industri </vt:lpstr>
      <vt:lpstr>PowerPoint Presentation</vt:lpstr>
      <vt:lpstr>PowerPoint Presentation</vt:lpstr>
      <vt:lpstr>Analisis Siklus Hidup Industri</vt:lpstr>
      <vt:lpstr>Tahap2 Siklus Hidup Industri</vt:lpstr>
      <vt:lpstr>Keterbatasan dalam pelaksanaan Analisis Industri</vt:lpstr>
      <vt:lpstr>PowerPoint Presentation</vt:lpstr>
      <vt:lpstr>Peran/kekuatan Lingkungan Makro</vt:lpstr>
      <vt:lpstr>Peran Lingkungan Makro</vt:lpstr>
      <vt:lpstr>National Competitive Advantage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Rudy C Tarumingkeng</dc:creator>
  <cp:lastModifiedBy>Rudy Tarumingkeng</cp:lastModifiedBy>
  <cp:revision>217</cp:revision>
  <dcterms:created xsi:type="dcterms:W3CDTF">2016-08-03T04:11:21Z</dcterms:created>
  <dcterms:modified xsi:type="dcterms:W3CDTF">2024-04-26T12:34:47Z</dcterms:modified>
</cp:coreProperties>
</file>